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00.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slides/slide237.xml" ContentType="application/vnd.openxmlformats-officedocument.presentationml.slide+xml"/>
  <Override PartName="/ppt/slides/slide284.xml" ContentType="application/vnd.openxmlformats-officedocument.presentationml.slide+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slides/slide262.xml" ContentType="application/vnd.openxmlformats-officedocument.presentationml.slide+xml"/>
  <Override PartName="/ppt/slides/slide273.xml" ContentType="application/vnd.openxmlformats-officedocument.presentationml.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slides/slide327.xml" ContentType="application/vnd.openxmlformats-officedocument.presentationml.slide+xml"/>
  <Override PartName="/ppt/slides/slide338.xml" ContentType="application/vnd.openxmlformats-officedocument.presentationml.slide+xml"/>
  <Override PartName="/ppt/slides/slide374.xml" ContentType="application/vnd.openxmlformats-officedocument.presentationml.slide+xml"/>
  <Override PartName="/ppt/slides/slide385.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305.xml" ContentType="application/vnd.openxmlformats-officedocument.presentationml.slide+xml"/>
  <Override PartName="/ppt/slides/slide352.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78.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341.xml" ContentType="application/vnd.openxmlformats-officedocument.presentationml.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Override PartName="/ppt/slides/slide281.xml" ContentType="application/vnd.openxmlformats-officedocument.presentationml.slide+xml"/>
  <Override PartName="/ppt/slides/slide292.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57.xml" ContentType="application/vnd.openxmlformats-officedocument.presentationml.slide+xml"/>
  <Override PartName="/ppt/slides/slide368.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324.xml" ContentType="application/vnd.openxmlformats-officedocument.presentationml.slide+xml"/>
  <Override PartName="/ppt/slides/slide371.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297.xml" ContentType="application/vnd.openxmlformats-officedocument.presentationml.slide+xml"/>
  <Override PartName="/ppt/slides/slide302.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docProps/custom.xml" ContentType="application/vnd.openxmlformats-officedocument.custom-properties+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Default Extension="doc" ContentType="application/msword"/>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Default Extension="vml" ContentType="application/vnd.openxmlformats-officedocument.vmlDrawing"/>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8"/>
  </p:notesMasterIdLst>
  <p:sldIdLst>
    <p:sldId id="824" r:id="rId2"/>
    <p:sldId id="257" r:id="rId3"/>
    <p:sldId id="258" r:id="rId4"/>
    <p:sldId id="1273" r:id="rId5"/>
    <p:sldId id="312" r:id="rId6"/>
    <p:sldId id="316" r:id="rId7"/>
    <p:sldId id="314" r:id="rId8"/>
    <p:sldId id="920" r:id="rId9"/>
    <p:sldId id="921" r:id="rId10"/>
    <p:sldId id="262" r:id="rId11"/>
    <p:sldId id="922" r:id="rId12"/>
    <p:sldId id="391" r:id="rId13"/>
    <p:sldId id="923" r:id="rId14"/>
    <p:sldId id="924" r:id="rId15"/>
    <p:sldId id="384" r:id="rId16"/>
    <p:sldId id="392" r:id="rId17"/>
    <p:sldId id="925" r:id="rId18"/>
    <p:sldId id="926" r:id="rId19"/>
    <p:sldId id="927" r:id="rId20"/>
    <p:sldId id="933" r:id="rId21"/>
    <p:sldId id="929" r:id="rId22"/>
    <p:sldId id="934" r:id="rId23"/>
    <p:sldId id="930" r:id="rId24"/>
    <p:sldId id="931" r:id="rId25"/>
    <p:sldId id="932" r:id="rId26"/>
    <p:sldId id="935" r:id="rId27"/>
    <p:sldId id="936" r:id="rId28"/>
    <p:sldId id="367" r:id="rId29"/>
    <p:sldId id="937" r:id="rId30"/>
    <p:sldId id="938" r:id="rId31"/>
    <p:sldId id="939" r:id="rId32"/>
    <p:sldId id="940" r:id="rId33"/>
    <p:sldId id="941" r:id="rId34"/>
    <p:sldId id="942" r:id="rId35"/>
    <p:sldId id="916" r:id="rId36"/>
    <p:sldId id="1378" r:id="rId37"/>
    <p:sldId id="1377" r:id="rId38"/>
    <p:sldId id="1379" r:id="rId39"/>
    <p:sldId id="1380" r:id="rId40"/>
    <p:sldId id="1382" r:id="rId41"/>
    <p:sldId id="1381" r:id="rId42"/>
    <p:sldId id="1383" r:id="rId43"/>
    <p:sldId id="1384" r:id="rId44"/>
    <p:sldId id="1376" r:id="rId45"/>
    <p:sldId id="342" r:id="rId46"/>
    <p:sldId id="917" r:id="rId47"/>
    <p:sldId id="918" r:id="rId48"/>
    <p:sldId id="943" r:id="rId49"/>
    <p:sldId id="944" r:id="rId50"/>
    <p:sldId id="945" r:id="rId51"/>
    <p:sldId id="946" r:id="rId52"/>
    <p:sldId id="947" r:id="rId53"/>
    <p:sldId id="948" r:id="rId54"/>
    <p:sldId id="949" r:id="rId55"/>
    <p:sldId id="950" r:id="rId56"/>
    <p:sldId id="951" r:id="rId57"/>
    <p:sldId id="952" r:id="rId58"/>
    <p:sldId id="953" r:id="rId59"/>
    <p:sldId id="954" r:id="rId60"/>
    <p:sldId id="955" r:id="rId61"/>
    <p:sldId id="956" r:id="rId62"/>
    <p:sldId id="957" r:id="rId63"/>
    <p:sldId id="959" r:id="rId64"/>
    <p:sldId id="958" r:id="rId65"/>
    <p:sldId id="960" r:id="rId66"/>
    <p:sldId id="961" r:id="rId67"/>
    <p:sldId id="962" r:id="rId68"/>
    <p:sldId id="963" r:id="rId69"/>
    <p:sldId id="964" r:id="rId70"/>
    <p:sldId id="965" r:id="rId71"/>
    <p:sldId id="966" r:id="rId72"/>
    <p:sldId id="967" r:id="rId73"/>
    <p:sldId id="968" r:id="rId74"/>
    <p:sldId id="969" r:id="rId75"/>
    <p:sldId id="970" r:id="rId76"/>
    <p:sldId id="971" r:id="rId77"/>
    <p:sldId id="972" r:id="rId78"/>
    <p:sldId id="973" r:id="rId79"/>
    <p:sldId id="974" r:id="rId80"/>
    <p:sldId id="975" r:id="rId81"/>
    <p:sldId id="976" r:id="rId82"/>
    <p:sldId id="977" r:id="rId83"/>
    <p:sldId id="834" r:id="rId84"/>
    <p:sldId id="919" r:id="rId85"/>
    <p:sldId id="1385" r:id="rId86"/>
    <p:sldId id="978" r:id="rId87"/>
    <p:sldId id="979" r:id="rId88"/>
    <p:sldId id="1386" r:id="rId89"/>
    <p:sldId id="1387" r:id="rId90"/>
    <p:sldId id="1388" r:id="rId91"/>
    <p:sldId id="980" r:id="rId92"/>
    <p:sldId id="1390" r:id="rId93"/>
    <p:sldId id="1389" r:id="rId94"/>
    <p:sldId id="982" r:id="rId95"/>
    <p:sldId id="983" r:id="rId96"/>
    <p:sldId id="984" r:id="rId97"/>
    <p:sldId id="1391" r:id="rId98"/>
    <p:sldId id="1393" r:id="rId99"/>
    <p:sldId id="1392" r:id="rId100"/>
    <p:sldId id="985" r:id="rId101"/>
    <p:sldId id="991" r:id="rId102"/>
    <p:sldId id="1395" r:id="rId103"/>
    <p:sldId id="992" r:id="rId104"/>
    <p:sldId id="993" r:id="rId105"/>
    <p:sldId id="994" r:id="rId106"/>
    <p:sldId id="995" r:id="rId107"/>
    <p:sldId id="1397" r:id="rId108"/>
    <p:sldId id="996" r:id="rId109"/>
    <p:sldId id="997" r:id="rId110"/>
    <p:sldId id="998" r:id="rId111"/>
    <p:sldId id="999" r:id="rId112"/>
    <p:sldId id="1000" r:id="rId113"/>
    <p:sldId id="1398" r:id="rId114"/>
    <p:sldId id="1001" r:id="rId115"/>
    <p:sldId id="1002" r:id="rId116"/>
    <p:sldId id="1003" r:id="rId117"/>
    <p:sldId id="1004" r:id="rId118"/>
    <p:sldId id="1399" r:id="rId119"/>
    <p:sldId id="1005" r:id="rId120"/>
    <p:sldId id="1400" r:id="rId121"/>
    <p:sldId id="1402" r:id="rId122"/>
    <p:sldId id="1401" r:id="rId123"/>
    <p:sldId id="1007" r:id="rId124"/>
    <p:sldId id="1008" r:id="rId125"/>
    <p:sldId id="1009" r:id="rId126"/>
    <p:sldId id="1403" r:id="rId127"/>
    <p:sldId id="1404" r:id="rId128"/>
    <p:sldId id="1010" r:id="rId129"/>
    <p:sldId id="1011" r:id="rId130"/>
    <p:sldId id="1406" r:id="rId131"/>
    <p:sldId id="1405" r:id="rId132"/>
    <p:sldId id="1012" r:id="rId133"/>
    <p:sldId id="1013" r:id="rId134"/>
    <p:sldId id="1014" r:id="rId135"/>
    <p:sldId id="1015" r:id="rId136"/>
    <p:sldId id="1407" r:id="rId137"/>
    <p:sldId id="1408" r:id="rId138"/>
    <p:sldId id="1017" r:id="rId139"/>
    <p:sldId id="1018" r:id="rId140"/>
    <p:sldId id="1019" r:id="rId141"/>
    <p:sldId id="1409" r:id="rId142"/>
    <p:sldId id="1410" r:id="rId143"/>
    <p:sldId id="1411" r:id="rId144"/>
    <p:sldId id="1412" r:id="rId145"/>
    <p:sldId id="1275" r:id="rId146"/>
    <p:sldId id="1276" r:id="rId147"/>
    <p:sldId id="1413" r:id="rId148"/>
    <p:sldId id="1278" r:id="rId149"/>
    <p:sldId id="1279" r:id="rId150"/>
    <p:sldId id="1280" r:id="rId151"/>
    <p:sldId id="1414" r:id="rId152"/>
    <p:sldId id="1415" r:id="rId153"/>
    <p:sldId id="1416" r:id="rId154"/>
    <p:sldId id="1417" r:id="rId155"/>
    <p:sldId id="1281" r:id="rId156"/>
    <p:sldId id="1282" r:id="rId157"/>
    <p:sldId id="1418" r:id="rId158"/>
    <p:sldId id="1284" r:id="rId159"/>
    <p:sldId id="1285" r:id="rId160"/>
    <p:sldId id="1286" r:id="rId161"/>
    <p:sldId id="1287" r:id="rId162"/>
    <p:sldId id="1288" r:id="rId163"/>
    <p:sldId id="1289" r:id="rId164"/>
    <p:sldId id="1290" r:id="rId165"/>
    <p:sldId id="1291" r:id="rId166"/>
    <p:sldId id="1293" r:id="rId167"/>
    <p:sldId id="1292" r:id="rId168"/>
    <p:sldId id="1294" r:id="rId169"/>
    <p:sldId id="1419" r:id="rId170"/>
    <p:sldId id="1295" r:id="rId171"/>
    <p:sldId id="1420" r:id="rId172"/>
    <p:sldId id="1296" r:id="rId173"/>
    <p:sldId id="1297" r:id="rId174"/>
    <p:sldId id="1298" r:id="rId175"/>
    <p:sldId id="1299" r:id="rId176"/>
    <p:sldId id="1300" r:id="rId177"/>
    <p:sldId id="1301" r:id="rId178"/>
    <p:sldId id="1421" r:id="rId179"/>
    <p:sldId id="1302" r:id="rId180"/>
    <p:sldId id="1303" r:id="rId181"/>
    <p:sldId id="1304" r:id="rId182"/>
    <p:sldId id="1305" r:id="rId183"/>
    <p:sldId id="1306" r:id="rId184"/>
    <p:sldId id="1312" r:id="rId185"/>
    <p:sldId id="1307" r:id="rId186"/>
    <p:sldId id="1422" r:id="rId187"/>
    <p:sldId id="1308" r:id="rId188"/>
    <p:sldId id="1309" r:id="rId189"/>
    <p:sldId id="1310" r:id="rId190"/>
    <p:sldId id="1311" r:id="rId191"/>
    <p:sldId id="1314" r:id="rId192"/>
    <p:sldId id="1315" r:id="rId193"/>
    <p:sldId id="1317" r:id="rId194"/>
    <p:sldId id="1423" r:id="rId195"/>
    <p:sldId id="1318" r:id="rId196"/>
    <p:sldId id="1320" r:id="rId197"/>
    <p:sldId id="1321" r:id="rId198"/>
    <p:sldId id="1322" r:id="rId199"/>
    <p:sldId id="1323" r:id="rId200"/>
    <p:sldId id="1324" r:id="rId201"/>
    <p:sldId id="1325" r:id="rId202"/>
    <p:sldId id="1424" r:id="rId203"/>
    <p:sldId id="1326" r:id="rId204"/>
    <p:sldId id="1327" r:id="rId205"/>
    <p:sldId id="1328" r:id="rId206"/>
    <p:sldId id="1329" r:id="rId207"/>
    <p:sldId id="1330" r:id="rId208"/>
    <p:sldId id="1274" r:id="rId209"/>
    <p:sldId id="1125" r:id="rId210"/>
    <p:sldId id="1126" r:id="rId211"/>
    <p:sldId id="1127" r:id="rId212"/>
    <p:sldId id="1128" r:id="rId213"/>
    <p:sldId id="1129" r:id="rId214"/>
    <p:sldId id="1130" r:id="rId215"/>
    <p:sldId id="1132" r:id="rId216"/>
    <p:sldId id="1131" r:id="rId217"/>
    <p:sldId id="1021" r:id="rId218"/>
    <p:sldId id="1022" r:id="rId219"/>
    <p:sldId id="1023" r:id="rId220"/>
    <p:sldId id="1024" r:id="rId221"/>
    <p:sldId id="1025" r:id="rId222"/>
    <p:sldId id="1026" r:id="rId223"/>
    <p:sldId id="1027" r:id="rId224"/>
    <p:sldId id="1028" r:id="rId225"/>
    <p:sldId id="1133" r:id="rId226"/>
    <p:sldId id="1134" r:id="rId227"/>
    <p:sldId id="1135" r:id="rId228"/>
    <p:sldId id="1136" r:id="rId229"/>
    <p:sldId id="1137" r:id="rId230"/>
    <p:sldId id="1138" r:id="rId231"/>
    <p:sldId id="1031" r:id="rId232"/>
    <p:sldId id="1032" r:id="rId233"/>
    <p:sldId id="1139" r:id="rId234"/>
    <p:sldId id="1033" r:id="rId235"/>
    <p:sldId id="1034" r:id="rId236"/>
    <p:sldId id="1140" r:id="rId237"/>
    <p:sldId id="1141" r:id="rId238"/>
    <p:sldId id="1039" r:id="rId239"/>
    <p:sldId id="1040" r:id="rId240"/>
    <p:sldId id="1142" r:id="rId241"/>
    <p:sldId id="1143" r:id="rId242"/>
    <p:sldId id="1144" r:id="rId243"/>
    <p:sldId id="1145" r:id="rId244"/>
    <p:sldId id="1146" r:id="rId245"/>
    <p:sldId id="1147" r:id="rId246"/>
    <p:sldId id="1148" r:id="rId247"/>
    <p:sldId id="1041" r:id="rId248"/>
    <p:sldId id="1149" r:id="rId249"/>
    <p:sldId id="1150" r:id="rId250"/>
    <p:sldId id="1151" r:id="rId251"/>
    <p:sldId id="1152" r:id="rId252"/>
    <p:sldId id="1153" r:id="rId253"/>
    <p:sldId id="1154" r:id="rId254"/>
    <p:sldId id="1155" r:id="rId255"/>
    <p:sldId id="1156" r:id="rId256"/>
    <p:sldId id="1157" r:id="rId257"/>
    <p:sldId id="1158" r:id="rId258"/>
    <p:sldId id="1159" r:id="rId259"/>
    <p:sldId id="1160" r:id="rId260"/>
    <p:sldId id="1161" r:id="rId261"/>
    <p:sldId id="1162" r:id="rId262"/>
    <p:sldId id="1163" r:id="rId263"/>
    <p:sldId id="1164" r:id="rId264"/>
    <p:sldId id="1165" r:id="rId265"/>
    <p:sldId id="1166" r:id="rId266"/>
    <p:sldId id="1167" r:id="rId267"/>
    <p:sldId id="1168" r:id="rId268"/>
    <p:sldId id="1169" r:id="rId269"/>
    <p:sldId id="1042" r:id="rId270"/>
    <p:sldId id="1170" r:id="rId271"/>
    <p:sldId id="1171" r:id="rId272"/>
    <p:sldId id="1172" r:id="rId273"/>
    <p:sldId id="1173" r:id="rId274"/>
    <p:sldId id="1174" r:id="rId275"/>
    <p:sldId id="1176" r:id="rId276"/>
    <p:sldId id="1175" r:id="rId277"/>
    <p:sldId id="1177" r:id="rId278"/>
    <p:sldId id="1178" r:id="rId279"/>
    <p:sldId id="1179" r:id="rId280"/>
    <p:sldId id="1180" r:id="rId281"/>
    <p:sldId id="1181" r:id="rId282"/>
    <p:sldId id="1182" r:id="rId283"/>
    <p:sldId id="1183" r:id="rId284"/>
    <p:sldId id="1184" r:id="rId285"/>
    <p:sldId id="1185" r:id="rId286"/>
    <p:sldId id="1186" r:id="rId287"/>
    <p:sldId id="1187" r:id="rId288"/>
    <p:sldId id="1188" r:id="rId289"/>
    <p:sldId id="1189" r:id="rId290"/>
    <p:sldId id="1190" r:id="rId291"/>
    <p:sldId id="1191" r:id="rId292"/>
    <p:sldId id="1192" r:id="rId293"/>
    <p:sldId id="1193" r:id="rId294"/>
    <p:sldId id="1194" r:id="rId295"/>
    <p:sldId id="1195" r:id="rId296"/>
    <p:sldId id="1196" r:id="rId297"/>
    <p:sldId id="1197" r:id="rId298"/>
    <p:sldId id="1198" r:id="rId299"/>
    <p:sldId id="1199" r:id="rId300"/>
    <p:sldId id="1200" r:id="rId301"/>
    <p:sldId id="1201" r:id="rId302"/>
    <p:sldId id="1202" r:id="rId303"/>
    <p:sldId id="1203" r:id="rId304"/>
    <p:sldId id="1204" r:id="rId305"/>
    <p:sldId id="1205" r:id="rId306"/>
    <p:sldId id="1206" r:id="rId307"/>
    <p:sldId id="1207" r:id="rId308"/>
    <p:sldId id="1208" r:id="rId309"/>
    <p:sldId id="1209" r:id="rId310"/>
    <p:sldId id="1043" r:id="rId311"/>
    <p:sldId id="1210" r:id="rId312"/>
    <p:sldId id="1211" r:id="rId313"/>
    <p:sldId id="1212" r:id="rId314"/>
    <p:sldId id="1213" r:id="rId315"/>
    <p:sldId id="1214" r:id="rId316"/>
    <p:sldId id="1215" r:id="rId317"/>
    <p:sldId id="1216" r:id="rId318"/>
    <p:sldId id="1217" r:id="rId319"/>
    <p:sldId id="1218" r:id="rId320"/>
    <p:sldId id="1219" r:id="rId321"/>
    <p:sldId id="1220" r:id="rId322"/>
    <p:sldId id="1221" r:id="rId323"/>
    <p:sldId id="1222" r:id="rId324"/>
    <p:sldId id="1223" r:id="rId325"/>
    <p:sldId id="1224" r:id="rId326"/>
    <p:sldId id="1225" r:id="rId327"/>
    <p:sldId id="1226" r:id="rId328"/>
    <p:sldId id="1227" r:id="rId329"/>
    <p:sldId id="1228" r:id="rId330"/>
    <p:sldId id="1230" r:id="rId331"/>
    <p:sldId id="1231" r:id="rId332"/>
    <p:sldId id="1232" r:id="rId333"/>
    <p:sldId id="1233" r:id="rId334"/>
    <p:sldId id="1234" r:id="rId335"/>
    <p:sldId id="1235" r:id="rId336"/>
    <p:sldId id="1236" r:id="rId337"/>
    <p:sldId id="1237" r:id="rId338"/>
    <p:sldId id="1238" r:id="rId339"/>
    <p:sldId id="1085" r:id="rId340"/>
    <p:sldId id="1086" r:id="rId341"/>
    <p:sldId id="1239" r:id="rId342"/>
    <p:sldId id="1240" r:id="rId343"/>
    <p:sldId id="1241" r:id="rId344"/>
    <p:sldId id="1242" r:id="rId345"/>
    <p:sldId id="1243" r:id="rId346"/>
    <p:sldId id="1244" r:id="rId347"/>
    <p:sldId id="1245" r:id="rId348"/>
    <p:sldId id="1246" r:id="rId349"/>
    <p:sldId id="1247" r:id="rId350"/>
    <p:sldId id="1263" r:id="rId351"/>
    <p:sldId id="1265" r:id="rId352"/>
    <p:sldId id="1266" r:id="rId353"/>
    <p:sldId id="1267" r:id="rId354"/>
    <p:sldId id="1268" r:id="rId355"/>
    <p:sldId id="1269" r:id="rId356"/>
    <p:sldId id="1270" r:id="rId357"/>
    <p:sldId id="1271" r:id="rId358"/>
    <p:sldId id="1272" r:id="rId359"/>
    <p:sldId id="1332" r:id="rId360"/>
    <p:sldId id="1333" r:id="rId361"/>
    <p:sldId id="1335" r:id="rId362"/>
    <p:sldId id="1336" r:id="rId363"/>
    <p:sldId id="1334" r:id="rId364"/>
    <p:sldId id="1338" r:id="rId365"/>
    <p:sldId id="1337" r:id="rId366"/>
    <p:sldId id="1339" r:id="rId367"/>
    <p:sldId id="1342" r:id="rId368"/>
    <p:sldId id="1343" r:id="rId369"/>
    <p:sldId id="1344" r:id="rId370"/>
    <p:sldId id="1345" r:id="rId371"/>
    <p:sldId id="1346" r:id="rId372"/>
    <p:sldId id="1347" r:id="rId373"/>
    <p:sldId id="1348" r:id="rId374"/>
    <p:sldId id="1349" r:id="rId375"/>
    <p:sldId id="1350" r:id="rId376"/>
    <p:sldId id="1351" r:id="rId377"/>
    <p:sldId id="1352" r:id="rId378"/>
    <p:sldId id="1353" r:id="rId379"/>
    <p:sldId id="1354" r:id="rId380"/>
    <p:sldId id="1372" r:id="rId381"/>
    <p:sldId id="1357" r:id="rId382"/>
    <p:sldId id="1358" r:id="rId383"/>
    <p:sldId id="1359" r:id="rId384"/>
    <p:sldId id="1360" r:id="rId385"/>
    <p:sldId id="1361" r:id="rId386"/>
    <p:sldId id="1362" r:id="rId387"/>
    <p:sldId id="1363" r:id="rId388"/>
    <p:sldId id="1364" r:id="rId389"/>
    <p:sldId id="1365" r:id="rId390"/>
    <p:sldId id="1366" r:id="rId391"/>
    <p:sldId id="1367" r:id="rId392"/>
    <p:sldId id="1368" r:id="rId393"/>
    <p:sldId id="1369" r:id="rId394"/>
    <p:sldId id="1373" r:id="rId395"/>
    <p:sldId id="1374" r:id="rId396"/>
    <p:sldId id="1375" r:id="rId397"/>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33"/>
    <a:srgbClr val="0000FF"/>
    <a:srgbClr val="9933FF"/>
    <a:srgbClr val="6600FF"/>
    <a:srgbClr val="FF3399"/>
    <a:srgbClr val="F3330D"/>
    <a:srgbClr val="F709B9"/>
    <a:srgbClr val="0082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9" autoAdjust="0"/>
    <p:restoredTop sz="94660"/>
  </p:normalViewPr>
  <p:slideViewPr>
    <p:cSldViewPr>
      <p:cViewPr varScale="1">
        <p:scale>
          <a:sx n="85" d="100"/>
          <a:sy n="85" d="100"/>
        </p:scale>
        <p:origin x="-570" y="-84"/>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slide" Target="slides/slide355.xml"/><Relationship Id="rId377" Type="http://schemas.openxmlformats.org/officeDocument/2006/relationships/slide" Target="slides/slide376.xml"/><Relationship Id="rId398"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402" Type="http://schemas.openxmlformats.org/officeDocument/2006/relationships/tableStyles" Target="tableStyles.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slide" Target="slides/slide366.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399" Type="http://schemas.openxmlformats.org/officeDocument/2006/relationships/presProps" Target="presProps.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theme" Target="theme/theme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14.emf"/></Relationships>
</file>

<file path=ppt/drawings/_rels/vmlDrawing104.v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image" Target="../media/image115.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20.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2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22.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23.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114.v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image" Target="../media/image126.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129.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30.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131.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13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20.v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image" Target="../media/image133.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135.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123.v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image" Target="../media/image137.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139.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140.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141.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142.emf"/></Relationships>
</file>

<file path=ppt/drawings/_rels/vmlDrawing128.v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image" Target="../media/image143.emf"/></Relationships>
</file>

<file path=ppt/drawings/_rels/vmlDrawing129.v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image" Target="../media/image14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147.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148.emf"/></Relationships>
</file>

<file path=ppt/drawings/_rels/vmlDrawing132.v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image" Target="../media/image149.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151.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152.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153.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154.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155.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156.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15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158.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159.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16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90.v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image" Target="../media/image100.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08.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E2A7DF6B-A35B-4FE7-84D7-ECE1C8B800B7}" type="datetimeFigureOut">
              <a:rPr lang="zh-CN" altLang="en-US"/>
              <a:pPr>
                <a:defRPr/>
              </a:pPr>
              <a:t>2016-12-7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7223D3F0-D83C-4820-AE53-5678123A13E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544F767C-3812-4842-8429-709EAE50288B}" type="datetimeFigureOut">
              <a:rPr lang="zh-CN" altLang="en-US"/>
              <a:pPr>
                <a:defRPr/>
              </a:pPr>
              <a:t>2016-12-7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5B55F1F-E119-4917-8662-5A39F98846F7}" type="slidenum">
              <a:rPr lang="zh-CN" altLang="en-US"/>
              <a:pPr>
                <a:defRPr/>
              </a:pPr>
              <a:t>‹#›</a:t>
            </a:fld>
            <a:endParaRPr lang="zh-CN" altLang="en-US"/>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BC10BC1-9945-43A6-823C-1E479A06E6A0}" type="datetimeFigureOut">
              <a:rPr lang="zh-CN" altLang="en-US"/>
              <a:pPr>
                <a:defRPr/>
              </a:pPr>
              <a:t>2016-12-7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F78C630-E35A-4198-B284-AE325F373862}" type="slidenum">
              <a:rPr lang="zh-CN" altLang="en-US"/>
              <a:pPr>
                <a:defRPr/>
              </a:pPr>
              <a:t>‹#›</a:t>
            </a:fld>
            <a:endParaRPr lang="zh-CN" altLang="en-US"/>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D96FC10D-2CD6-4064-8B25-9E44B501E71C}" type="datetimeFigureOut">
              <a:rPr lang="zh-CN" altLang="en-US"/>
              <a:pPr>
                <a:defRPr/>
              </a:pPr>
              <a:t>2016-12-7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F280F98-7DD2-4B1A-BB45-CD539B606FA9}" type="slidenum">
              <a:rPr lang="zh-CN" altLang="en-US"/>
              <a:pPr>
                <a:defRPr/>
              </a:pPr>
              <a:t>‹#›</a:t>
            </a:fld>
            <a:endParaRPr lang="zh-CN" altLang="en-US"/>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p:cNvSpPr/>
          <p:nvPr userDrawn="1"/>
        </p:nvSpPr>
        <p:spPr>
          <a:xfrm>
            <a:off x="611560"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 name="Picture 4"/>
          <p:cNvPicPr>
            <a:picLocks noChangeAspect="1" noChangeArrowheads="1"/>
          </p:cNvPicPr>
          <p:nvPr userDrawn="1"/>
        </p:nvPicPr>
        <p:blipFill>
          <a:blip r:embed="rId2" cstate="print"/>
          <a:srcRect/>
          <a:stretch>
            <a:fillRect/>
          </a:stretch>
        </p:blipFill>
        <p:spPr bwMode="auto">
          <a:xfrm>
            <a:off x="7380288" y="260350"/>
            <a:ext cx="1352550" cy="371475"/>
          </a:xfrm>
          <a:prstGeom prst="rect">
            <a:avLst/>
          </a:prstGeom>
          <a:noFill/>
          <a:ln w="9525">
            <a:noFill/>
            <a:miter lim="800000"/>
            <a:headEnd/>
            <a:tailEnd/>
          </a:ln>
        </p:spPr>
      </p:pic>
      <p:sp>
        <p:nvSpPr>
          <p:cNvPr id="2" name="标题 1"/>
          <p:cNvSpPr>
            <a:spLocks noGrp="1"/>
          </p:cNvSpPr>
          <p:nvPr>
            <p:ph type="title"/>
          </p:nvPr>
        </p:nvSpPr>
        <p:spPr>
          <a:xfrm>
            <a:off x="611560" y="165896"/>
            <a:ext cx="6696744" cy="476826"/>
          </a:xfrm>
        </p:spPr>
        <p:txBody>
          <a:bodyPr>
            <a:normAutofit/>
          </a:bodyPr>
          <a:lstStyle>
            <a:lvl1pPr algn="l">
              <a:defRPr sz="2200" b="1">
                <a:solidFill>
                  <a:srgbClr val="C00000"/>
                </a:solidFill>
                <a:latin typeface="幼圆" panose="02010509060101010101" pitchFamily="49" charset="-122"/>
                <a:ea typeface="幼圆" panose="02010509060101010101"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92000" y="936000"/>
            <a:ext cx="7920000" cy="5400000"/>
          </a:xfrm>
        </p:spPr>
        <p:txBody>
          <a:bodyPr>
            <a:normAutofit/>
          </a:bodyPr>
          <a:lstStyle>
            <a:lvl1pPr marL="0" indent="0">
              <a:lnSpc>
                <a:spcPts val="3500"/>
              </a:lnSpc>
              <a:spcBef>
                <a:spcPts val="0"/>
              </a:spcBef>
              <a:buNone/>
              <a:defRPr sz="2400" b="1"/>
            </a:lvl1pPr>
          </a:lstStyle>
          <a:p>
            <a:pPr lvl="0"/>
            <a:r>
              <a:rPr lang="zh-CN" altLang="en-US" dirty="0" smtClean="0"/>
              <a:t>单击此处编辑母版文本样式</a:t>
            </a:r>
          </a:p>
        </p:txBody>
      </p:sp>
      <p:sp>
        <p:nvSpPr>
          <p:cNvPr id="6" name="日期占位符 3"/>
          <p:cNvSpPr>
            <a:spLocks noGrp="1"/>
          </p:cNvSpPr>
          <p:nvPr>
            <p:ph type="dt" sz="half" idx="10"/>
          </p:nvPr>
        </p:nvSpPr>
        <p:spPr/>
        <p:txBody>
          <a:bodyPr/>
          <a:lstStyle>
            <a:lvl1pPr>
              <a:defRPr/>
            </a:lvl1pPr>
          </a:lstStyle>
          <a:p>
            <a:pPr>
              <a:defRPr/>
            </a:pPr>
            <a:fld id="{CB7CEC58-9B9A-49D3-937C-C5E30BC53504}" type="datetimeFigureOut">
              <a:rPr lang="zh-CN" altLang="en-US"/>
              <a:pPr>
                <a:defRPr/>
              </a:pPr>
              <a:t>2016-12-7</a:t>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pPr>
              <a:defRPr/>
            </a:pPr>
            <a:fld id="{E123BCA7-0F86-478D-9847-1B842D03106E}" type="slidenum">
              <a:rPr lang="zh-CN" altLang="en-US"/>
              <a:pPr>
                <a:defRPr/>
              </a:pPr>
              <a:t>‹#›</a:t>
            </a:fld>
            <a:endParaRPr lang="zh-CN" altLang="en-US"/>
          </a:p>
        </p:txBody>
      </p:sp>
      <p:pic>
        <p:nvPicPr>
          <p:cNvPr id="327681" name="Picture 1" descr="C:\Documents and Settings\Administrator\桌面\全品文教.jpg"/>
          <p:cNvPicPr>
            <a:picLocks noChangeAspect="1" noChangeArrowheads="1"/>
          </p:cNvPicPr>
          <p:nvPr userDrawn="1"/>
        </p:nvPicPr>
        <p:blipFill>
          <a:blip r:embed="rId3" cstate="print"/>
          <a:srcRect/>
          <a:stretch>
            <a:fillRect/>
          </a:stretch>
        </p:blipFill>
        <p:spPr bwMode="auto">
          <a:xfrm>
            <a:off x="7143768" y="785794"/>
            <a:ext cx="1676400" cy="557213"/>
          </a:xfrm>
          <a:prstGeom prst="rect">
            <a:avLst/>
          </a:prstGeom>
          <a:noFill/>
        </p:spPr>
      </p:pic>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EE0C3540-983C-4F79-99F0-DB7CAFC01FBD}" type="datetimeFigureOut">
              <a:rPr lang="zh-CN" altLang="en-US"/>
              <a:pPr>
                <a:defRPr/>
              </a:pPr>
              <a:t>2016-12-7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5B74E15-68AF-46E5-B751-44AC290A9DE3}" type="slidenum">
              <a:rPr lang="zh-CN" altLang="en-US"/>
              <a:pPr>
                <a:defRPr/>
              </a:pPr>
              <a:t>‹#›</a:t>
            </a:fld>
            <a:endParaRPr lang="zh-CN" alt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A7229756-F25E-4F25-BB8F-A4ABD9311D4E}" type="datetimeFigureOut">
              <a:rPr lang="zh-CN" altLang="en-US"/>
              <a:pPr>
                <a:defRPr/>
              </a:pPr>
              <a:t>2016-12-7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197C356-FB9C-4787-B558-9B3243337BF3}" type="slidenum">
              <a:rPr lang="zh-CN" altLang="en-US"/>
              <a:pPr>
                <a:defRPr/>
              </a:pPr>
              <a:t>‹#›</a:t>
            </a:fld>
            <a:endParaRPr lang="zh-CN" alt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CBA7A608-AF46-4CBB-80CF-090EDB3D198A}" type="datetimeFigureOut">
              <a:rPr lang="zh-CN" altLang="en-US"/>
              <a:pPr>
                <a:defRPr/>
              </a:pPr>
              <a:t>2016-12-7</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2768B5DD-FDF1-42C6-9585-46DECBA7C3D9}" type="slidenum">
              <a:rPr lang="zh-CN" altLang="en-US"/>
              <a:pPr>
                <a:defRPr/>
              </a:pPr>
              <a:t>‹#›</a:t>
            </a:fld>
            <a:endParaRPr lang="zh-CN" altLang="en-US"/>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E39B4F33-872D-46BE-A352-EB59BA01C854}" type="datetimeFigureOut">
              <a:rPr lang="zh-CN" altLang="en-US"/>
              <a:pPr>
                <a:defRPr/>
              </a:pPr>
              <a:t>2016-12-7</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88492E8-9EF3-4148-81AB-94F7F22068A1}" type="slidenum">
              <a:rPr lang="zh-CN" altLang="en-US"/>
              <a:pPr>
                <a:defRPr/>
              </a:pPr>
              <a:t>‹#›</a:t>
            </a:fld>
            <a:endParaRPr lang="zh-CN" alt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7E7747E-D445-4F89-A6E0-6F807830100F}" type="datetimeFigureOut">
              <a:rPr lang="zh-CN" altLang="en-US"/>
              <a:pPr>
                <a:defRPr/>
              </a:pPr>
              <a:t>2016-12-7</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5E6D17A1-C825-42F0-85AA-85AD981C077C}" type="slidenum">
              <a:rPr lang="zh-CN" altLang="en-US"/>
              <a:pPr>
                <a:defRPr/>
              </a:pPr>
              <a:t>‹#›</a:t>
            </a:fld>
            <a:endParaRPr lang="zh-CN" alt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9A41F5A-C449-4FF9-83A7-7E7205D7D827}" type="datetimeFigureOut">
              <a:rPr lang="zh-CN" altLang="en-US"/>
              <a:pPr>
                <a:defRPr/>
              </a:pPr>
              <a:t>2016-12-7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57B0F49-566D-414A-A71A-F4D6AC51B658}" type="slidenum">
              <a:rPr lang="zh-CN" altLang="en-US"/>
              <a:pPr>
                <a:defRPr/>
              </a:pPr>
              <a:t>‹#›</a:t>
            </a:fld>
            <a:endParaRPr lang="zh-CN" alt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BF8CFFE-BB32-4D4B-A668-B6BD6683E346}" type="datetimeFigureOut">
              <a:rPr lang="zh-CN" altLang="en-US"/>
              <a:pPr>
                <a:defRPr/>
              </a:pPr>
              <a:t>2016-12-7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A7022EF-A036-4770-B08E-114C999695F3}" type="slidenum">
              <a:rPr lang="zh-CN" altLang="en-US"/>
              <a:pPr>
                <a:defRPr/>
              </a:pPr>
              <a:t>‹#›</a:t>
            </a:fld>
            <a:endParaRPr lang="zh-CN" altLang="en-US"/>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C50C341C-A4DB-417F-8656-29B8AD58DDCC}" type="datetimeFigureOut">
              <a:rPr lang="zh-CN" altLang="en-US"/>
              <a:pPr>
                <a:defRPr/>
              </a:pPr>
              <a:t>2016-12-7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37BF44AA-0D0F-47F8-AAAC-A2ED2FBD26D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0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slide" Target="slide83.xml"/><Relationship Id="rId4" Type="http://schemas.openxmlformats.org/officeDocument/2006/relationships/image" Target="../media/image8.png"/></Relationships>
</file>

<file path=ppt/slides/_rels/slide101.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0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03.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04.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05.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06.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07.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08.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09.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1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11.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1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13.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14.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15.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16.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17.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18.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19.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2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21.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2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23.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24.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25.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26.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27.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28.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29.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3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31.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3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33.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34.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35.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36.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37.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38.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39.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4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41.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4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43.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44.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14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5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6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7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8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9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20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8" Type="http://schemas.openxmlformats.org/officeDocument/2006/relationships/slide" Target="slide339.xml"/><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238.xml"/><Relationship Id="rId5" Type="http://schemas.openxmlformats.org/officeDocument/2006/relationships/image" Target="../media/image7.png"/><Relationship Id="rId4" Type="http://schemas.openxmlformats.org/officeDocument/2006/relationships/slide" Target="slide217.xml"/><Relationship Id="rId9" Type="http://schemas.openxmlformats.org/officeDocument/2006/relationships/slide" Target="slide231.xml"/></Relationships>
</file>

<file path=ppt/slides/_rels/slide20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28.xml"/><Relationship Id="rId4" Type="http://schemas.openxmlformats.org/officeDocument/2006/relationships/image" Target="../media/image7.png"/></Relationships>
</file>

<file path=ppt/slides/_rels/slide2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Microsoft_Word_97_-_2003_Document1.doc"/><Relationship Id="rId5" Type="http://schemas.openxmlformats.org/officeDocument/2006/relationships/slide" Target="slide10.xml"/><Relationship Id="rId4" Type="http://schemas.openxmlformats.org/officeDocument/2006/relationships/image" Target="../media/image6.png"/></Relationships>
</file>

<file path=ppt/slides/_rels/slide2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slide" Target="slide10.xml"/><Relationship Id="rId5" Type="http://schemas.openxmlformats.org/officeDocument/2006/relationships/image" Target="../media/image6.png"/><Relationship Id="rId4" Type="http://schemas.openxmlformats.org/officeDocument/2006/relationships/oleObject" Target="../embeddings/Microsoft_Word_97_-_2003_Document2.doc"/></Relationships>
</file>

<file path=ppt/slides/_rels/slide2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slide" Target="slide10.xml"/><Relationship Id="rId5" Type="http://schemas.openxmlformats.org/officeDocument/2006/relationships/image" Target="../media/image6.png"/><Relationship Id="rId4" Type="http://schemas.openxmlformats.org/officeDocument/2006/relationships/oleObject" Target="../embeddings/Microsoft_Word_97_-_2003_Document3.doc"/></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2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slide" Target="slide10.xml"/><Relationship Id="rId5" Type="http://schemas.openxmlformats.org/officeDocument/2006/relationships/image" Target="../media/image6.png"/><Relationship Id="rId4" Type="http://schemas.openxmlformats.org/officeDocument/2006/relationships/oleObject" Target="../embeddings/Microsoft_Word_97_-_2003_Document4.doc"/></Relationships>
</file>

<file path=ppt/slides/_rels/slide2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slide" Target="slide10.xml"/><Relationship Id="rId5" Type="http://schemas.openxmlformats.org/officeDocument/2006/relationships/image" Target="../media/image6.png"/><Relationship Id="rId4" Type="http://schemas.openxmlformats.org/officeDocument/2006/relationships/oleObject" Target="../embeddings/Microsoft_Word_97_-_2003_Document5.doc"/></Relationships>
</file>

<file path=ppt/slides/_rels/slide2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Microsoft_Word_97_-_2003_Document6.doc"/><Relationship Id="rId5" Type="http://schemas.openxmlformats.org/officeDocument/2006/relationships/slide" Target="slide10.xml"/><Relationship Id="rId4" Type="http://schemas.openxmlformats.org/officeDocument/2006/relationships/image" Target="../media/image6.png"/></Relationships>
</file>

<file path=ppt/slides/_rels/slide2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Microsoft_Word_97_-_2003_Document7.doc"/><Relationship Id="rId5" Type="http://schemas.openxmlformats.org/officeDocument/2006/relationships/slide" Target="slide10.xml"/><Relationship Id="rId4" Type="http://schemas.openxmlformats.org/officeDocument/2006/relationships/image" Target="../media/image6.png"/></Relationships>
</file>

<file path=ppt/slides/_rels/slide2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Microsoft_Word_97_-_2003_Document8.doc"/><Relationship Id="rId5" Type="http://schemas.openxmlformats.org/officeDocument/2006/relationships/slide" Target="slide10.xml"/><Relationship Id="rId4" Type="http://schemas.openxmlformats.org/officeDocument/2006/relationships/image" Target="../media/image6.png"/></Relationships>
</file>

<file path=ppt/slides/_rels/slide2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Microsoft_Word_97_-_2003_Document9.doc"/><Relationship Id="rId5" Type="http://schemas.openxmlformats.org/officeDocument/2006/relationships/slide" Target="slide10.xml"/><Relationship Id="rId4" Type="http://schemas.openxmlformats.org/officeDocument/2006/relationships/image" Target="../media/image6.png"/></Relationships>
</file>

<file path=ppt/slides/_rels/slide2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Microsoft_Word_97_-_2003_Document10.doc"/><Relationship Id="rId5" Type="http://schemas.openxmlformats.org/officeDocument/2006/relationships/slide" Target="slide10.xml"/><Relationship Id="rId4" Type="http://schemas.openxmlformats.org/officeDocument/2006/relationships/image" Target="../media/image6.png"/></Relationships>
</file>

<file path=ppt/slides/_rels/slide2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Microsoft_Word_97_-_2003_Document11.doc"/><Relationship Id="rId5" Type="http://schemas.openxmlformats.org/officeDocument/2006/relationships/slide" Target="slide10.xml"/><Relationship Id="rId4" Type="http://schemas.openxmlformats.org/officeDocument/2006/relationships/image" Target="../media/image6.png"/></Relationships>
</file>

<file path=ppt/slides/_rels/slide2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Microsoft_Word_97_-_2003_Document12.doc"/><Relationship Id="rId5" Type="http://schemas.openxmlformats.org/officeDocument/2006/relationships/slide" Target="slide10.xml"/><Relationship Id="rId4" Type="http://schemas.openxmlformats.org/officeDocument/2006/relationships/image" Target="../media/image6.png"/></Relationships>
</file>

<file path=ppt/slides/_rels/slide2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Microsoft_Word_97_-_2003_Document13.doc"/><Relationship Id="rId5" Type="http://schemas.openxmlformats.org/officeDocument/2006/relationships/slide" Target="slide10.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2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Microsoft_Word_97_-_2003_Document14.doc"/><Relationship Id="rId5" Type="http://schemas.openxmlformats.org/officeDocument/2006/relationships/slide" Target="slide10.xml"/><Relationship Id="rId4" Type="http://schemas.openxmlformats.org/officeDocument/2006/relationships/image" Target="../media/image6.png"/></Relationships>
</file>

<file path=ppt/slides/_rels/slide23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oleObject" Target="../embeddings/Microsoft_Word_97_-_2003_Document15.doc"/></Relationships>
</file>

<file path=ppt/slides/_rels/slide2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oleObject" Target="../embeddings/Microsoft_Word_97_-_2003_Document16.doc"/></Relationships>
</file>

<file path=ppt/slides/_rels/slide2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oleObject" Target="../embeddings/Microsoft_Word_97_-_2003_Document17.doc"/></Relationships>
</file>

<file path=ppt/slides/_rels/slide2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2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23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oleObject" Target="../embeddings/Microsoft_Word_97_-_2003_Document18.doc"/></Relationships>
</file>

<file path=ppt/slides/_rels/slide2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oleObject" Target="../embeddings/Microsoft_Word_97_-_2003_Document19.doc"/></Relationships>
</file>

<file path=ppt/slides/_rels/slide2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Microsoft_Word_97_-_2003_Document20.doc"/><Relationship Id="rId5" Type="http://schemas.openxmlformats.org/officeDocument/2006/relationships/slide" Target="slide28.xml"/><Relationship Id="rId4" Type="http://schemas.openxmlformats.org/officeDocument/2006/relationships/image" Target="../media/image7.png"/></Relationships>
</file>

<file path=ppt/slides/_rels/slide23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oleObject" Target="../embeddings/Microsoft_Word_97_-_2003_Document21.doc"/></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24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oleObject" Target="../embeddings/Microsoft_Word_97_-_2003_Document22.doc"/></Relationships>
</file>

<file path=ppt/slides/_rels/slide24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oleObject" Target="../embeddings/Microsoft_Word_97_-_2003_Document23.doc"/></Relationships>
</file>

<file path=ppt/slides/_rels/slide24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oleObject" Target="../embeddings/Microsoft_Word_97_-_2003_Document24.doc"/></Relationships>
</file>

<file path=ppt/slides/_rels/slide24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oleObject" Target="../embeddings/Microsoft_Word_97_-_2003_Document25.doc"/></Relationships>
</file>

<file path=ppt/slides/_rels/slide24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oleObject" Target="../embeddings/Microsoft_Word_97_-_2003_Document26.doc"/></Relationships>
</file>

<file path=ppt/slides/_rels/slide24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oleObject" Target="../embeddings/Microsoft_Word_97_-_2003_Document27.doc"/></Relationships>
</file>

<file path=ppt/slides/_rels/slide24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oleObject" Target="../embeddings/Microsoft_Word_97_-_2003_Document28.doc"/></Relationships>
</file>

<file path=ppt/slides/_rels/slide24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oleObject" Target="../embeddings/Microsoft_Word_97_-_2003_Document29.doc"/></Relationships>
</file>

<file path=ppt/slides/_rels/slide24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oleObject" Target="../embeddings/Microsoft_Word_97_-_2003_Document30.doc"/></Relationships>
</file>

<file path=ppt/slides/_rels/slide24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oleObject" Target="../embeddings/Microsoft_Word_97_-_2003_Document31.doc"/></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25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oleObject" Target="../embeddings/Microsoft_Word_97_-_2003_Document32.doc"/></Relationships>
</file>

<file path=ppt/slides/_rels/slide25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oleObject" Target="../embeddings/Microsoft_Word_97_-_2003_Document33.doc"/></Relationships>
</file>

<file path=ppt/slides/_rels/slide25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oleObject" Target="../embeddings/Microsoft_Word_97_-_2003_Document34.doc"/></Relationships>
</file>

<file path=ppt/slides/_rels/slide25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oleObject" Target="../embeddings/Microsoft_Word_97_-_2003_Document35.doc"/></Relationships>
</file>

<file path=ppt/slides/_rels/slide25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oleObject" Target="../embeddings/Microsoft_Word_97_-_2003_Document36.doc"/></Relationships>
</file>

<file path=ppt/slides/_rels/slide25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oleObject" Target="../embeddings/Microsoft_Word_97_-_2003_Document37.doc"/></Relationships>
</file>

<file path=ppt/slides/_rels/slide25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oleObject" Target="../embeddings/Microsoft_Word_97_-_2003_Document38.doc"/></Relationships>
</file>

<file path=ppt/slides/_rels/slide25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oleObject" Target="../embeddings/Microsoft_Word_97_-_2003_Document39.doc"/></Relationships>
</file>

<file path=ppt/slides/_rels/slide25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oleObject" Target="../embeddings/Microsoft_Word_97_-_2003_Document40.doc"/></Relationships>
</file>

<file path=ppt/slides/_rels/slide25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oleObject" Target="../embeddings/Microsoft_Word_97_-_2003_Document41.doc"/></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26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oleObject" Target="../embeddings/Microsoft_Word_97_-_2003_Document42.doc"/></Relationships>
</file>

<file path=ppt/slides/_rels/slide26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oleObject" Target="../embeddings/Microsoft_Word_97_-_2003_Document43.doc"/></Relationships>
</file>

<file path=ppt/slides/_rels/slide26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oleObject" Target="../embeddings/Microsoft_Word_97_-_2003_Document44.doc"/></Relationships>
</file>

<file path=ppt/slides/_rels/slide26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image" Target="../media/image7.png"/><Relationship Id="rId5" Type="http://schemas.openxmlformats.org/officeDocument/2006/relationships/oleObject" Target="../embeddings/Microsoft_Word_97_-_2003_Document45.doc"/><Relationship Id="rId4" Type="http://schemas.openxmlformats.org/officeDocument/2006/relationships/slide" Target="slide28.xml"/></Relationships>
</file>

<file path=ppt/slides/_rels/slide26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image" Target="../media/image7.png"/><Relationship Id="rId5" Type="http://schemas.openxmlformats.org/officeDocument/2006/relationships/oleObject" Target="../embeddings/Microsoft_Word_97_-_2003_Document46.doc"/><Relationship Id="rId4" Type="http://schemas.openxmlformats.org/officeDocument/2006/relationships/slide" Target="slide28.xml"/></Relationships>
</file>

<file path=ppt/slides/_rels/slide26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image" Target="../media/image7.png"/><Relationship Id="rId5" Type="http://schemas.openxmlformats.org/officeDocument/2006/relationships/oleObject" Target="../embeddings/Microsoft_Word_97_-_2003_Document47.doc"/><Relationship Id="rId4" Type="http://schemas.openxmlformats.org/officeDocument/2006/relationships/slide" Target="slide28.xml"/></Relationships>
</file>

<file path=ppt/slides/_rels/slide26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image" Target="../media/image7.png"/><Relationship Id="rId5" Type="http://schemas.openxmlformats.org/officeDocument/2006/relationships/oleObject" Target="../embeddings/Microsoft_Word_97_-_2003_Document48.doc"/><Relationship Id="rId4" Type="http://schemas.openxmlformats.org/officeDocument/2006/relationships/slide" Target="slide28.xml"/></Relationships>
</file>

<file path=ppt/slides/_rels/slide26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image" Target="../media/image7.png"/><Relationship Id="rId5" Type="http://schemas.openxmlformats.org/officeDocument/2006/relationships/oleObject" Target="../embeddings/Microsoft_Word_97_-_2003_Document49.doc"/><Relationship Id="rId4" Type="http://schemas.openxmlformats.org/officeDocument/2006/relationships/slide" Target="slide28.xml"/></Relationships>
</file>

<file path=ppt/slides/_rels/slide26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image" Target="../media/image7.png"/><Relationship Id="rId5" Type="http://schemas.openxmlformats.org/officeDocument/2006/relationships/oleObject" Target="../embeddings/Microsoft_Word_97_-_2003_Document50.doc"/><Relationship Id="rId4" Type="http://schemas.openxmlformats.org/officeDocument/2006/relationships/slide" Target="slide28.xml"/></Relationships>
</file>

<file path=ppt/slides/_rels/slide26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image" Target="../media/image7.png"/><Relationship Id="rId5" Type="http://schemas.openxmlformats.org/officeDocument/2006/relationships/oleObject" Target="../embeddings/Microsoft_Word_97_-_2003_Document51.doc"/><Relationship Id="rId4" Type="http://schemas.openxmlformats.org/officeDocument/2006/relationships/slide" Target="slide28.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27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image" Target="../media/image7.png"/><Relationship Id="rId5" Type="http://schemas.openxmlformats.org/officeDocument/2006/relationships/oleObject" Target="../embeddings/Microsoft_Word_97_-_2003_Document52.doc"/><Relationship Id="rId4" Type="http://schemas.openxmlformats.org/officeDocument/2006/relationships/slide" Target="slide28.xml"/></Relationships>
</file>

<file path=ppt/slides/_rels/slide27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image" Target="../media/image7.png"/><Relationship Id="rId5" Type="http://schemas.openxmlformats.org/officeDocument/2006/relationships/oleObject" Target="../embeddings/Microsoft_Word_97_-_2003_Document53.doc"/><Relationship Id="rId4" Type="http://schemas.openxmlformats.org/officeDocument/2006/relationships/slide" Target="slide28.xml"/></Relationships>
</file>

<file path=ppt/slides/_rels/slide27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image" Target="../media/image7.png"/><Relationship Id="rId5" Type="http://schemas.openxmlformats.org/officeDocument/2006/relationships/oleObject" Target="../embeddings/Microsoft_Word_97_-_2003_Document54.doc"/><Relationship Id="rId4" Type="http://schemas.openxmlformats.org/officeDocument/2006/relationships/slide" Target="slide28.xml"/></Relationships>
</file>

<file path=ppt/slides/_rels/slide27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image" Target="../media/image7.png"/><Relationship Id="rId5" Type="http://schemas.openxmlformats.org/officeDocument/2006/relationships/oleObject" Target="../embeddings/Microsoft_Word_97_-_2003_Document55.doc"/><Relationship Id="rId4" Type="http://schemas.openxmlformats.org/officeDocument/2006/relationships/slide" Target="slide28.xml"/></Relationships>
</file>

<file path=ppt/slides/_rels/slide27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56.vml"/><Relationship Id="rId6" Type="http://schemas.openxmlformats.org/officeDocument/2006/relationships/image" Target="../media/image7.png"/><Relationship Id="rId5" Type="http://schemas.openxmlformats.org/officeDocument/2006/relationships/oleObject" Target="../embeddings/Microsoft_Word_97_-_2003_Document56.doc"/><Relationship Id="rId4" Type="http://schemas.openxmlformats.org/officeDocument/2006/relationships/slide" Target="slide28.xml"/></Relationships>
</file>

<file path=ppt/slides/_rels/slide27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57.vml"/><Relationship Id="rId6" Type="http://schemas.openxmlformats.org/officeDocument/2006/relationships/image" Target="../media/image7.png"/><Relationship Id="rId5" Type="http://schemas.openxmlformats.org/officeDocument/2006/relationships/oleObject" Target="../embeddings/Microsoft_Word_97_-_2003_Document57.doc"/><Relationship Id="rId4" Type="http://schemas.openxmlformats.org/officeDocument/2006/relationships/slide" Target="slide28.xml"/></Relationships>
</file>

<file path=ppt/slides/_rels/slide27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58.vml"/><Relationship Id="rId6" Type="http://schemas.openxmlformats.org/officeDocument/2006/relationships/image" Target="../media/image7.png"/><Relationship Id="rId5" Type="http://schemas.openxmlformats.org/officeDocument/2006/relationships/oleObject" Target="../embeddings/Microsoft_Word_97_-_2003_Document58.doc"/><Relationship Id="rId4" Type="http://schemas.openxmlformats.org/officeDocument/2006/relationships/slide" Target="slide28.xml"/></Relationships>
</file>

<file path=ppt/slides/_rels/slide27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59.vml"/><Relationship Id="rId6" Type="http://schemas.openxmlformats.org/officeDocument/2006/relationships/image" Target="../media/image7.png"/><Relationship Id="rId5" Type="http://schemas.openxmlformats.org/officeDocument/2006/relationships/oleObject" Target="../embeddings/Microsoft_Word_97_-_2003_Document59.doc"/><Relationship Id="rId4" Type="http://schemas.openxmlformats.org/officeDocument/2006/relationships/slide" Target="slide28.xml"/></Relationships>
</file>

<file path=ppt/slides/_rels/slide27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60.vml"/><Relationship Id="rId6" Type="http://schemas.openxmlformats.org/officeDocument/2006/relationships/image" Target="../media/image7.png"/><Relationship Id="rId5" Type="http://schemas.openxmlformats.org/officeDocument/2006/relationships/oleObject" Target="../embeddings/Microsoft_Word_97_-_2003_Document60.doc"/><Relationship Id="rId4" Type="http://schemas.openxmlformats.org/officeDocument/2006/relationships/slide" Target="slide28.xml"/></Relationships>
</file>

<file path=ppt/slides/_rels/slide27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61.vml"/><Relationship Id="rId6" Type="http://schemas.openxmlformats.org/officeDocument/2006/relationships/image" Target="../media/image7.png"/><Relationship Id="rId5" Type="http://schemas.openxmlformats.org/officeDocument/2006/relationships/oleObject" Target="../embeddings/Microsoft_Word_97_-_2003_Document61.doc"/><Relationship Id="rId4" Type="http://schemas.openxmlformats.org/officeDocument/2006/relationships/slide" Target="slide28.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28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62.vml"/><Relationship Id="rId6" Type="http://schemas.openxmlformats.org/officeDocument/2006/relationships/image" Target="../media/image7.png"/><Relationship Id="rId5" Type="http://schemas.openxmlformats.org/officeDocument/2006/relationships/oleObject" Target="../embeddings/Microsoft_Word_97_-_2003_Document62.doc"/><Relationship Id="rId4" Type="http://schemas.openxmlformats.org/officeDocument/2006/relationships/slide" Target="slide28.xml"/></Relationships>
</file>

<file path=ppt/slides/_rels/slide28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63.vml"/><Relationship Id="rId6" Type="http://schemas.openxmlformats.org/officeDocument/2006/relationships/image" Target="../media/image7.png"/><Relationship Id="rId5" Type="http://schemas.openxmlformats.org/officeDocument/2006/relationships/oleObject" Target="../embeddings/Microsoft_Word_97_-_2003_Document63.doc"/><Relationship Id="rId4" Type="http://schemas.openxmlformats.org/officeDocument/2006/relationships/slide" Target="slide28.xml"/></Relationships>
</file>

<file path=ppt/slides/_rels/slide28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64.vml"/><Relationship Id="rId6" Type="http://schemas.openxmlformats.org/officeDocument/2006/relationships/image" Target="../media/image7.png"/><Relationship Id="rId5" Type="http://schemas.openxmlformats.org/officeDocument/2006/relationships/oleObject" Target="../embeddings/Microsoft_Word_97_-_2003_Document64.doc"/><Relationship Id="rId4" Type="http://schemas.openxmlformats.org/officeDocument/2006/relationships/slide" Target="slide28.xml"/></Relationships>
</file>

<file path=ppt/slides/_rels/slide28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65.vml"/><Relationship Id="rId6" Type="http://schemas.openxmlformats.org/officeDocument/2006/relationships/image" Target="../media/image7.png"/><Relationship Id="rId5" Type="http://schemas.openxmlformats.org/officeDocument/2006/relationships/oleObject" Target="../embeddings/Microsoft_Word_97_-_2003_Document65.doc"/><Relationship Id="rId4" Type="http://schemas.openxmlformats.org/officeDocument/2006/relationships/slide" Target="slide28.xml"/></Relationships>
</file>

<file path=ppt/slides/_rels/slide28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66.vml"/><Relationship Id="rId6" Type="http://schemas.openxmlformats.org/officeDocument/2006/relationships/image" Target="../media/image7.png"/><Relationship Id="rId5" Type="http://schemas.openxmlformats.org/officeDocument/2006/relationships/oleObject" Target="../embeddings/Microsoft_Word_97_-_2003_Document66.doc"/><Relationship Id="rId4" Type="http://schemas.openxmlformats.org/officeDocument/2006/relationships/slide" Target="slide28.xml"/></Relationships>
</file>

<file path=ppt/slides/_rels/slide28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67.vml"/><Relationship Id="rId6" Type="http://schemas.openxmlformats.org/officeDocument/2006/relationships/image" Target="../media/image7.png"/><Relationship Id="rId5" Type="http://schemas.openxmlformats.org/officeDocument/2006/relationships/oleObject" Target="../embeddings/Microsoft_Word_97_-_2003_Document67.doc"/><Relationship Id="rId4" Type="http://schemas.openxmlformats.org/officeDocument/2006/relationships/slide" Target="slide28.xml"/></Relationships>
</file>

<file path=ppt/slides/_rels/slide28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image" Target="../media/image7.png"/><Relationship Id="rId5" Type="http://schemas.openxmlformats.org/officeDocument/2006/relationships/oleObject" Target="../embeddings/Microsoft_Word_97_-_2003_Document68.doc"/><Relationship Id="rId4" Type="http://schemas.openxmlformats.org/officeDocument/2006/relationships/slide" Target="slide28.xml"/></Relationships>
</file>

<file path=ppt/slides/_rels/slide28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69.vml"/><Relationship Id="rId6" Type="http://schemas.openxmlformats.org/officeDocument/2006/relationships/image" Target="../media/image7.png"/><Relationship Id="rId5" Type="http://schemas.openxmlformats.org/officeDocument/2006/relationships/oleObject" Target="../embeddings/Microsoft_Word_97_-_2003_Document69.doc"/><Relationship Id="rId4" Type="http://schemas.openxmlformats.org/officeDocument/2006/relationships/slide" Target="slide28.xml"/></Relationships>
</file>

<file path=ppt/slides/_rels/slide28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70.vml"/><Relationship Id="rId6" Type="http://schemas.openxmlformats.org/officeDocument/2006/relationships/image" Target="../media/image7.png"/><Relationship Id="rId5" Type="http://schemas.openxmlformats.org/officeDocument/2006/relationships/oleObject" Target="../embeddings/Microsoft_Word_97_-_2003_Document70.doc"/><Relationship Id="rId4" Type="http://schemas.openxmlformats.org/officeDocument/2006/relationships/slide" Target="slide28.xml"/></Relationships>
</file>

<file path=ppt/slides/_rels/slide28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71.vml"/><Relationship Id="rId6" Type="http://schemas.openxmlformats.org/officeDocument/2006/relationships/image" Target="../media/image7.png"/><Relationship Id="rId5" Type="http://schemas.openxmlformats.org/officeDocument/2006/relationships/oleObject" Target="../embeddings/Microsoft_Word_97_-_2003_Document71.doc"/><Relationship Id="rId4" Type="http://schemas.openxmlformats.org/officeDocument/2006/relationships/slide" Target="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29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72.vml"/><Relationship Id="rId6" Type="http://schemas.openxmlformats.org/officeDocument/2006/relationships/image" Target="../media/image7.png"/><Relationship Id="rId5" Type="http://schemas.openxmlformats.org/officeDocument/2006/relationships/oleObject" Target="../embeddings/Microsoft_Word_97_-_2003_Document72.doc"/><Relationship Id="rId4" Type="http://schemas.openxmlformats.org/officeDocument/2006/relationships/slide" Target="slide28.xml"/></Relationships>
</file>

<file path=ppt/slides/_rels/slide29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73.vml"/><Relationship Id="rId6" Type="http://schemas.openxmlformats.org/officeDocument/2006/relationships/image" Target="../media/image7.png"/><Relationship Id="rId5" Type="http://schemas.openxmlformats.org/officeDocument/2006/relationships/oleObject" Target="../embeddings/Microsoft_Word_97_-_2003_Document73.doc"/><Relationship Id="rId4" Type="http://schemas.openxmlformats.org/officeDocument/2006/relationships/slide" Target="slide28.xml"/></Relationships>
</file>

<file path=ppt/slides/_rels/slide29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74.vml"/><Relationship Id="rId6" Type="http://schemas.openxmlformats.org/officeDocument/2006/relationships/image" Target="../media/image7.png"/><Relationship Id="rId5" Type="http://schemas.openxmlformats.org/officeDocument/2006/relationships/oleObject" Target="../embeddings/Microsoft_Word_97_-_2003_Document74.doc"/><Relationship Id="rId4" Type="http://schemas.openxmlformats.org/officeDocument/2006/relationships/slide" Target="slide28.xml"/></Relationships>
</file>

<file path=ppt/slides/_rels/slide29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75.vml"/><Relationship Id="rId6" Type="http://schemas.openxmlformats.org/officeDocument/2006/relationships/image" Target="../media/image7.png"/><Relationship Id="rId5" Type="http://schemas.openxmlformats.org/officeDocument/2006/relationships/oleObject" Target="../embeddings/Microsoft_Word_97_-_2003_Document75.doc"/><Relationship Id="rId4" Type="http://schemas.openxmlformats.org/officeDocument/2006/relationships/slide" Target="slide28.xml"/></Relationships>
</file>

<file path=ppt/slides/_rels/slide294.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76.vml"/><Relationship Id="rId6" Type="http://schemas.openxmlformats.org/officeDocument/2006/relationships/image" Target="../media/image7.png"/><Relationship Id="rId5" Type="http://schemas.openxmlformats.org/officeDocument/2006/relationships/oleObject" Target="../embeddings/Microsoft_Word_97_-_2003_Document76.doc"/><Relationship Id="rId4" Type="http://schemas.openxmlformats.org/officeDocument/2006/relationships/slide" Target="slide28.xml"/></Relationships>
</file>

<file path=ppt/slides/_rels/slide29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77.vml"/><Relationship Id="rId6" Type="http://schemas.openxmlformats.org/officeDocument/2006/relationships/image" Target="../media/image7.png"/><Relationship Id="rId5" Type="http://schemas.openxmlformats.org/officeDocument/2006/relationships/oleObject" Target="../embeddings/Microsoft_Word_97_-_2003_Document77.doc"/><Relationship Id="rId4" Type="http://schemas.openxmlformats.org/officeDocument/2006/relationships/slide" Target="slide28.xml"/></Relationships>
</file>

<file path=ppt/slides/_rels/slide29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78.vml"/><Relationship Id="rId6" Type="http://schemas.openxmlformats.org/officeDocument/2006/relationships/image" Target="../media/image7.png"/><Relationship Id="rId5" Type="http://schemas.openxmlformats.org/officeDocument/2006/relationships/oleObject" Target="../embeddings/Microsoft_Word_97_-_2003_Document78.doc"/><Relationship Id="rId4" Type="http://schemas.openxmlformats.org/officeDocument/2006/relationships/slide" Target="slide28.xml"/></Relationships>
</file>

<file path=ppt/slides/_rels/slide29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79.vml"/><Relationship Id="rId6" Type="http://schemas.openxmlformats.org/officeDocument/2006/relationships/image" Target="../media/image7.png"/><Relationship Id="rId5" Type="http://schemas.openxmlformats.org/officeDocument/2006/relationships/oleObject" Target="../embeddings/Microsoft_Word_97_-_2003_Document79.doc"/><Relationship Id="rId4" Type="http://schemas.openxmlformats.org/officeDocument/2006/relationships/slide" Target="slide28.xml"/></Relationships>
</file>

<file path=ppt/slides/_rels/slide299.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slide" Target="slide320.xml"/><Relationship Id="rId13" Type="http://schemas.openxmlformats.org/officeDocument/2006/relationships/image" Target="../media/image2.jpeg"/><Relationship Id="rId3" Type="http://schemas.openxmlformats.org/officeDocument/2006/relationships/slide" Target="slide28.xml"/><Relationship Id="rId7" Type="http://schemas.openxmlformats.org/officeDocument/2006/relationships/slide" Target="slide208.xml"/><Relationship Id="rId12" Type="http://schemas.openxmlformats.org/officeDocument/2006/relationships/slide" Target="slide285.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67.xml"/><Relationship Id="rId11" Type="http://schemas.openxmlformats.org/officeDocument/2006/relationships/slide" Target="slide273.xml"/><Relationship Id="rId5" Type="http://schemas.openxmlformats.org/officeDocument/2006/relationships/slide" Target="slide44.xml"/><Relationship Id="rId10" Type="http://schemas.openxmlformats.org/officeDocument/2006/relationships/slide" Target="slide257.xml"/><Relationship Id="rId4" Type="http://schemas.openxmlformats.org/officeDocument/2006/relationships/slide" Target="slide35.xml"/><Relationship Id="rId9" Type="http://schemas.openxmlformats.org/officeDocument/2006/relationships/slide" Target="slide238.xml"/></Relationships>
</file>

<file path=ppt/slides/_rels/slide30.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80.vml"/><Relationship Id="rId6" Type="http://schemas.openxmlformats.org/officeDocument/2006/relationships/image" Target="../media/image7.png"/><Relationship Id="rId5" Type="http://schemas.openxmlformats.org/officeDocument/2006/relationships/oleObject" Target="../embeddings/Microsoft_Word_97_-_2003_Document80.doc"/><Relationship Id="rId4" Type="http://schemas.openxmlformats.org/officeDocument/2006/relationships/slide" Target="slide28.xml"/></Relationships>
</file>

<file path=ppt/slides/_rels/slide30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81.vml"/><Relationship Id="rId6" Type="http://schemas.openxmlformats.org/officeDocument/2006/relationships/image" Target="../media/image7.png"/><Relationship Id="rId5" Type="http://schemas.openxmlformats.org/officeDocument/2006/relationships/oleObject" Target="../embeddings/Microsoft_Word_97_-_2003_Document81.doc"/><Relationship Id="rId4" Type="http://schemas.openxmlformats.org/officeDocument/2006/relationships/slide" Target="slide28.xml"/></Relationships>
</file>

<file path=ppt/slides/_rels/slide30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82.vml"/><Relationship Id="rId6" Type="http://schemas.openxmlformats.org/officeDocument/2006/relationships/image" Target="../media/image7.png"/><Relationship Id="rId5" Type="http://schemas.openxmlformats.org/officeDocument/2006/relationships/oleObject" Target="../embeddings/Microsoft_Word_97_-_2003_Document82.doc"/><Relationship Id="rId4" Type="http://schemas.openxmlformats.org/officeDocument/2006/relationships/slide" Target="slide28.xml"/></Relationships>
</file>

<file path=ppt/slides/_rels/slide30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83.vml"/><Relationship Id="rId6" Type="http://schemas.openxmlformats.org/officeDocument/2006/relationships/image" Target="../media/image7.png"/><Relationship Id="rId5" Type="http://schemas.openxmlformats.org/officeDocument/2006/relationships/oleObject" Target="../embeddings/Microsoft_Word_97_-_2003_Document83.doc"/><Relationship Id="rId4" Type="http://schemas.openxmlformats.org/officeDocument/2006/relationships/slide" Target="slide28.xml"/></Relationships>
</file>

<file path=ppt/slides/_rels/slide304.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84.vml"/><Relationship Id="rId6" Type="http://schemas.openxmlformats.org/officeDocument/2006/relationships/image" Target="../media/image7.png"/><Relationship Id="rId5" Type="http://schemas.openxmlformats.org/officeDocument/2006/relationships/oleObject" Target="../embeddings/Microsoft_Word_97_-_2003_Document84.doc"/><Relationship Id="rId4" Type="http://schemas.openxmlformats.org/officeDocument/2006/relationships/slide" Target="slide28.xml"/></Relationships>
</file>

<file path=ppt/slides/_rels/slide30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85.vml"/><Relationship Id="rId6" Type="http://schemas.openxmlformats.org/officeDocument/2006/relationships/image" Target="../media/image7.png"/><Relationship Id="rId5" Type="http://schemas.openxmlformats.org/officeDocument/2006/relationships/oleObject" Target="../embeddings/Microsoft_Word_97_-_2003_Document85.doc"/><Relationship Id="rId4" Type="http://schemas.openxmlformats.org/officeDocument/2006/relationships/slide" Target="slide28.xml"/></Relationships>
</file>

<file path=ppt/slides/_rels/slide30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86.vml"/><Relationship Id="rId6" Type="http://schemas.openxmlformats.org/officeDocument/2006/relationships/image" Target="../media/image7.png"/><Relationship Id="rId5" Type="http://schemas.openxmlformats.org/officeDocument/2006/relationships/oleObject" Target="../embeddings/Microsoft_Word_97_-_2003_Document86.doc"/><Relationship Id="rId4" Type="http://schemas.openxmlformats.org/officeDocument/2006/relationships/slide" Target="slide28.xml"/></Relationships>
</file>

<file path=ppt/slides/_rels/slide30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87.vml"/><Relationship Id="rId6" Type="http://schemas.openxmlformats.org/officeDocument/2006/relationships/image" Target="../media/image7.png"/><Relationship Id="rId5" Type="http://schemas.openxmlformats.org/officeDocument/2006/relationships/oleObject" Target="../embeddings/Microsoft_Word_97_-_2003_Document87.doc"/><Relationship Id="rId4" Type="http://schemas.openxmlformats.org/officeDocument/2006/relationships/slide" Target="slide28.xml"/></Relationships>
</file>

<file path=ppt/slides/_rels/slide30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88.vml"/><Relationship Id="rId6" Type="http://schemas.openxmlformats.org/officeDocument/2006/relationships/image" Target="../media/image7.png"/><Relationship Id="rId5" Type="http://schemas.openxmlformats.org/officeDocument/2006/relationships/oleObject" Target="../embeddings/Microsoft_Word_97_-_2003_Document88.doc"/><Relationship Id="rId4" Type="http://schemas.openxmlformats.org/officeDocument/2006/relationships/slide" Target="slide28.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310.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11.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89.vml"/><Relationship Id="rId6" Type="http://schemas.openxmlformats.org/officeDocument/2006/relationships/image" Target="../media/image7.png"/><Relationship Id="rId5" Type="http://schemas.openxmlformats.org/officeDocument/2006/relationships/oleObject" Target="../embeddings/Microsoft_Word_97_-_2003_Document89.doc"/><Relationship Id="rId4" Type="http://schemas.openxmlformats.org/officeDocument/2006/relationships/slide" Target="slide28.xml"/></Relationships>
</file>

<file path=ppt/slides/_rels/slide313.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90.vml"/><Relationship Id="rId6" Type="http://schemas.openxmlformats.org/officeDocument/2006/relationships/oleObject" Target="../embeddings/Microsoft_Word_97_-_2003_Document91.doc"/><Relationship Id="rId5" Type="http://schemas.openxmlformats.org/officeDocument/2006/relationships/oleObject" Target="../embeddings/Microsoft_Word_97_-_2003_Document90.doc"/><Relationship Id="rId4" Type="http://schemas.openxmlformats.org/officeDocument/2006/relationships/slide" Target="slide28.xml"/></Relationships>
</file>

<file path=ppt/slides/_rels/slide3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91.vml"/><Relationship Id="rId6" Type="http://schemas.openxmlformats.org/officeDocument/2006/relationships/image" Target="../media/image7.png"/><Relationship Id="rId5" Type="http://schemas.openxmlformats.org/officeDocument/2006/relationships/oleObject" Target="../embeddings/Microsoft_Word_97_-_2003_Document92.doc"/><Relationship Id="rId4" Type="http://schemas.openxmlformats.org/officeDocument/2006/relationships/slide" Target="slide28.xml"/></Relationships>
</file>

<file path=ppt/slides/_rels/slide3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92.vml"/><Relationship Id="rId6" Type="http://schemas.openxmlformats.org/officeDocument/2006/relationships/image" Target="../media/image7.png"/><Relationship Id="rId5" Type="http://schemas.openxmlformats.org/officeDocument/2006/relationships/oleObject" Target="../embeddings/Microsoft_Word_97_-_2003_Document93.doc"/><Relationship Id="rId4" Type="http://schemas.openxmlformats.org/officeDocument/2006/relationships/slide" Target="slide28.xml"/></Relationships>
</file>

<file path=ppt/slides/_rels/slide3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93.vml"/><Relationship Id="rId6" Type="http://schemas.openxmlformats.org/officeDocument/2006/relationships/image" Target="../media/image7.png"/><Relationship Id="rId5" Type="http://schemas.openxmlformats.org/officeDocument/2006/relationships/oleObject" Target="../embeddings/Microsoft_Word_97_-_2003_Document94.doc"/><Relationship Id="rId4" Type="http://schemas.openxmlformats.org/officeDocument/2006/relationships/slide" Target="slide28.xml"/></Relationships>
</file>

<file path=ppt/slides/_rels/slide3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94.vml"/><Relationship Id="rId6" Type="http://schemas.openxmlformats.org/officeDocument/2006/relationships/image" Target="../media/image7.png"/><Relationship Id="rId5" Type="http://schemas.openxmlformats.org/officeDocument/2006/relationships/oleObject" Target="../embeddings/Microsoft_Word_97_-_2003_Document95.doc"/><Relationship Id="rId4" Type="http://schemas.openxmlformats.org/officeDocument/2006/relationships/slide" Target="slide28.xml"/></Relationships>
</file>

<file path=ppt/slides/_rels/slide3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95.vml"/><Relationship Id="rId6" Type="http://schemas.openxmlformats.org/officeDocument/2006/relationships/image" Target="../media/image7.png"/><Relationship Id="rId5" Type="http://schemas.openxmlformats.org/officeDocument/2006/relationships/oleObject" Target="../embeddings/Microsoft_Word_97_-_2003_Document96.doc"/><Relationship Id="rId4" Type="http://schemas.openxmlformats.org/officeDocument/2006/relationships/slide" Target="slide28.xml"/></Relationships>
</file>

<file path=ppt/slides/_rels/slide3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96.vml"/><Relationship Id="rId6" Type="http://schemas.openxmlformats.org/officeDocument/2006/relationships/image" Target="../media/image7.png"/><Relationship Id="rId5" Type="http://schemas.openxmlformats.org/officeDocument/2006/relationships/oleObject" Target="../embeddings/Microsoft_Word_97_-_2003_Document97.doc"/><Relationship Id="rId4" Type="http://schemas.openxmlformats.org/officeDocument/2006/relationships/slide" Target="slide28.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3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97.vml"/><Relationship Id="rId6" Type="http://schemas.openxmlformats.org/officeDocument/2006/relationships/image" Target="../media/image7.png"/><Relationship Id="rId5" Type="http://schemas.openxmlformats.org/officeDocument/2006/relationships/oleObject" Target="../embeddings/Microsoft_Word_97_-_2003_Document98.doc"/><Relationship Id="rId4" Type="http://schemas.openxmlformats.org/officeDocument/2006/relationships/slide" Target="slide28.xml"/></Relationships>
</file>

<file path=ppt/slides/_rels/slide3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98.vml"/><Relationship Id="rId6" Type="http://schemas.openxmlformats.org/officeDocument/2006/relationships/image" Target="../media/image7.png"/><Relationship Id="rId5" Type="http://schemas.openxmlformats.org/officeDocument/2006/relationships/oleObject" Target="../embeddings/Microsoft_Word_97_-_2003_Document99.doc"/><Relationship Id="rId4" Type="http://schemas.openxmlformats.org/officeDocument/2006/relationships/slide" Target="slide28.xml"/></Relationships>
</file>

<file path=ppt/slides/_rels/slide3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99.vml"/><Relationship Id="rId6" Type="http://schemas.openxmlformats.org/officeDocument/2006/relationships/image" Target="../media/image7.png"/><Relationship Id="rId5" Type="http://schemas.openxmlformats.org/officeDocument/2006/relationships/oleObject" Target="../embeddings/Microsoft_Word_97_-_2003_Document100.doc"/><Relationship Id="rId4" Type="http://schemas.openxmlformats.org/officeDocument/2006/relationships/slide" Target="slide28.xml"/></Relationships>
</file>

<file path=ppt/slides/_rels/slide3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00.vml"/><Relationship Id="rId6" Type="http://schemas.openxmlformats.org/officeDocument/2006/relationships/image" Target="../media/image7.png"/><Relationship Id="rId5" Type="http://schemas.openxmlformats.org/officeDocument/2006/relationships/oleObject" Target="../embeddings/Microsoft_Word_97_-_2003_Document101.doc"/><Relationship Id="rId4" Type="http://schemas.openxmlformats.org/officeDocument/2006/relationships/slide" Target="slide28.xml"/></Relationships>
</file>

<file path=ppt/slides/_rels/slide3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01.vml"/><Relationship Id="rId6" Type="http://schemas.openxmlformats.org/officeDocument/2006/relationships/image" Target="../media/image7.png"/><Relationship Id="rId5" Type="http://schemas.openxmlformats.org/officeDocument/2006/relationships/oleObject" Target="../embeddings/Microsoft_Word_97_-_2003_Document102.doc"/><Relationship Id="rId4" Type="http://schemas.openxmlformats.org/officeDocument/2006/relationships/slide" Target="slide28.xml"/></Relationships>
</file>

<file path=ppt/slides/_rels/slide3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02.vml"/><Relationship Id="rId6" Type="http://schemas.openxmlformats.org/officeDocument/2006/relationships/image" Target="../media/image7.png"/><Relationship Id="rId5" Type="http://schemas.openxmlformats.org/officeDocument/2006/relationships/oleObject" Target="../embeddings/Microsoft_Word_97_-_2003_Document103.doc"/><Relationship Id="rId4" Type="http://schemas.openxmlformats.org/officeDocument/2006/relationships/slide" Target="slide28.xml"/></Relationships>
</file>

<file path=ppt/slides/_rels/slide3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03.vml"/><Relationship Id="rId6" Type="http://schemas.openxmlformats.org/officeDocument/2006/relationships/image" Target="../media/image7.png"/><Relationship Id="rId5" Type="http://schemas.openxmlformats.org/officeDocument/2006/relationships/oleObject" Target="../embeddings/Microsoft_Word_97_-_2003_Document104.doc"/><Relationship Id="rId4" Type="http://schemas.openxmlformats.org/officeDocument/2006/relationships/slide" Target="slide28.xml"/></Relationships>
</file>

<file path=ppt/slides/_rels/slide327.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104.vml"/><Relationship Id="rId6" Type="http://schemas.openxmlformats.org/officeDocument/2006/relationships/oleObject" Target="../embeddings/Microsoft_Word_97_-_2003_Document106.doc"/><Relationship Id="rId5" Type="http://schemas.openxmlformats.org/officeDocument/2006/relationships/oleObject" Target="../embeddings/Microsoft_Word_97_-_2003_Document105.doc"/><Relationship Id="rId4" Type="http://schemas.openxmlformats.org/officeDocument/2006/relationships/slide" Target="slide28.xml"/></Relationships>
</file>

<file path=ppt/slides/_rels/slide3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05.vml"/><Relationship Id="rId6" Type="http://schemas.openxmlformats.org/officeDocument/2006/relationships/image" Target="../media/image7.png"/><Relationship Id="rId5" Type="http://schemas.openxmlformats.org/officeDocument/2006/relationships/oleObject" Target="../embeddings/Microsoft_Word_97_-_2003_Document107.doc"/><Relationship Id="rId4" Type="http://schemas.openxmlformats.org/officeDocument/2006/relationships/slide" Target="slide28.xml"/></Relationships>
</file>

<file path=ppt/slides/_rels/slide3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06.vml"/><Relationship Id="rId6" Type="http://schemas.openxmlformats.org/officeDocument/2006/relationships/image" Target="../media/image7.png"/><Relationship Id="rId5" Type="http://schemas.openxmlformats.org/officeDocument/2006/relationships/oleObject" Target="../embeddings/Microsoft_Word_97_-_2003_Document108.doc"/><Relationship Id="rId4" Type="http://schemas.openxmlformats.org/officeDocument/2006/relationships/slide" Target="slide28.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3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07.vml"/><Relationship Id="rId6" Type="http://schemas.openxmlformats.org/officeDocument/2006/relationships/image" Target="../media/image7.png"/><Relationship Id="rId5" Type="http://schemas.openxmlformats.org/officeDocument/2006/relationships/oleObject" Target="../embeddings/Microsoft_Word_97_-_2003_Document109.doc"/><Relationship Id="rId4" Type="http://schemas.openxmlformats.org/officeDocument/2006/relationships/slide" Target="slide28.xml"/></Relationships>
</file>

<file path=ppt/slides/_rels/slide33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08.vml"/><Relationship Id="rId6" Type="http://schemas.openxmlformats.org/officeDocument/2006/relationships/image" Target="../media/image7.png"/><Relationship Id="rId5" Type="http://schemas.openxmlformats.org/officeDocument/2006/relationships/oleObject" Target="../embeddings/Microsoft_Word_97_-_2003_Document110.doc"/><Relationship Id="rId4" Type="http://schemas.openxmlformats.org/officeDocument/2006/relationships/slide" Target="slide28.xml"/></Relationships>
</file>

<file path=ppt/slides/_rels/slide3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09.vml"/><Relationship Id="rId6" Type="http://schemas.openxmlformats.org/officeDocument/2006/relationships/image" Target="../media/image7.png"/><Relationship Id="rId5" Type="http://schemas.openxmlformats.org/officeDocument/2006/relationships/oleObject" Target="../embeddings/Microsoft_Word_97_-_2003_Document111.doc"/><Relationship Id="rId4" Type="http://schemas.openxmlformats.org/officeDocument/2006/relationships/slide" Target="slide28.xml"/></Relationships>
</file>

<file path=ppt/slides/_rels/slide3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10.vml"/><Relationship Id="rId6" Type="http://schemas.openxmlformats.org/officeDocument/2006/relationships/image" Target="../media/image7.png"/><Relationship Id="rId5" Type="http://schemas.openxmlformats.org/officeDocument/2006/relationships/oleObject" Target="../embeddings/Microsoft_Word_97_-_2003_Document112.doc"/><Relationship Id="rId4" Type="http://schemas.openxmlformats.org/officeDocument/2006/relationships/slide" Target="slide28.xml"/></Relationships>
</file>

<file path=ppt/slides/_rels/slide33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11.vml"/><Relationship Id="rId6" Type="http://schemas.openxmlformats.org/officeDocument/2006/relationships/image" Target="../media/image7.png"/><Relationship Id="rId5" Type="http://schemas.openxmlformats.org/officeDocument/2006/relationships/oleObject" Target="../embeddings/Microsoft_Word_97_-_2003_Document113.doc"/><Relationship Id="rId4" Type="http://schemas.openxmlformats.org/officeDocument/2006/relationships/slide" Target="slide28.xml"/></Relationships>
</file>

<file path=ppt/slides/_rels/slide33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12.vml"/><Relationship Id="rId6" Type="http://schemas.openxmlformats.org/officeDocument/2006/relationships/image" Target="../media/image7.png"/><Relationship Id="rId5" Type="http://schemas.openxmlformats.org/officeDocument/2006/relationships/oleObject" Target="../embeddings/Microsoft_Word_97_-_2003_Document114.doc"/><Relationship Id="rId4" Type="http://schemas.openxmlformats.org/officeDocument/2006/relationships/slide" Target="slide28.xml"/></Relationships>
</file>

<file path=ppt/slides/_rels/slide33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13.vml"/><Relationship Id="rId6" Type="http://schemas.openxmlformats.org/officeDocument/2006/relationships/image" Target="../media/image7.png"/><Relationship Id="rId5" Type="http://schemas.openxmlformats.org/officeDocument/2006/relationships/oleObject" Target="../embeddings/Microsoft_Word_97_-_2003_Document115.doc"/><Relationship Id="rId4" Type="http://schemas.openxmlformats.org/officeDocument/2006/relationships/slide" Target="slide28.xml"/></Relationships>
</file>

<file path=ppt/slides/_rels/slide337.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114.vml"/><Relationship Id="rId6" Type="http://schemas.openxmlformats.org/officeDocument/2006/relationships/oleObject" Target="../embeddings/Microsoft_Word_97_-_2003_Document117.doc"/><Relationship Id="rId5" Type="http://schemas.openxmlformats.org/officeDocument/2006/relationships/oleObject" Target="../embeddings/Microsoft_Word_97_-_2003_Document116.doc"/><Relationship Id="rId4" Type="http://schemas.openxmlformats.org/officeDocument/2006/relationships/slide" Target="slide28.xml"/></Relationships>
</file>

<file path=ppt/slides/_rels/slide3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15.vml"/><Relationship Id="rId6" Type="http://schemas.openxmlformats.org/officeDocument/2006/relationships/image" Target="../media/image7.png"/><Relationship Id="rId5" Type="http://schemas.openxmlformats.org/officeDocument/2006/relationships/oleObject" Target="../embeddings/Microsoft_Word_97_-_2003_Document118.doc"/><Relationship Id="rId4" Type="http://schemas.openxmlformats.org/officeDocument/2006/relationships/slide" Target="slide28.xml"/></Relationships>
</file>

<file path=ppt/slides/_rels/slide339.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oleObject" Target="../embeddings/Microsoft_Word_97_-_2003_Document119.doc"/><Relationship Id="rId2" Type="http://schemas.openxmlformats.org/officeDocument/2006/relationships/slideLayout" Target="../slideLayouts/slideLayout2.xml"/><Relationship Id="rId1" Type="http://schemas.openxmlformats.org/officeDocument/2006/relationships/vmlDrawing" Target="../drawings/vmlDrawing116.vml"/><Relationship Id="rId6" Type="http://schemas.openxmlformats.org/officeDocument/2006/relationships/slide" Target="slide83.xml"/><Relationship Id="rId5" Type="http://schemas.openxmlformats.org/officeDocument/2006/relationships/image" Target="../media/image8.png"/><Relationship Id="rId4" Type="http://schemas.openxmlformats.org/officeDocument/2006/relationships/slide" Target="slide45.xml"/></Relationships>
</file>

<file path=ppt/slides/_rels/slide34.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40.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oleObject" Target="../embeddings/Microsoft_Word_97_-_2003_Document120.doc"/><Relationship Id="rId2" Type="http://schemas.openxmlformats.org/officeDocument/2006/relationships/slideLayout" Target="../slideLayouts/slideLayout2.xml"/><Relationship Id="rId1" Type="http://schemas.openxmlformats.org/officeDocument/2006/relationships/vmlDrawing" Target="../drawings/vmlDrawing117.vml"/><Relationship Id="rId6" Type="http://schemas.openxmlformats.org/officeDocument/2006/relationships/slide" Target="slide83.xml"/><Relationship Id="rId5" Type="http://schemas.openxmlformats.org/officeDocument/2006/relationships/image" Target="../media/image8.png"/><Relationship Id="rId4" Type="http://schemas.openxmlformats.org/officeDocument/2006/relationships/slide" Target="slide45.xml"/></Relationships>
</file>

<file path=ppt/slides/_rels/slide341.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oleObject" Target="../embeddings/Microsoft_Word_97_-_2003_Document121.doc"/><Relationship Id="rId2" Type="http://schemas.openxmlformats.org/officeDocument/2006/relationships/slideLayout" Target="../slideLayouts/slideLayout2.xml"/><Relationship Id="rId1" Type="http://schemas.openxmlformats.org/officeDocument/2006/relationships/vmlDrawing" Target="../drawings/vmlDrawing118.vml"/><Relationship Id="rId6" Type="http://schemas.openxmlformats.org/officeDocument/2006/relationships/slide" Target="slide83.xml"/><Relationship Id="rId5" Type="http://schemas.openxmlformats.org/officeDocument/2006/relationships/image" Target="../media/image8.png"/><Relationship Id="rId4" Type="http://schemas.openxmlformats.org/officeDocument/2006/relationships/slide" Target="slide45.xml"/></Relationships>
</file>

<file path=ppt/slides/_rels/slide34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oleObject" Target="../embeddings/Microsoft_Word_97_-_2003_Document122.doc"/><Relationship Id="rId2" Type="http://schemas.openxmlformats.org/officeDocument/2006/relationships/slideLayout" Target="../slideLayouts/slideLayout2.xml"/><Relationship Id="rId1" Type="http://schemas.openxmlformats.org/officeDocument/2006/relationships/vmlDrawing" Target="../drawings/vmlDrawing119.vml"/><Relationship Id="rId6" Type="http://schemas.openxmlformats.org/officeDocument/2006/relationships/slide" Target="slide83.xml"/><Relationship Id="rId5" Type="http://schemas.openxmlformats.org/officeDocument/2006/relationships/image" Target="../media/image8.png"/><Relationship Id="rId4" Type="http://schemas.openxmlformats.org/officeDocument/2006/relationships/slide" Target="slide45.xml"/></Relationships>
</file>

<file path=ppt/slides/_rels/slide343.xml.rels><?xml version="1.0" encoding="UTF-8" standalone="yes"?>
<Relationships xmlns="http://schemas.openxmlformats.org/package/2006/relationships"><Relationship Id="rId8" Type="http://schemas.openxmlformats.org/officeDocument/2006/relationships/oleObject" Target="../embeddings/Microsoft_Word_97_-_2003_Document124.doc"/><Relationship Id="rId3" Type="http://schemas.openxmlformats.org/officeDocument/2006/relationships/slide" Target="slide3.xml"/><Relationship Id="rId7" Type="http://schemas.openxmlformats.org/officeDocument/2006/relationships/oleObject" Target="../embeddings/Microsoft_Word_97_-_2003_Document123.doc"/><Relationship Id="rId2" Type="http://schemas.openxmlformats.org/officeDocument/2006/relationships/slideLayout" Target="../slideLayouts/slideLayout2.xml"/><Relationship Id="rId1" Type="http://schemas.openxmlformats.org/officeDocument/2006/relationships/vmlDrawing" Target="../drawings/vmlDrawing120.vml"/><Relationship Id="rId6" Type="http://schemas.openxmlformats.org/officeDocument/2006/relationships/slide" Target="slide83.xml"/><Relationship Id="rId5" Type="http://schemas.openxmlformats.org/officeDocument/2006/relationships/image" Target="../media/image8.png"/><Relationship Id="rId4" Type="http://schemas.openxmlformats.org/officeDocument/2006/relationships/slide" Target="slide45.xml"/></Relationships>
</file>

<file path=ppt/slides/_rels/slide344.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oleObject" Target="../embeddings/Microsoft_Word_97_-_2003_Document125.doc"/><Relationship Id="rId2" Type="http://schemas.openxmlformats.org/officeDocument/2006/relationships/slideLayout" Target="../slideLayouts/slideLayout2.xml"/><Relationship Id="rId1" Type="http://schemas.openxmlformats.org/officeDocument/2006/relationships/vmlDrawing" Target="../drawings/vmlDrawing121.vml"/><Relationship Id="rId6" Type="http://schemas.openxmlformats.org/officeDocument/2006/relationships/slide" Target="slide83.xml"/><Relationship Id="rId5" Type="http://schemas.openxmlformats.org/officeDocument/2006/relationships/image" Target="../media/image8.png"/><Relationship Id="rId4" Type="http://schemas.openxmlformats.org/officeDocument/2006/relationships/slide" Target="slide45.xml"/></Relationships>
</file>

<file path=ppt/slides/_rels/slide345.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oleObject" Target="../embeddings/Microsoft_Word_97_-_2003_Document126.doc"/><Relationship Id="rId2" Type="http://schemas.openxmlformats.org/officeDocument/2006/relationships/slideLayout" Target="../slideLayouts/slideLayout2.xml"/><Relationship Id="rId1" Type="http://schemas.openxmlformats.org/officeDocument/2006/relationships/vmlDrawing" Target="../drawings/vmlDrawing122.vml"/><Relationship Id="rId6" Type="http://schemas.openxmlformats.org/officeDocument/2006/relationships/slide" Target="slide83.xml"/><Relationship Id="rId5" Type="http://schemas.openxmlformats.org/officeDocument/2006/relationships/image" Target="../media/image8.png"/><Relationship Id="rId4" Type="http://schemas.openxmlformats.org/officeDocument/2006/relationships/slide" Target="slide45.xml"/></Relationships>
</file>

<file path=ppt/slides/_rels/slide346.xml.rels><?xml version="1.0" encoding="UTF-8" standalone="yes"?>
<Relationships xmlns="http://schemas.openxmlformats.org/package/2006/relationships"><Relationship Id="rId8" Type="http://schemas.openxmlformats.org/officeDocument/2006/relationships/oleObject" Target="../embeddings/Microsoft_Word_97_-_2003_Document128.doc"/><Relationship Id="rId3" Type="http://schemas.openxmlformats.org/officeDocument/2006/relationships/slide" Target="slide3.xml"/><Relationship Id="rId7" Type="http://schemas.openxmlformats.org/officeDocument/2006/relationships/oleObject" Target="../embeddings/Microsoft_Word_97_-_2003_Document127.doc"/><Relationship Id="rId2" Type="http://schemas.openxmlformats.org/officeDocument/2006/relationships/slideLayout" Target="../slideLayouts/slideLayout2.xml"/><Relationship Id="rId1" Type="http://schemas.openxmlformats.org/officeDocument/2006/relationships/vmlDrawing" Target="../drawings/vmlDrawing123.vml"/><Relationship Id="rId6" Type="http://schemas.openxmlformats.org/officeDocument/2006/relationships/slide" Target="slide83.xml"/><Relationship Id="rId5" Type="http://schemas.openxmlformats.org/officeDocument/2006/relationships/image" Target="../media/image8.png"/><Relationship Id="rId4" Type="http://schemas.openxmlformats.org/officeDocument/2006/relationships/slide" Target="slide45.xml"/></Relationships>
</file>

<file path=ppt/slides/_rels/slide347.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oleObject" Target="../embeddings/Microsoft_Word_97_-_2003_Document129.doc"/><Relationship Id="rId2" Type="http://schemas.openxmlformats.org/officeDocument/2006/relationships/slideLayout" Target="../slideLayouts/slideLayout2.xml"/><Relationship Id="rId1" Type="http://schemas.openxmlformats.org/officeDocument/2006/relationships/vmlDrawing" Target="../drawings/vmlDrawing124.vml"/><Relationship Id="rId6" Type="http://schemas.openxmlformats.org/officeDocument/2006/relationships/slide" Target="slide83.xml"/><Relationship Id="rId5" Type="http://schemas.openxmlformats.org/officeDocument/2006/relationships/image" Target="../media/image8.png"/><Relationship Id="rId4" Type="http://schemas.openxmlformats.org/officeDocument/2006/relationships/slide" Target="slide45.xml"/></Relationships>
</file>

<file path=ppt/slides/_rels/slide348.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oleObject" Target="../embeddings/Microsoft_Word_97_-_2003_Document130.doc"/><Relationship Id="rId2" Type="http://schemas.openxmlformats.org/officeDocument/2006/relationships/slideLayout" Target="../slideLayouts/slideLayout2.xml"/><Relationship Id="rId1" Type="http://schemas.openxmlformats.org/officeDocument/2006/relationships/vmlDrawing" Target="../drawings/vmlDrawing125.vml"/><Relationship Id="rId6" Type="http://schemas.openxmlformats.org/officeDocument/2006/relationships/slide" Target="slide83.xml"/><Relationship Id="rId5" Type="http://schemas.openxmlformats.org/officeDocument/2006/relationships/image" Target="../media/image8.png"/><Relationship Id="rId4" Type="http://schemas.openxmlformats.org/officeDocument/2006/relationships/slide" Target="slide45.xml"/></Relationships>
</file>

<file path=ppt/slides/_rels/slide349.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oleObject" Target="../embeddings/Microsoft_Word_97_-_2003_Document131.doc"/><Relationship Id="rId2" Type="http://schemas.openxmlformats.org/officeDocument/2006/relationships/slideLayout" Target="../slideLayouts/slideLayout2.xml"/><Relationship Id="rId1" Type="http://schemas.openxmlformats.org/officeDocument/2006/relationships/vmlDrawing" Target="../drawings/vmlDrawing126.vml"/><Relationship Id="rId6" Type="http://schemas.openxmlformats.org/officeDocument/2006/relationships/slide" Target="slide83.xml"/><Relationship Id="rId5" Type="http://schemas.openxmlformats.org/officeDocument/2006/relationships/image" Target="../media/image8.png"/><Relationship Id="rId4" Type="http://schemas.openxmlformats.org/officeDocument/2006/relationships/slide" Target="slide45.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350.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oleObject" Target="../embeddings/Microsoft_Word_97_-_2003_Document132.doc"/><Relationship Id="rId2" Type="http://schemas.openxmlformats.org/officeDocument/2006/relationships/slideLayout" Target="../slideLayouts/slideLayout2.xml"/><Relationship Id="rId1" Type="http://schemas.openxmlformats.org/officeDocument/2006/relationships/vmlDrawing" Target="../drawings/vmlDrawing127.vml"/><Relationship Id="rId6" Type="http://schemas.openxmlformats.org/officeDocument/2006/relationships/slide" Target="slide83.xml"/><Relationship Id="rId5" Type="http://schemas.openxmlformats.org/officeDocument/2006/relationships/image" Target="../media/image8.png"/><Relationship Id="rId4" Type="http://schemas.openxmlformats.org/officeDocument/2006/relationships/slide" Target="slide45.xml"/></Relationships>
</file>

<file path=ppt/slides/_rels/slide351.xml.rels><?xml version="1.0" encoding="UTF-8" standalone="yes"?>
<Relationships xmlns="http://schemas.openxmlformats.org/package/2006/relationships"><Relationship Id="rId8" Type="http://schemas.openxmlformats.org/officeDocument/2006/relationships/oleObject" Target="../embeddings/Microsoft_Word_97_-_2003_Document134.doc"/><Relationship Id="rId3" Type="http://schemas.openxmlformats.org/officeDocument/2006/relationships/slide" Target="slide3.xml"/><Relationship Id="rId7" Type="http://schemas.openxmlformats.org/officeDocument/2006/relationships/oleObject" Target="../embeddings/Microsoft_Word_97_-_2003_Document133.doc"/><Relationship Id="rId2" Type="http://schemas.openxmlformats.org/officeDocument/2006/relationships/slideLayout" Target="../slideLayouts/slideLayout2.xml"/><Relationship Id="rId1" Type="http://schemas.openxmlformats.org/officeDocument/2006/relationships/vmlDrawing" Target="../drawings/vmlDrawing128.vml"/><Relationship Id="rId6" Type="http://schemas.openxmlformats.org/officeDocument/2006/relationships/slide" Target="slide83.xml"/><Relationship Id="rId5" Type="http://schemas.openxmlformats.org/officeDocument/2006/relationships/image" Target="../media/image8.png"/><Relationship Id="rId4" Type="http://schemas.openxmlformats.org/officeDocument/2006/relationships/slide" Target="slide45.xml"/></Relationships>
</file>

<file path=ppt/slides/_rels/slide352.xml.rels><?xml version="1.0" encoding="UTF-8" standalone="yes"?>
<Relationships xmlns="http://schemas.openxmlformats.org/package/2006/relationships"><Relationship Id="rId8" Type="http://schemas.openxmlformats.org/officeDocument/2006/relationships/oleObject" Target="../embeddings/Microsoft_Word_97_-_2003_Document136.doc"/><Relationship Id="rId3" Type="http://schemas.openxmlformats.org/officeDocument/2006/relationships/slide" Target="slide3.xml"/><Relationship Id="rId7" Type="http://schemas.openxmlformats.org/officeDocument/2006/relationships/oleObject" Target="../embeddings/Microsoft_Word_97_-_2003_Document135.doc"/><Relationship Id="rId2" Type="http://schemas.openxmlformats.org/officeDocument/2006/relationships/slideLayout" Target="../slideLayouts/slideLayout2.xml"/><Relationship Id="rId1" Type="http://schemas.openxmlformats.org/officeDocument/2006/relationships/vmlDrawing" Target="../drawings/vmlDrawing129.vml"/><Relationship Id="rId6" Type="http://schemas.openxmlformats.org/officeDocument/2006/relationships/slide" Target="slide83.xml"/><Relationship Id="rId5" Type="http://schemas.openxmlformats.org/officeDocument/2006/relationships/image" Target="../media/image8.png"/><Relationship Id="rId4" Type="http://schemas.openxmlformats.org/officeDocument/2006/relationships/slide" Target="slide45.xml"/></Relationships>
</file>

<file path=ppt/slides/_rels/slide353.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oleObject" Target="../embeddings/Microsoft_Word_97_-_2003_Document137.doc"/><Relationship Id="rId2" Type="http://schemas.openxmlformats.org/officeDocument/2006/relationships/slideLayout" Target="../slideLayouts/slideLayout2.xml"/><Relationship Id="rId1" Type="http://schemas.openxmlformats.org/officeDocument/2006/relationships/vmlDrawing" Target="../drawings/vmlDrawing130.vml"/><Relationship Id="rId6" Type="http://schemas.openxmlformats.org/officeDocument/2006/relationships/slide" Target="slide83.xml"/><Relationship Id="rId5" Type="http://schemas.openxmlformats.org/officeDocument/2006/relationships/image" Target="../media/image8.png"/><Relationship Id="rId4" Type="http://schemas.openxmlformats.org/officeDocument/2006/relationships/slide" Target="slide45.xml"/></Relationships>
</file>

<file path=ppt/slides/_rels/slide354.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oleObject" Target="../embeddings/Microsoft_Word_97_-_2003_Document138.doc"/><Relationship Id="rId2" Type="http://schemas.openxmlformats.org/officeDocument/2006/relationships/slideLayout" Target="../slideLayouts/slideLayout2.xml"/><Relationship Id="rId1" Type="http://schemas.openxmlformats.org/officeDocument/2006/relationships/vmlDrawing" Target="../drawings/vmlDrawing131.vml"/><Relationship Id="rId6" Type="http://schemas.openxmlformats.org/officeDocument/2006/relationships/slide" Target="slide83.xml"/><Relationship Id="rId5" Type="http://schemas.openxmlformats.org/officeDocument/2006/relationships/image" Target="../media/image8.png"/><Relationship Id="rId4" Type="http://schemas.openxmlformats.org/officeDocument/2006/relationships/slide" Target="slide45.xml"/></Relationships>
</file>

<file path=ppt/slides/_rels/slide355.xml.rels><?xml version="1.0" encoding="UTF-8" standalone="yes"?>
<Relationships xmlns="http://schemas.openxmlformats.org/package/2006/relationships"><Relationship Id="rId8" Type="http://schemas.openxmlformats.org/officeDocument/2006/relationships/oleObject" Target="../embeddings/Microsoft_Word_97_-_2003_Document140.doc"/><Relationship Id="rId3" Type="http://schemas.openxmlformats.org/officeDocument/2006/relationships/slide" Target="slide3.xml"/><Relationship Id="rId7" Type="http://schemas.openxmlformats.org/officeDocument/2006/relationships/oleObject" Target="../embeddings/Microsoft_Word_97_-_2003_Document139.doc"/><Relationship Id="rId2" Type="http://schemas.openxmlformats.org/officeDocument/2006/relationships/slideLayout" Target="../slideLayouts/slideLayout2.xml"/><Relationship Id="rId1" Type="http://schemas.openxmlformats.org/officeDocument/2006/relationships/vmlDrawing" Target="../drawings/vmlDrawing132.vml"/><Relationship Id="rId6" Type="http://schemas.openxmlformats.org/officeDocument/2006/relationships/slide" Target="slide83.xml"/><Relationship Id="rId5" Type="http://schemas.openxmlformats.org/officeDocument/2006/relationships/image" Target="../media/image8.png"/><Relationship Id="rId4" Type="http://schemas.openxmlformats.org/officeDocument/2006/relationships/slide" Target="slide45.xml"/></Relationships>
</file>

<file path=ppt/slides/_rels/slide356.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oleObject" Target="../embeddings/Microsoft_Word_97_-_2003_Document141.doc"/><Relationship Id="rId2" Type="http://schemas.openxmlformats.org/officeDocument/2006/relationships/slideLayout" Target="../slideLayouts/slideLayout2.xml"/><Relationship Id="rId1" Type="http://schemas.openxmlformats.org/officeDocument/2006/relationships/vmlDrawing" Target="../drawings/vmlDrawing133.vml"/><Relationship Id="rId6" Type="http://schemas.openxmlformats.org/officeDocument/2006/relationships/slide" Target="slide83.xml"/><Relationship Id="rId5" Type="http://schemas.openxmlformats.org/officeDocument/2006/relationships/image" Target="../media/image8.png"/><Relationship Id="rId4" Type="http://schemas.openxmlformats.org/officeDocument/2006/relationships/slide" Target="slide45.xml"/></Relationships>
</file>

<file path=ppt/slides/_rels/slide357.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oleObject" Target="../embeddings/Microsoft_Word_97_-_2003_Document142.doc"/><Relationship Id="rId2" Type="http://schemas.openxmlformats.org/officeDocument/2006/relationships/slideLayout" Target="../slideLayouts/slideLayout2.xml"/><Relationship Id="rId1" Type="http://schemas.openxmlformats.org/officeDocument/2006/relationships/vmlDrawing" Target="../drawings/vmlDrawing134.vml"/><Relationship Id="rId6" Type="http://schemas.openxmlformats.org/officeDocument/2006/relationships/slide" Target="slide83.xml"/><Relationship Id="rId5" Type="http://schemas.openxmlformats.org/officeDocument/2006/relationships/image" Target="../media/image8.png"/><Relationship Id="rId4" Type="http://schemas.openxmlformats.org/officeDocument/2006/relationships/slide" Target="slide45.xml"/></Relationships>
</file>

<file path=ppt/slides/_rels/slide358.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oleObject" Target="../embeddings/Microsoft_Word_97_-_2003_Document143.doc"/><Relationship Id="rId2" Type="http://schemas.openxmlformats.org/officeDocument/2006/relationships/slideLayout" Target="../slideLayouts/slideLayout2.xml"/><Relationship Id="rId1" Type="http://schemas.openxmlformats.org/officeDocument/2006/relationships/vmlDrawing" Target="../drawings/vmlDrawing135.vml"/><Relationship Id="rId6" Type="http://schemas.openxmlformats.org/officeDocument/2006/relationships/slide" Target="slide83.xml"/><Relationship Id="rId5" Type="http://schemas.openxmlformats.org/officeDocument/2006/relationships/image" Target="../media/image8.png"/><Relationship Id="rId4" Type="http://schemas.openxmlformats.org/officeDocument/2006/relationships/slide" Target="slide45.xml"/></Relationships>
</file>

<file path=ppt/slides/_rels/slide35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36.vml"/><Relationship Id="rId4" Type="http://schemas.openxmlformats.org/officeDocument/2006/relationships/oleObject" Target="../embeddings/Microsoft_Word_97_-_2003_Document144.doc"/></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36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37.vml"/><Relationship Id="rId4" Type="http://schemas.openxmlformats.org/officeDocument/2006/relationships/oleObject" Target="../embeddings/Microsoft_Word_97_-_2003_Document145.doc"/></Relationships>
</file>

<file path=ppt/slides/_rels/slide36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38.vml"/><Relationship Id="rId4" Type="http://schemas.openxmlformats.org/officeDocument/2006/relationships/oleObject" Target="../embeddings/Microsoft_Word_97_-_2003_Document146.doc"/></Relationships>
</file>

<file path=ppt/slides/_rels/slide36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39.vml"/><Relationship Id="rId4" Type="http://schemas.openxmlformats.org/officeDocument/2006/relationships/oleObject" Target="../embeddings/Microsoft_Word_97_-_2003_Document147.doc"/></Relationships>
</file>

<file path=ppt/slides/_rels/slide36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37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40.vml"/><Relationship Id="rId4" Type="http://schemas.openxmlformats.org/officeDocument/2006/relationships/oleObject" Target="../embeddings/Microsoft_Word_97_-_2003_Document148.doc"/></Relationships>
</file>

<file path=ppt/slides/_rels/slide37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41.vml"/><Relationship Id="rId4" Type="http://schemas.openxmlformats.org/officeDocument/2006/relationships/oleObject" Target="../embeddings/Microsoft_Word_97_-_2003_Document149.doc"/></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38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42.vml"/><Relationship Id="rId4" Type="http://schemas.openxmlformats.org/officeDocument/2006/relationships/oleObject" Target="../embeddings/Microsoft_Word_97_-_2003_Document150.doc"/></Relationships>
</file>

<file path=ppt/slides/_rels/slide38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slide" Target="slide28.xml"/></Relationships>
</file>

<file path=ppt/slides/_rels/slide39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83.xml"/><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slide" Target="slide10.xml"/><Relationship Id="rId9" Type="http://schemas.openxmlformats.org/officeDocument/2006/relationships/slide" Target="slide20.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8.xml"/></Relationships>
</file>

<file path=ppt/slides/_rels/slide83.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84.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85.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86.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87.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88.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89.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91.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9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93.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94.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95.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96.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97.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98.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_rels/slide99.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1938" name="Picture 2" descr="封面课件-01"/>
          <p:cNvPicPr>
            <a:picLocks noChangeAspect="1" noChangeArrowheads="1"/>
          </p:cNvPicPr>
          <p:nvPr/>
        </p:nvPicPr>
        <p:blipFill>
          <a:blip r:embed="rId2" cstate="print"/>
          <a:srcRect/>
          <a:stretch>
            <a:fillRect/>
          </a:stretch>
        </p:blipFill>
        <p:spPr bwMode="auto">
          <a:xfrm>
            <a:off x="-17463" y="-36513"/>
            <a:ext cx="9180513" cy="6931026"/>
          </a:xfrm>
          <a:prstGeom prst="rect">
            <a:avLst/>
          </a:prstGeom>
          <a:noFill/>
        </p:spPr>
      </p:pic>
      <p:sp>
        <p:nvSpPr>
          <p:cNvPr id="551939" name="Text Box 4"/>
          <p:cNvSpPr txBox="1">
            <a:spLocks noChangeArrowheads="1"/>
          </p:cNvSpPr>
          <p:nvPr/>
        </p:nvSpPr>
        <p:spPr bwMode="auto">
          <a:xfrm rot="-1014071">
            <a:off x="1979613" y="1844675"/>
            <a:ext cx="1295400" cy="420688"/>
          </a:xfrm>
          <a:prstGeom prst="rect">
            <a:avLst/>
          </a:prstGeom>
          <a:noFill/>
          <a:ln w="9525">
            <a:noFill/>
            <a:miter lim="800000"/>
          </a:ln>
          <a:effectLst/>
        </p:spPr>
        <p:txBody>
          <a:bodyPr lIns="54000" rIns="54000">
            <a:spAutoFit/>
          </a:bodyPr>
          <a:lstStyle/>
          <a:p>
            <a:pPr>
              <a:lnSpc>
                <a:spcPct val="40000"/>
              </a:lnSpc>
            </a:pPr>
            <a:r>
              <a:rPr lang="zh-CN" altLang="en-US" sz="5400" b="1" baseline="-25000">
                <a:latin typeface="方正准圆简体" pitchFamily="65" charset="-122"/>
                <a:ea typeface="方正准圆简体" pitchFamily="65" charset="-122"/>
              </a:rPr>
              <a:t>语 文</a:t>
            </a:r>
            <a:endParaRPr lang="zh-CN" altLang="en-US"/>
          </a:p>
        </p:txBody>
      </p:sp>
      <p:sp>
        <p:nvSpPr>
          <p:cNvPr id="551940" name="Text Box 4"/>
          <p:cNvSpPr txBox="1">
            <a:spLocks noChangeArrowheads="1"/>
          </p:cNvSpPr>
          <p:nvPr/>
        </p:nvSpPr>
        <p:spPr bwMode="auto">
          <a:xfrm rot="-1014071">
            <a:off x="2052638" y="1989138"/>
            <a:ext cx="2459037" cy="641350"/>
          </a:xfrm>
          <a:prstGeom prst="rect">
            <a:avLst/>
          </a:prstGeom>
          <a:noFill/>
          <a:ln w="9525">
            <a:noFill/>
            <a:miter lim="800000"/>
          </a:ln>
          <a:effectLst/>
        </p:spPr>
        <p:txBody>
          <a:bodyPr lIns="54000" rIns="54000">
            <a:spAutoFit/>
          </a:bodyPr>
          <a:lstStyle/>
          <a:p>
            <a:pPr algn="dist"/>
            <a:r>
              <a:rPr lang="zh-CN" altLang="en-US" sz="3600" b="1" baseline="-25000">
                <a:latin typeface="方正准圆简体" pitchFamily="65" charset="-122"/>
                <a:ea typeface="方正准圆简体" pitchFamily="65" charset="-122"/>
              </a:rPr>
              <a:t>全国卷地区专用</a:t>
            </a:r>
            <a:endParaRPr lang="zh-CN" altLang="en-US" sz="2400"/>
          </a:p>
        </p:txBody>
      </p:sp>
      <p:pic>
        <p:nvPicPr>
          <p:cNvPr id="9217" name="Picture 1" descr="\\Bianjibu11\16二轮课件\模板\16二轮专题PPT首页\语文_01.jpg"/>
          <p:cNvPicPr>
            <a:picLocks noChangeAspect="1" noChangeArrowheads="1"/>
          </p:cNvPicPr>
          <p:nvPr/>
        </p:nvPicPr>
        <p:blipFill>
          <a:blip r:embed="rId3" cstate="print"/>
          <a:srcRect/>
          <a:stretch>
            <a:fillRect/>
          </a:stretch>
        </p:blipFill>
        <p:spPr bwMode="auto">
          <a:xfrm>
            <a:off x="-17463" y="-36513"/>
            <a:ext cx="9180513" cy="6931026"/>
          </a:xfrm>
          <a:prstGeom prst="rect">
            <a:avLst/>
          </a:prstGeom>
          <a:noFill/>
        </p:spPr>
      </p:pic>
      <p:pic>
        <p:nvPicPr>
          <p:cNvPr id="1026" name="Picture 2" descr="\\Bianjibu11\17二轮课件\二轮PPT首页\课件首页图-01.jpg"/>
          <p:cNvPicPr>
            <a:picLocks noChangeAspect="1" noChangeArrowheads="1"/>
          </p:cNvPicPr>
          <p:nvPr/>
        </p:nvPicPr>
        <p:blipFill>
          <a:blip r:embed="rId4" cstate="print"/>
          <a:srcRect/>
          <a:stretch>
            <a:fillRect/>
          </a:stretch>
        </p:blipFill>
        <p:spPr bwMode="auto">
          <a:xfrm>
            <a:off x="-17463" y="-36513"/>
            <a:ext cx="9180513" cy="6931026"/>
          </a:xfrm>
          <a:prstGeom prst="rect">
            <a:avLst/>
          </a:prstGeom>
          <a:noFill/>
        </p:spPr>
      </p:pic>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166688"/>
            <a:ext cx="6697662" cy="476250"/>
          </a:xfrm>
          <a:noFill/>
        </p:spPr>
        <p:txBody>
          <a:bodyPr/>
          <a:lstStyle/>
          <a:p>
            <a:pPr eaLnBrk="1" hangingPunct="1"/>
            <a:r>
              <a:rPr lang="zh-CN" altLang="en-US" dirty="0" smtClean="0"/>
              <a:t>专题八　古代诗歌鉴赏</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 name="内容占位符 2"/>
          <p:cNvSpPr/>
          <p:nvPr/>
        </p:nvSpPr>
        <p:spPr bwMode="auto">
          <a:xfrm>
            <a:off x="792163" y="1293815"/>
            <a:ext cx="7920037" cy="4992705"/>
          </a:xfrm>
          <a:prstGeom prst="rect">
            <a:avLst/>
          </a:prstGeom>
          <a:noFill/>
          <a:ln w="9525">
            <a:noFill/>
            <a:miter lim="800000"/>
          </a:ln>
        </p:spPr>
        <p:txBody>
          <a:bodyPr/>
          <a:lstStyle/>
          <a:p>
            <a:pPr eaLnBrk="0" hangingPunct="0">
              <a:lnSpc>
                <a:spcPts val="3500"/>
              </a:lnSpc>
              <a:buFont typeface="Arial" panose="020B0604020202020204" pitchFamily="34" charset="0"/>
              <a:buNone/>
            </a:pPr>
            <a:r>
              <a:rPr lang="en-US" altLang="zh-CN" sz="2400" b="1" dirty="0" smtClean="0">
                <a:latin typeface="Times New Roman" panose="02020603050405020304" pitchFamily="18" charset="0"/>
                <a:cs typeface="Times New Roman" panose="02020603050405020304" pitchFamily="18" charset="0"/>
              </a:rPr>
              <a:t>1</a:t>
            </a:r>
            <a:r>
              <a:rPr lang="zh-CN" altLang="en-US" sz="2400" b="1" dirty="0" smtClean="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[2016·</a:t>
            </a:r>
            <a:r>
              <a:rPr lang="zh-CN" altLang="en-US" sz="2400" b="1" dirty="0" smtClean="0">
                <a:latin typeface="Times New Roman" panose="02020603050405020304" pitchFamily="18" charset="0"/>
                <a:cs typeface="Times New Roman" panose="02020603050405020304" pitchFamily="18" charset="0"/>
              </a:rPr>
              <a:t>全国卷</a:t>
            </a:r>
            <a:r>
              <a:rPr lang="en-US" altLang="zh-CN" sz="2400" b="1" dirty="0" smtClean="0">
                <a:latin typeface="Times New Roman" panose="02020603050405020304" pitchFamily="18" charset="0"/>
                <a:cs typeface="Times New Roman" panose="02020603050405020304" pitchFamily="18" charset="0"/>
              </a:rPr>
              <a:t>Ⅱ] </a:t>
            </a:r>
            <a:r>
              <a:rPr lang="zh-CN" altLang="en-US" sz="2400" b="1" dirty="0" smtClean="0">
                <a:latin typeface="Times New Roman" panose="02020603050405020304" pitchFamily="18" charset="0"/>
                <a:cs typeface="Times New Roman" panose="02020603050405020304" pitchFamily="18" charset="0"/>
              </a:rPr>
              <a:t>阅读下面这首唐诗，完成题目。</a:t>
            </a:r>
          </a:p>
          <a:p>
            <a:pPr algn="ctr" eaLnBrk="0" hangingPunct="0">
              <a:lnSpc>
                <a:spcPts val="3500"/>
              </a:lnSpc>
              <a:buFont typeface="Arial" panose="020B0604020202020204" pitchFamily="34" charset="0"/>
              <a:buNone/>
            </a:pPr>
            <a:r>
              <a:rPr lang="zh-CN" altLang="en-US" sz="2400" b="1" dirty="0" smtClean="0">
                <a:latin typeface="黑体" panose="02010600030101010101" charset="-122"/>
                <a:ea typeface="黑体" panose="02010600030101010101" charset="-122"/>
                <a:cs typeface="Times New Roman" panose="02020603050405020304" pitchFamily="18" charset="0"/>
              </a:rPr>
              <a:t>丹青引赠曹将军霸</a:t>
            </a:r>
            <a:r>
              <a:rPr lang="zh-CN" altLang="en-US" sz="2400" b="1" baseline="30000" dirty="0" smtClean="0">
                <a:latin typeface="Times New Roman" panose="02020603050405020304" pitchFamily="18" charset="0"/>
                <a:cs typeface="Times New Roman" panose="02020603050405020304" pitchFamily="18" charset="0"/>
              </a:rPr>
              <a:t>①</a:t>
            </a:r>
            <a:r>
              <a:rPr lang="en-US" altLang="zh-CN" sz="2400" b="1" dirty="0" smtClean="0">
                <a:latin typeface="楷体_GB2312" panose="02010609030101010101" pitchFamily="49" charset="-122"/>
                <a:ea typeface="楷体_GB2312" panose="02010609030101010101" pitchFamily="49" charset="-122"/>
                <a:cs typeface="Times New Roman" panose="02020603050405020304" pitchFamily="18" charset="0"/>
              </a:rPr>
              <a:t>(</a:t>
            </a:r>
            <a:r>
              <a:rPr lang="zh-CN" altLang="en-US" sz="2400" b="1" dirty="0" smtClean="0">
                <a:latin typeface="楷体_GB2312" panose="02010609030101010101" pitchFamily="49" charset="-122"/>
                <a:ea typeface="楷体_GB2312" panose="02010609030101010101" pitchFamily="49" charset="-122"/>
                <a:cs typeface="Times New Roman" panose="02020603050405020304" pitchFamily="18" charset="0"/>
              </a:rPr>
              <a:t>节选</a:t>
            </a:r>
            <a:r>
              <a:rPr lang="en-US" altLang="zh-CN" sz="2400" b="1" dirty="0" smtClean="0">
                <a:latin typeface="楷体_GB2312" panose="02010609030101010101" pitchFamily="49" charset="-122"/>
                <a:ea typeface="楷体_GB2312" panose="02010609030101010101" pitchFamily="49" charset="-122"/>
                <a:cs typeface="Times New Roman" panose="02020603050405020304" pitchFamily="18" charset="0"/>
              </a:rPr>
              <a:t>)</a:t>
            </a:r>
          </a:p>
          <a:p>
            <a:pPr algn="ctr" eaLnBrk="0" hangingPunct="0">
              <a:lnSpc>
                <a:spcPts val="3500"/>
              </a:lnSpc>
              <a:buFont typeface="Arial" panose="020B0604020202020204" pitchFamily="34" charset="0"/>
              <a:buNone/>
            </a:pPr>
            <a:r>
              <a:rPr lang="zh-CN" altLang="en-US" sz="2400" b="1" dirty="0" smtClean="0">
                <a:latin typeface="仿宋" pitchFamily="49" charset="-122"/>
                <a:ea typeface="仿宋" pitchFamily="49" charset="-122"/>
                <a:cs typeface="Times New Roman" panose="02020603050405020304" pitchFamily="18" charset="0"/>
              </a:rPr>
              <a:t>杜　甫</a:t>
            </a:r>
          </a:p>
          <a:p>
            <a:pPr algn="ctr" eaLnBrk="0" hangingPunct="0">
              <a:lnSpc>
                <a:spcPts val="3500"/>
              </a:lnSpc>
              <a:buFont typeface="Arial" panose="020B0604020202020204" pitchFamily="34" charset="0"/>
              <a:buNone/>
            </a:pPr>
            <a:r>
              <a:rPr lang="zh-CN" altLang="en-US" sz="2400" b="1" dirty="0" smtClean="0">
                <a:latin typeface="楷体_GB2312" panose="02010609030101010101" pitchFamily="49" charset="-122"/>
                <a:ea typeface="楷体_GB2312" panose="02010609030101010101" pitchFamily="49" charset="-122"/>
                <a:cs typeface="Times New Roman" panose="02020603050405020304" pitchFamily="18" charset="0"/>
              </a:rPr>
              <a:t>先帝天马玉花骢</a:t>
            </a:r>
            <a:r>
              <a:rPr lang="zh-CN" altLang="en-US" sz="2400" b="1" baseline="30000" dirty="0" smtClean="0">
                <a:latin typeface="楷体_GB2312" panose="02010609030101010101" pitchFamily="49" charset="-122"/>
                <a:ea typeface="楷体_GB2312" panose="02010609030101010101" pitchFamily="49" charset="-122"/>
                <a:cs typeface="Times New Roman" panose="02020603050405020304" pitchFamily="18" charset="0"/>
              </a:rPr>
              <a:t>②</a:t>
            </a:r>
            <a:r>
              <a:rPr lang="zh-CN" altLang="en-US" sz="2400" b="1" dirty="0" smtClean="0">
                <a:latin typeface="楷体_GB2312" panose="02010609030101010101" pitchFamily="49" charset="-122"/>
                <a:ea typeface="楷体_GB2312" panose="02010609030101010101" pitchFamily="49" charset="-122"/>
                <a:cs typeface="Times New Roman" panose="02020603050405020304" pitchFamily="18" charset="0"/>
              </a:rPr>
              <a:t>，画工如山貌不同。</a:t>
            </a:r>
          </a:p>
          <a:p>
            <a:pPr algn="ctr" eaLnBrk="0" hangingPunct="0">
              <a:lnSpc>
                <a:spcPts val="3500"/>
              </a:lnSpc>
              <a:buFont typeface="Arial" panose="020B0604020202020204" pitchFamily="34" charset="0"/>
              <a:buNone/>
            </a:pPr>
            <a:r>
              <a:rPr lang="zh-CN" altLang="en-US" sz="2400" b="1" dirty="0" smtClean="0">
                <a:latin typeface="楷体_GB2312" panose="02010609030101010101" pitchFamily="49" charset="-122"/>
                <a:ea typeface="楷体_GB2312" panose="02010609030101010101" pitchFamily="49" charset="-122"/>
                <a:cs typeface="Times New Roman" panose="02020603050405020304" pitchFamily="18" charset="0"/>
              </a:rPr>
              <a:t> 是日牵来赤墀下</a:t>
            </a:r>
            <a:r>
              <a:rPr lang="zh-CN" altLang="en-US" sz="2400" b="1" baseline="30000" dirty="0" smtClean="0">
                <a:latin typeface="楷体_GB2312" panose="02010609030101010101" pitchFamily="49" charset="-122"/>
                <a:ea typeface="楷体_GB2312" panose="02010609030101010101" pitchFamily="49" charset="-122"/>
                <a:cs typeface="Times New Roman" panose="02020603050405020304" pitchFamily="18" charset="0"/>
              </a:rPr>
              <a:t>③</a:t>
            </a:r>
            <a:r>
              <a:rPr lang="zh-CN" altLang="en-US" sz="2400" b="1" dirty="0" smtClean="0">
                <a:latin typeface="楷体_GB2312" panose="02010609030101010101" pitchFamily="49" charset="-122"/>
                <a:ea typeface="楷体_GB2312" panose="02010609030101010101" pitchFamily="49" charset="-122"/>
                <a:cs typeface="Times New Roman" panose="02020603050405020304" pitchFamily="18" charset="0"/>
              </a:rPr>
              <a:t>，迥立阊阖生长风</a:t>
            </a:r>
            <a:r>
              <a:rPr lang="zh-CN" altLang="en-US" sz="2400" b="1" baseline="30000" dirty="0" smtClean="0">
                <a:latin typeface="楷体_GB2312" panose="02010609030101010101" pitchFamily="49" charset="-122"/>
                <a:ea typeface="楷体_GB2312" panose="02010609030101010101" pitchFamily="49" charset="-122"/>
                <a:cs typeface="Times New Roman" panose="02020603050405020304" pitchFamily="18" charset="0"/>
              </a:rPr>
              <a:t>④</a:t>
            </a:r>
            <a:r>
              <a:rPr lang="zh-CN" altLang="en-US" sz="2400" b="1" dirty="0" smtClean="0">
                <a:latin typeface="楷体_GB2312" panose="02010609030101010101" pitchFamily="49" charset="-122"/>
                <a:ea typeface="楷体_GB2312" panose="02010609030101010101" pitchFamily="49" charset="-122"/>
                <a:cs typeface="Times New Roman" panose="02020603050405020304" pitchFamily="18" charset="0"/>
              </a:rPr>
              <a:t>。</a:t>
            </a:r>
          </a:p>
          <a:p>
            <a:pPr algn="ctr" eaLnBrk="0" hangingPunct="0">
              <a:lnSpc>
                <a:spcPts val="3500"/>
              </a:lnSpc>
              <a:buFont typeface="Arial" panose="020B0604020202020204" pitchFamily="34" charset="0"/>
              <a:buNone/>
            </a:pPr>
            <a:r>
              <a:rPr lang="zh-CN" altLang="en-US" sz="2400" b="1" dirty="0" smtClean="0">
                <a:latin typeface="楷体_GB2312" panose="02010609030101010101" pitchFamily="49" charset="-122"/>
                <a:ea typeface="楷体_GB2312" panose="02010609030101010101" pitchFamily="49" charset="-122"/>
                <a:cs typeface="Times New Roman" panose="02020603050405020304" pitchFamily="18" charset="0"/>
              </a:rPr>
              <a:t>诏谓将军拂绢素，意匠惨淡经营中。</a:t>
            </a:r>
          </a:p>
          <a:p>
            <a:pPr algn="ctr" eaLnBrk="0" hangingPunct="0">
              <a:lnSpc>
                <a:spcPts val="3500"/>
              </a:lnSpc>
              <a:buFont typeface="Arial" panose="020B0604020202020204" pitchFamily="34" charset="0"/>
              <a:buNone/>
            </a:pPr>
            <a:r>
              <a:rPr lang="zh-CN" altLang="en-US" sz="2400" b="1" dirty="0" smtClean="0">
                <a:latin typeface="楷体_GB2312" panose="02010609030101010101" pitchFamily="49" charset="-122"/>
                <a:ea typeface="楷体_GB2312" panose="02010609030101010101" pitchFamily="49" charset="-122"/>
                <a:cs typeface="Times New Roman" panose="02020603050405020304" pitchFamily="18" charset="0"/>
              </a:rPr>
              <a:t>斯须九重真龙出</a:t>
            </a:r>
            <a:r>
              <a:rPr lang="zh-CN" altLang="en-US" sz="2400" b="1" baseline="30000" dirty="0" smtClean="0">
                <a:latin typeface="楷体_GB2312" panose="02010609030101010101" pitchFamily="49" charset="-122"/>
                <a:ea typeface="楷体_GB2312" panose="02010609030101010101" pitchFamily="49" charset="-122"/>
                <a:cs typeface="Times New Roman" panose="02020603050405020304" pitchFamily="18" charset="0"/>
              </a:rPr>
              <a:t>⑤</a:t>
            </a:r>
            <a:r>
              <a:rPr lang="zh-CN" altLang="en-US" sz="2400" b="1" dirty="0" smtClean="0">
                <a:latin typeface="楷体_GB2312" panose="02010609030101010101" pitchFamily="49" charset="-122"/>
                <a:ea typeface="楷体_GB2312" panose="02010609030101010101" pitchFamily="49" charset="-122"/>
                <a:cs typeface="Times New Roman" panose="02020603050405020304" pitchFamily="18" charset="0"/>
              </a:rPr>
              <a:t>，一洗万古凡马空。</a:t>
            </a:r>
          </a:p>
          <a:p>
            <a:pPr eaLnBrk="0" hangingPunct="0">
              <a:lnSpc>
                <a:spcPts val="3500"/>
              </a:lnSpc>
              <a:buFont typeface="Arial" panose="020B0604020202020204" pitchFamily="34" charset="0"/>
              <a:buNone/>
            </a:pPr>
            <a:r>
              <a:rPr lang="zh-CN" altLang="en-US" sz="2400" b="1" dirty="0" smtClean="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黑体" panose="02010600030101010101" charset="-122"/>
                <a:ea typeface="黑体" panose="02010600030101010101" charset="-122"/>
                <a:cs typeface="Times New Roman" panose="02020603050405020304" pitchFamily="18" charset="0"/>
              </a:rPr>
              <a:t>注</a:t>
            </a:r>
            <a:r>
              <a:rPr lang="en-US" altLang="zh-CN" sz="2400" b="1" dirty="0" smtClean="0">
                <a:latin typeface="Times New Roman" panose="02020603050405020304" pitchFamily="18" charset="0"/>
                <a:cs typeface="Times New Roman" panose="02020603050405020304" pitchFamily="18" charset="0"/>
              </a:rPr>
              <a:t>]</a:t>
            </a:r>
            <a:r>
              <a:rPr lang="en-US" altLang="zh-CN" sz="2400" b="1" kern="100" dirty="0" smtClean="0">
                <a:latin typeface="Times New Roman" panose="02020603050405020304"/>
                <a:ea typeface="仿宋_GB2312" panose="02010609030101010101" charset="-122"/>
                <a:cs typeface="Times New Roman" panose="02020603050405020304"/>
              </a:rPr>
              <a:t> ①</a:t>
            </a:r>
            <a:r>
              <a:rPr lang="zh-CN" altLang="en-US" sz="2400" b="1" kern="100" dirty="0" smtClean="0">
                <a:latin typeface="Times New Roman" panose="02020603050405020304"/>
                <a:ea typeface="仿宋_GB2312" panose="02010609030101010101" charset="-122"/>
                <a:cs typeface="Times New Roman" panose="02020603050405020304"/>
              </a:rPr>
              <a:t>曹将军霸：曹霸，唐代著名画家，官至左武卫</a:t>
            </a:r>
            <a:endParaRPr lang="en-US" altLang="zh-CN" sz="2400" b="1" kern="100" dirty="0" smtClean="0">
              <a:latin typeface="Times New Roman" panose="02020603050405020304"/>
              <a:ea typeface="仿宋_GB2312" panose="02010609030101010101" charset="-122"/>
              <a:cs typeface="Times New Roman" panose="02020603050405020304"/>
            </a:endParaRPr>
          </a:p>
          <a:p>
            <a:pPr eaLnBrk="0" hangingPunct="0">
              <a:lnSpc>
                <a:spcPts val="3500"/>
              </a:lnSpc>
              <a:buFont typeface="Arial" panose="020B0604020202020204" pitchFamily="34" charset="0"/>
              <a:buNone/>
            </a:pPr>
            <a:r>
              <a:rPr lang="en-US" altLang="zh-CN" sz="2400" b="1" kern="100" dirty="0" smtClean="0">
                <a:latin typeface="Times New Roman" panose="02020603050405020304"/>
                <a:ea typeface="仿宋_GB2312" panose="02010609030101010101" charset="-122"/>
                <a:cs typeface="Times New Roman" panose="02020603050405020304"/>
              </a:rPr>
              <a:t>        </a:t>
            </a:r>
            <a:r>
              <a:rPr lang="zh-CN" altLang="en-US" sz="2400" b="1" kern="100" dirty="0" smtClean="0">
                <a:latin typeface="Times New Roman" panose="02020603050405020304"/>
                <a:ea typeface="仿宋_GB2312" panose="02010609030101010101" charset="-122"/>
                <a:cs typeface="Times New Roman" panose="02020603050405020304"/>
              </a:rPr>
              <a:t>军。②玉花骢：唐玄宗御马名。③赤墀：宫殿前的红 </a:t>
            </a:r>
            <a:endParaRPr lang="en-US" altLang="zh-CN" sz="2400" b="1" kern="100" dirty="0" smtClean="0">
              <a:latin typeface="Times New Roman" panose="02020603050405020304"/>
              <a:ea typeface="仿宋_GB2312" panose="02010609030101010101" charset="-122"/>
              <a:cs typeface="Times New Roman" panose="02020603050405020304"/>
            </a:endParaRPr>
          </a:p>
          <a:p>
            <a:pPr eaLnBrk="0" hangingPunct="0">
              <a:lnSpc>
                <a:spcPts val="3500"/>
              </a:lnSpc>
              <a:buFont typeface="Arial" panose="020B0604020202020204" pitchFamily="34" charset="0"/>
              <a:buNone/>
            </a:pPr>
            <a:r>
              <a:rPr lang="en-US" altLang="zh-CN" sz="2400" b="1" kern="100" dirty="0" smtClean="0">
                <a:latin typeface="Times New Roman" panose="02020603050405020304"/>
                <a:ea typeface="仿宋_GB2312" panose="02010609030101010101" charset="-122"/>
                <a:cs typeface="Times New Roman" panose="02020603050405020304"/>
              </a:rPr>
              <a:t>        </a:t>
            </a:r>
            <a:r>
              <a:rPr lang="zh-CN" altLang="en-US" sz="2400" b="1" kern="100" dirty="0" smtClean="0">
                <a:latin typeface="Times New Roman" panose="02020603050405020304"/>
                <a:ea typeface="仿宋_GB2312" panose="02010609030101010101" charset="-122"/>
                <a:cs typeface="Times New Roman" panose="02020603050405020304"/>
              </a:rPr>
              <a:t>色台阶。④阊阖：传说中的天门，这里指宫门。⑤斯</a:t>
            </a:r>
            <a:endParaRPr lang="en-US" altLang="zh-CN" sz="2400" b="1" kern="100" dirty="0" smtClean="0">
              <a:latin typeface="Times New Roman" panose="02020603050405020304"/>
              <a:ea typeface="仿宋_GB2312" panose="02010609030101010101" charset="-122"/>
              <a:cs typeface="Times New Roman" panose="02020603050405020304"/>
            </a:endParaRPr>
          </a:p>
          <a:p>
            <a:pPr eaLnBrk="0" hangingPunct="0">
              <a:lnSpc>
                <a:spcPts val="3500"/>
              </a:lnSpc>
              <a:buFont typeface="Arial" panose="020B0604020202020204" pitchFamily="34" charset="0"/>
              <a:buNone/>
            </a:pPr>
            <a:r>
              <a:rPr lang="en-US" altLang="zh-CN" sz="2400" b="1" kern="100" dirty="0" smtClean="0">
                <a:latin typeface="Times New Roman" panose="02020603050405020304"/>
                <a:ea typeface="仿宋_GB2312" panose="02010609030101010101" charset="-122"/>
                <a:cs typeface="Times New Roman" panose="02020603050405020304"/>
              </a:rPr>
              <a:t>        </a:t>
            </a:r>
            <a:r>
              <a:rPr lang="zh-CN" altLang="en-US" sz="2400" b="1" kern="100" dirty="0" smtClean="0">
                <a:latin typeface="Times New Roman" panose="02020603050405020304"/>
                <a:ea typeface="仿宋_GB2312" panose="02010609030101010101" charset="-122"/>
                <a:cs typeface="Times New Roman" panose="02020603050405020304"/>
              </a:rPr>
              <a:t>须：一会儿。</a:t>
            </a:r>
          </a:p>
        </p:txBody>
      </p:sp>
      <p:grpSp>
        <p:nvGrpSpPr>
          <p:cNvPr id="15" name="Group 45"/>
          <p:cNvGrpSpPr/>
          <p:nvPr/>
        </p:nvGrpSpPr>
        <p:grpSpPr bwMode="auto">
          <a:xfrm>
            <a:off x="1" y="785222"/>
            <a:ext cx="609600" cy="1857345"/>
            <a:chOff x="1" y="383"/>
            <a:chExt cx="384" cy="1618"/>
          </a:xfrm>
        </p:grpSpPr>
        <p:pic>
          <p:nvPicPr>
            <p:cNvPr id="16" name="Picture 31"/>
            <p:cNvPicPr>
              <a:picLocks noChangeAspect="1" noChangeArrowheads="1"/>
            </p:cNvPicPr>
            <p:nvPr/>
          </p:nvPicPr>
          <p:blipFill>
            <a:blip r:embed="rId3" cstate="print"/>
            <a:srcRect/>
            <a:stretch>
              <a:fillRect/>
            </a:stretch>
          </p:blipFill>
          <p:spPr bwMode="auto">
            <a:xfrm>
              <a:off x="1" y="383"/>
              <a:ext cx="384" cy="1618"/>
            </a:xfrm>
            <a:prstGeom prst="rect">
              <a:avLst/>
            </a:prstGeom>
            <a:noFill/>
            <a:ln w="9525">
              <a:noFill/>
              <a:miter lim="800000"/>
              <a:headEnd/>
              <a:tailEnd/>
            </a:ln>
          </p:spPr>
        </p:pic>
        <p:sp>
          <p:nvSpPr>
            <p:cNvPr id="17" name="内容占位符 2">
              <a:hlinkClick r:id="rId4" action="ppaction://hlinksldjump"/>
            </p:cNvPr>
            <p:cNvSpPr/>
            <p:nvPr/>
          </p:nvSpPr>
          <p:spPr bwMode="auto">
            <a:xfrm>
              <a:off x="46" y="570"/>
              <a:ext cx="272" cy="1179"/>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真</a:t>
              </a:r>
              <a:r>
                <a:rPr lang="zh-CN" altLang="en-US" sz="2400" b="1" dirty="0" smtClean="0">
                  <a:solidFill>
                    <a:schemeClr val="bg1"/>
                  </a:solidFill>
                  <a:ea typeface="幼圆" panose="02010509060101010101" pitchFamily="49" charset="-122"/>
                </a:rPr>
                <a:t>题体验</a:t>
              </a:r>
              <a:endParaRPr lang="zh-CN" altLang="en-US" sz="2400" b="1" dirty="0">
                <a:solidFill>
                  <a:schemeClr val="bg1"/>
                </a:solidFill>
                <a:ea typeface="幼圆" panose="02010509060101010101" pitchFamily="49" charset="-122"/>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936625"/>
            <a:ext cx="7929618" cy="5399088"/>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3</a:t>
            </a:r>
            <a:r>
              <a:rPr lang="zh-CN" alt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阅读下面这首宋诗，完成题目。</a:t>
            </a:r>
            <a:r>
              <a:rPr lang="en-US" sz="2400" b="1" kern="100" dirty="0" smtClean="0">
                <a:latin typeface="Times New Roman" panose="02020603050405020304"/>
                <a:ea typeface="仿宋_GB2312" panose="02010609030101010101" charset="-122"/>
                <a:cs typeface="Courier New" panose="02070309020205020404"/>
              </a:rPr>
              <a:t>(11</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dirty="0" smtClean="0">
                <a:latin typeface="Times New Roman" panose="02020603050405020304"/>
                <a:ea typeface="黑体" panose="02010600030101010101" charset="-122"/>
                <a:cs typeface="Times New Roman" panose="02020603050405020304"/>
              </a:rPr>
              <a:t>三月二十三日海云摸石</a:t>
            </a:r>
            <a:r>
              <a:rPr lang="zh-CN" altLang="en-US" sz="2400" b="1" kern="100" baseline="30000" dirty="0" smtClean="0">
                <a:latin typeface="宋体" panose="02010600030101010101" pitchFamily="2" charset="-122"/>
                <a:cs typeface="Times New Roman" panose="02020603050405020304"/>
              </a:rPr>
              <a:t>①</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范成大</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劝耕亭上往来频，四海萍浮老病身。</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乱插山茶犹昨梦，重寻池石已残春。</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惊心岁月东流水，过眼人情一哄尘。</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赖有贻牟</a:t>
            </a:r>
            <a:r>
              <a:rPr lang="zh-CN" altLang="en-US" sz="2400" b="1" kern="100" baseline="30000" dirty="0" smtClean="0">
                <a:latin typeface="宋体" panose="02010600030101010101" pitchFamily="2" charset="-122"/>
                <a:ea typeface="楷体_GB2312" panose="02010609030101010101" pitchFamily="49" charset="-122"/>
                <a:cs typeface="Times New Roman" panose="02020603050405020304"/>
              </a:rPr>
              <a:t>②</a:t>
            </a:r>
            <a:r>
              <a:rPr lang="zh-CN" altLang="en-US" sz="2400" b="1" kern="100" dirty="0" smtClean="0">
                <a:latin typeface="Times New Roman" panose="02020603050405020304"/>
                <a:ea typeface="楷体_GB2312" panose="02010609030101010101" pitchFamily="49" charset="-122"/>
                <a:cs typeface="Times New Roman" panose="02020603050405020304"/>
              </a:rPr>
              <a:t>堪饱饭，道逢田</a:t>
            </a:r>
            <a:r>
              <a:rPr lang="zh-CN" altLang="en-US" sz="2400" b="1" kern="100" dirty="0" smtClean="0">
                <a:latin typeface="宋体" panose="02010600030101010101" pitchFamily="2" charset="-122"/>
                <a:cs typeface="宋体" panose="02010600030101010101" pitchFamily="2" charset="-122"/>
              </a:rPr>
              <a:t>畯</a:t>
            </a:r>
            <a:r>
              <a:rPr lang="zh-CN" altLang="en-US" sz="2400" b="1" kern="100" baseline="30000" dirty="0" smtClean="0">
                <a:latin typeface="宋体" panose="02010600030101010101" pitchFamily="2" charset="-122"/>
                <a:ea typeface="楷体_GB2312" panose="02010609030101010101" pitchFamily="49" charset="-122"/>
                <a:cs typeface="Times New Roman" panose="02020603050405020304"/>
              </a:rPr>
              <a:t>③</a:t>
            </a:r>
            <a:r>
              <a:rPr lang="zh-CN" altLang="en-US" sz="2400" b="1" kern="100" dirty="0" smtClean="0">
                <a:latin typeface="Times New Roman" panose="02020603050405020304"/>
                <a:ea typeface="楷体_GB2312" panose="02010609030101010101" pitchFamily="49" charset="-122"/>
                <a:cs typeface="Times New Roman" panose="02020603050405020304"/>
              </a:rPr>
              <a:t>且眉伸。</a:t>
            </a:r>
            <a:endParaRPr lang="zh-CN" altLang="en-US" sz="2400" b="1" kern="100" dirty="0" smtClean="0">
              <a:latin typeface="宋体" panose="02010600030101010101" pitchFamily="2" charset="-122"/>
              <a:cs typeface="Courier New" panose="02070309020205020404"/>
            </a:endParaRPr>
          </a:p>
          <a:p>
            <a:pPr>
              <a:lnSpc>
                <a:spcPts val="3500"/>
              </a:lnSpc>
            </a:pPr>
            <a:r>
              <a:rPr lang="zh-CN" altLang="en-US" sz="2400" b="1" dirty="0" smtClean="0">
                <a:latin typeface="Times New Roman" panose="02020603050405020304"/>
                <a:ea typeface="黑体" panose="02010600030101010101" charset="-122"/>
              </a:rPr>
              <a:t>　  </a:t>
            </a:r>
            <a:r>
              <a:rPr lang="en-US" sz="2400" b="1" dirty="0" smtClean="0">
                <a:latin typeface="Times New Roman" panose="02020603050405020304"/>
                <a:ea typeface="黑体" panose="02010600030101010101" charset="-122"/>
              </a:rPr>
              <a:t>[</a:t>
            </a:r>
            <a:r>
              <a:rPr lang="zh-CN" altLang="en-US" sz="2400" b="1" dirty="0" smtClean="0">
                <a:latin typeface="Times New Roman" panose="02020603050405020304"/>
                <a:ea typeface="黑体" panose="02010600030101010101" charset="-122"/>
                <a:cs typeface="Times New Roman" panose="02020603050405020304"/>
              </a:rPr>
              <a:t>注</a:t>
            </a:r>
            <a:r>
              <a:rPr lang="en-US" sz="2400" b="1" dirty="0" smtClean="0">
                <a:latin typeface="Times New Roman" panose="02020603050405020304"/>
                <a:ea typeface="黑体" panose="02010600030101010101" charset="-122"/>
              </a:rPr>
              <a:t>]</a:t>
            </a:r>
            <a:r>
              <a:rPr lang="en-US" sz="2400" b="1" dirty="0" smtClean="0">
                <a:latin typeface="Times New Roman" panose="02020603050405020304"/>
                <a:ea typeface="仿宋_GB2312" panose="02010609030101010101" charset="-122"/>
              </a:rPr>
              <a:t> </a:t>
            </a:r>
            <a:r>
              <a:rPr lang="en-US" sz="2400" b="1" dirty="0" smtClean="0">
                <a:latin typeface="宋体" panose="02010600030101010101" pitchFamily="2" charset="-122"/>
                <a:ea typeface="仿宋_GB2312" panose="02010609030101010101" charset="-122"/>
                <a:cs typeface="Times New Roman" panose="02020603050405020304"/>
              </a:rPr>
              <a:t>①</a:t>
            </a:r>
            <a:r>
              <a:rPr lang="zh-CN" altLang="en-US" sz="2400" b="1" dirty="0" smtClean="0">
                <a:latin typeface="Times New Roman" panose="02020603050405020304"/>
                <a:ea typeface="仿宋_GB2312" panose="02010609030101010101" charset="-122"/>
                <a:cs typeface="Times New Roman" panose="02020603050405020304"/>
              </a:rPr>
              <a:t>此诗写于成都任上。时值暮春时节，成都市民</a:t>
            </a:r>
            <a:endParaRPr lang="en-US" altLang="zh-CN" sz="2400" b="1" dirty="0" smtClean="0">
              <a:latin typeface="Times New Roman" panose="02020603050405020304"/>
              <a:ea typeface="仿宋_GB2312" panose="02010609030101010101" charset="-122"/>
              <a:cs typeface="Times New Roman" panose="02020603050405020304"/>
            </a:endParaRPr>
          </a:p>
          <a:p>
            <a:pPr>
              <a:lnSpc>
                <a:spcPts val="3500"/>
              </a:lnSpc>
            </a:pPr>
            <a:r>
              <a:rPr lang="en-US" altLang="zh-CN" sz="2400" b="1" dirty="0" smtClean="0">
                <a:latin typeface="Times New Roman" panose="02020603050405020304"/>
                <a:ea typeface="仿宋_GB2312" panose="02010609030101010101" charset="-122"/>
                <a:cs typeface="Times New Roman" panose="02020603050405020304"/>
              </a:rPr>
              <a:t>      </a:t>
            </a:r>
            <a:r>
              <a:rPr lang="zh-CN" altLang="en-US" sz="2400" b="1" dirty="0" smtClean="0">
                <a:latin typeface="Times New Roman" panose="02020603050405020304"/>
                <a:ea typeface="仿宋_GB2312" panose="02010609030101010101" charset="-122"/>
                <a:cs typeface="Times New Roman" panose="02020603050405020304"/>
              </a:rPr>
              <a:t>都去城东的海云山上的海云寺观光游园，于池中摸石，</a:t>
            </a:r>
            <a:endParaRPr lang="en-US" altLang="zh-CN" sz="2400" b="1" dirty="0" smtClean="0">
              <a:latin typeface="Times New Roman" panose="02020603050405020304"/>
              <a:ea typeface="仿宋_GB2312" panose="02010609030101010101" charset="-122"/>
              <a:cs typeface="Times New Roman" panose="02020603050405020304"/>
            </a:endParaRPr>
          </a:p>
          <a:p>
            <a:pPr>
              <a:lnSpc>
                <a:spcPts val="3500"/>
              </a:lnSpc>
            </a:pPr>
            <a:r>
              <a:rPr lang="en-US" altLang="zh-CN" sz="2400" b="1" dirty="0" smtClean="0">
                <a:latin typeface="Times New Roman" panose="02020603050405020304"/>
                <a:ea typeface="仿宋_GB2312" panose="02010609030101010101" charset="-122"/>
                <a:cs typeface="Times New Roman" panose="02020603050405020304"/>
              </a:rPr>
              <a:t>      </a:t>
            </a:r>
            <a:r>
              <a:rPr lang="zh-CN" altLang="en-US" sz="2400" b="1" dirty="0" smtClean="0">
                <a:latin typeface="Times New Roman" panose="02020603050405020304"/>
                <a:ea typeface="仿宋_GB2312" panose="02010609030101010101" charset="-122"/>
                <a:cs typeface="Times New Roman" panose="02020603050405020304"/>
              </a:rPr>
              <a:t>以求吉祥。</a:t>
            </a:r>
            <a:r>
              <a:rPr lang="en-US" sz="2400" b="1" dirty="0" smtClean="0">
                <a:latin typeface="宋体" panose="02010600030101010101" pitchFamily="2" charset="-122"/>
                <a:ea typeface="仿宋_GB2312" panose="02010609030101010101" charset="-122"/>
                <a:cs typeface="Times New Roman" panose="02020603050405020304"/>
              </a:rPr>
              <a:t>②</a:t>
            </a:r>
            <a:r>
              <a:rPr lang="zh-CN" altLang="en-US" sz="2400" b="1" dirty="0" smtClean="0">
                <a:latin typeface="Times New Roman" panose="02020603050405020304"/>
                <a:ea typeface="仿宋_GB2312" panose="02010609030101010101" charset="-122"/>
                <a:cs typeface="Times New Roman" panose="02020603050405020304"/>
              </a:rPr>
              <a:t>贻：带来。牟：通</a:t>
            </a:r>
            <a:r>
              <a:rPr lang="en-US" sz="2400" b="1" dirty="0" smtClean="0">
                <a:latin typeface="宋体" panose="02010600030101010101" pitchFamily="2" charset="-122"/>
                <a:cs typeface="Times New Roman" panose="02020603050405020304"/>
              </a:rPr>
              <a:t>“ </a:t>
            </a:r>
            <a:r>
              <a:rPr lang="en-US" sz="2400" b="1" dirty="0" smtClean="0">
                <a:latin typeface="Calibri" panose="020F0502020204030204"/>
                <a:ea typeface="宋体" panose="02010600030101010101" pitchFamily="2" charset="-122"/>
                <a:cs typeface="宋体" panose="02010600030101010101" pitchFamily="2" charset="-122"/>
              </a:rPr>
              <a:t>     </a:t>
            </a:r>
            <a:r>
              <a:rPr lang="en-US" sz="2400" b="1" dirty="0" smtClean="0">
                <a:latin typeface="宋体" panose="02010600030101010101" pitchFamily="2" charset="-122"/>
                <a:cs typeface="Times New Roman" panose="02020603050405020304"/>
              </a:rPr>
              <a:t>”</a:t>
            </a:r>
            <a:r>
              <a:rPr lang="en-US" sz="2400" b="1" dirty="0" smtClean="0">
                <a:latin typeface="Times New Roman" panose="02020603050405020304"/>
                <a:ea typeface="仿宋_GB2312" panose="02010609030101010101" charset="-122"/>
              </a:rPr>
              <a:t>(móu)</a:t>
            </a:r>
            <a:r>
              <a:rPr lang="zh-CN" altLang="en-US" sz="2400" b="1" dirty="0" smtClean="0">
                <a:latin typeface="Times New Roman" panose="02020603050405020304"/>
                <a:ea typeface="仿宋_GB2312" panose="02010609030101010101" charset="-122"/>
                <a:cs typeface="Times New Roman" panose="02020603050405020304"/>
              </a:rPr>
              <a:t>，大麦。</a:t>
            </a:r>
            <a:endParaRPr lang="en-US" altLang="zh-CN" sz="2400" b="1" dirty="0" smtClean="0">
              <a:latin typeface="Times New Roman" panose="02020603050405020304"/>
              <a:ea typeface="仿宋_GB2312" panose="02010609030101010101" charset="-122"/>
              <a:cs typeface="Times New Roman" panose="02020603050405020304"/>
            </a:endParaRPr>
          </a:p>
          <a:p>
            <a:pPr>
              <a:lnSpc>
                <a:spcPts val="3500"/>
              </a:lnSpc>
            </a:pPr>
            <a:r>
              <a:rPr lang="en-US" sz="2400" b="1" dirty="0" smtClean="0">
                <a:latin typeface="Times New Roman" panose="02020603050405020304"/>
                <a:ea typeface="仿宋_GB2312" panose="02010609030101010101" charset="-122"/>
                <a:cs typeface="Times New Roman" panose="02020603050405020304"/>
              </a:rPr>
              <a:t>      </a:t>
            </a:r>
            <a:r>
              <a:rPr lang="en-US" sz="2400" b="1" dirty="0" smtClean="0">
                <a:latin typeface="宋体" panose="02010600030101010101" pitchFamily="2" charset="-122"/>
                <a:ea typeface="仿宋_GB2312" panose="02010609030101010101" charset="-122"/>
                <a:cs typeface="Times New Roman" panose="02020603050405020304"/>
              </a:rPr>
              <a:t>③</a:t>
            </a:r>
            <a:r>
              <a:rPr lang="zh-CN" altLang="en-US" sz="2400" b="1" dirty="0" smtClean="0">
                <a:latin typeface="Times New Roman" panose="02020603050405020304"/>
                <a:ea typeface="仿宋_GB2312" panose="02010609030101010101" charset="-122"/>
                <a:cs typeface="Times New Roman" panose="02020603050405020304"/>
              </a:rPr>
              <a:t>田</a:t>
            </a:r>
            <a:r>
              <a:rPr lang="zh-CN" altLang="en-US" sz="2400" b="1" dirty="0" smtClean="0">
                <a:latin typeface="Calibri" panose="020F0502020204030204"/>
                <a:ea typeface="宋体" panose="02010600030101010101" pitchFamily="2" charset="-122"/>
                <a:cs typeface="宋体" panose="02010600030101010101" pitchFamily="2" charset="-122"/>
              </a:rPr>
              <a:t>畯</a:t>
            </a:r>
            <a:r>
              <a:rPr lang="en-US" sz="2400" b="1" dirty="0" smtClean="0">
                <a:latin typeface="仿宋_GB2312" panose="02010609030101010101" charset="-122"/>
                <a:cs typeface="仿宋_GB2312" panose="02010609030101010101" charset="-122"/>
              </a:rPr>
              <a:t>(</a:t>
            </a:r>
            <a:r>
              <a:rPr lang="en-US" sz="2400" b="1" dirty="0" smtClean="0">
                <a:latin typeface="Times New Roman" panose="02020603050405020304"/>
                <a:ea typeface="仿宋_GB2312" panose="02010609030101010101" charset="-122"/>
              </a:rPr>
              <a:t>jùn)</a:t>
            </a:r>
            <a:r>
              <a:rPr lang="zh-CN" altLang="en-US" sz="2400" b="1" dirty="0" smtClean="0">
                <a:latin typeface="Times New Roman" panose="02020603050405020304"/>
                <a:ea typeface="仿宋_GB2312" panose="02010609030101010101" charset="-122"/>
                <a:cs typeface="Times New Roman" panose="02020603050405020304"/>
              </a:rPr>
              <a:t>：泛指农民。</a:t>
            </a:r>
            <a:endParaRPr lang="zh-CN" sz="2400" b="1" kern="100" dirty="0">
              <a:latin typeface="宋体" panose="02010600030101010101" pitchFamily="2" charset="-122"/>
              <a:cs typeface="Courier New" panose="020703090202050204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pic>
        <p:nvPicPr>
          <p:cNvPr id="96257" name="Picture 1" descr="C:\Documents and Settings\Administrator\Application Data\Tencent\Users\1160600672\QQ\WinTemp\RichOle\JMTV(}5(BSWD1`ZB87Y(1(R.png"/>
          <p:cNvPicPr>
            <a:picLocks noChangeAspect="1" noChangeArrowheads="1"/>
          </p:cNvPicPr>
          <p:nvPr/>
        </p:nvPicPr>
        <p:blipFill>
          <a:blip r:embed="rId6" cstate="print"/>
          <a:srcRect/>
          <a:stretch>
            <a:fillRect/>
          </a:stretch>
        </p:blipFill>
        <p:spPr bwMode="auto">
          <a:xfrm>
            <a:off x="6000760" y="5000636"/>
            <a:ext cx="414337" cy="414337"/>
          </a:xfrm>
          <a:prstGeom prst="rect">
            <a:avLst/>
          </a:prstGeom>
          <a:noFill/>
        </p:spPr>
      </p:pic>
    </p:spTree>
  </p:cSld>
  <p:clrMapOvr>
    <a:masterClrMapping/>
  </p:clrMapOvr>
  <p:transition spd="med">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1150939"/>
            <a:ext cx="7929618" cy="5135581"/>
          </a:xfrm>
          <a:prstGeom prst="rect">
            <a:avLst/>
          </a:prstGeom>
          <a:noFill/>
          <a:ln w="9525">
            <a:noFill/>
            <a:miter lim="800000"/>
          </a:ln>
        </p:spPr>
        <p:txBody>
          <a:bodyPr/>
          <a:lstStyle/>
          <a:p>
            <a:pPr indent="266700" algn="just">
              <a:lnSpc>
                <a:spcPts val="3500"/>
              </a:lnSpc>
              <a:spcAft>
                <a:spcPts val="0"/>
              </a:spcAft>
            </a:pPr>
            <a:r>
              <a:rPr lang="en-US" altLang="zh-CN" sz="2400" b="1" kern="100" dirty="0" smtClean="0">
                <a:latin typeface="Times New Roman" panose="02020603050405020304"/>
                <a:cs typeface="Courier New" panose="02070309020205020404"/>
              </a:rPr>
              <a:t>(1)</a:t>
            </a:r>
            <a:r>
              <a:rPr lang="zh-CN" altLang="zh-CN" sz="2400" b="1" kern="100" dirty="0" smtClean="0">
                <a:latin typeface="Times New Roman" panose="02020603050405020304"/>
                <a:cs typeface="Courier New" panose="02070309020205020404"/>
              </a:rPr>
              <a:t>下列对本诗的理解，正确的两项是</a:t>
            </a:r>
            <a:r>
              <a:rPr lang="en-US" altLang="zh-CN" sz="2400" b="1" kern="100" dirty="0" smtClean="0">
                <a:latin typeface="Times New Roman" panose="02020603050405020304"/>
                <a:cs typeface="Courier New" panose="02070309020205020404"/>
              </a:rPr>
              <a:t>(5</a:t>
            </a:r>
            <a:r>
              <a:rPr lang="zh-CN" altLang="zh-CN" sz="2400" b="1" kern="100" dirty="0" smtClean="0">
                <a:latin typeface="Times New Roman" panose="02020603050405020304"/>
                <a:cs typeface="Courier New" panose="02070309020205020404"/>
              </a:rPr>
              <a:t>分</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　　</a:t>
            </a:r>
            <a:r>
              <a:rPr lang="en-US" altLang="zh-CN" sz="2400" b="1" kern="100" dirty="0" smtClean="0">
                <a:latin typeface="Times New Roman" panose="02020603050405020304"/>
                <a:cs typeface="Courier New" panose="02070309020205020404"/>
              </a:rPr>
              <a:t>)</a:t>
            </a:r>
            <a:endParaRPr lang="zh-CN" altLang="zh-CN" sz="2400" b="1" kern="100" dirty="0" smtClean="0">
              <a:latin typeface="Times New Roman" panose="02020603050405020304"/>
              <a:cs typeface="Courier New" panose="02070309020205020404"/>
            </a:endParaRPr>
          </a:p>
          <a:p>
            <a:pPr indent="266700" algn="just">
              <a:lnSpc>
                <a:spcPts val="3500"/>
              </a:lnSpc>
              <a:spcAft>
                <a:spcPts val="0"/>
              </a:spcAft>
            </a:pPr>
            <a:r>
              <a:rPr lang="en-US" altLang="zh-CN" sz="2400" b="1" kern="100" dirty="0" smtClean="0">
                <a:latin typeface="Times New Roman" panose="02020603050405020304"/>
                <a:cs typeface="Courier New" panose="02070309020205020404"/>
              </a:rPr>
              <a:t>A</a:t>
            </a:r>
            <a:r>
              <a:rPr lang="zh-CN" altLang="zh-CN" sz="2400" b="1" kern="100" dirty="0" smtClean="0">
                <a:latin typeface="Times New Roman" panose="02020603050405020304"/>
                <a:cs typeface="Courier New" panose="02070309020205020404"/>
              </a:rPr>
              <a:t>．首联写劝耕亭上游春的人络绎不绝，而</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我</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却四处漂泊，如今已老病缠身。作者将自己与游人进行衬托来表现游春者的情趣。</a:t>
            </a:r>
          </a:p>
          <a:p>
            <a:pPr indent="266700" algn="just">
              <a:lnSpc>
                <a:spcPts val="3500"/>
              </a:lnSpc>
              <a:spcAft>
                <a:spcPts val="0"/>
              </a:spcAft>
            </a:pPr>
            <a:r>
              <a:rPr lang="en-US" altLang="zh-CN" sz="2400" b="1" kern="100" dirty="0" smtClean="0">
                <a:latin typeface="Times New Roman" panose="02020603050405020304"/>
                <a:cs typeface="Courier New" panose="02070309020205020404"/>
              </a:rPr>
              <a:t>B</a:t>
            </a:r>
            <a:r>
              <a:rPr lang="zh-CN" altLang="zh-CN" sz="2400" b="1" kern="100" dirty="0" smtClean="0">
                <a:latin typeface="Times New Roman" panose="02020603050405020304"/>
                <a:cs typeface="Courier New" panose="02070309020205020404"/>
              </a:rPr>
              <a:t>．第二联点题，写在那满是春光的日子里，随意插山茶已然是昨日旧梦，如今再去海云寺寻池摸石已是暮春时节了。</a:t>
            </a:r>
          </a:p>
          <a:p>
            <a:pPr indent="266700" algn="just">
              <a:lnSpc>
                <a:spcPts val="3500"/>
              </a:lnSpc>
              <a:spcAft>
                <a:spcPts val="0"/>
              </a:spcAft>
            </a:pPr>
            <a:r>
              <a:rPr lang="en-US" altLang="zh-CN" sz="2400" b="1" kern="100" dirty="0" smtClean="0">
                <a:latin typeface="Times New Roman" panose="02020603050405020304"/>
                <a:cs typeface="Courier New" panose="02070309020205020404"/>
              </a:rPr>
              <a:t>C</a:t>
            </a:r>
            <a:r>
              <a:rPr lang="zh-CN" altLang="zh-CN" sz="2400" b="1" kern="100" dirty="0" smtClean="0">
                <a:latin typeface="Times New Roman" panose="02020603050405020304"/>
                <a:cs typeface="Courier New" panose="02070309020205020404"/>
              </a:rPr>
              <a:t>．第三联运用了比喻的修辞手法，将</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岁月</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比作</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东流水</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，将</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人情</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比作</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一哄尘</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，生动形象地写出了岁月的流逝和人情的淡薄。</a:t>
            </a:r>
          </a:p>
          <a:p>
            <a:pPr indent="266700" algn="just">
              <a:lnSpc>
                <a:spcPts val="3500"/>
              </a:lnSpc>
              <a:spcAft>
                <a:spcPts val="0"/>
              </a:spcAft>
            </a:pPr>
            <a:endParaRPr lang="en-US" sz="2400" b="1" kern="100" dirty="0" smtClean="0">
              <a:latin typeface="Times New Roman" panose="02020603050405020304"/>
              <a:ea typeface="仿宋_GB2312" panose="02010609030101010101" charset="-122"/>
              <a:cs typeface="Courier New" panose="02070309020205020404"/>
            </a:endParaRPr>
          </a:p>
          <a:p>
            <a:pPr indent="266700" algn="just">
              <a:lnSpc>
                <a:spcPts val="3500"/>
              </a:lnSpc>
              <a:spcAft>
                <a:spcPts val="0"/>
              </a:spcAft>
            </a:pPr>
            <a:endParaRPr lang="zh-CN" sz="2400" b="1" kern="100" dirty="0">
              <a:latin typeface="宋体" panose="02010600030101010101" pitchFamily="2" charset="-122"/>
              <a:cs typeface="Courier New" panose="020703090202050204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1150939"/>
            <a:ext cx="7929618" cy="5135581"/>
          </a:xfrm>
          <a:prstGeom prst="rect">
            <a:avLst/>
          </a:prstGeom>
          <a:noFill/>
          <a:ln w="9525">
            <a:noFill/>
            <a:miter lim="800000"/>
          </a:ln>
        </p:spPr>
        <p:txBody>
          <a:bodyPr/>
          <a:lstStyle/>
          <a:p>
            <a:pPr indent="266700" algn="just">
              <a:lnSpc>
                <a:spcPts val="3500"/>
              </a:lnSpc>
              <a:spcAft>
                <a:spcPts val="0"/>
              </a:spcAft>
            </a:pPr>
            <a:r>
              <a:rPr lang="en-US" altLang="zh-CN" sz="2400" b="1" kern="100" dirty="0" smtClean="0">
                <a:latin typeface="Times New Roman" panose="02020603050405020304"/>
                <a:cs typeface="Courier New" panose="02070309020205020404"/>
              </a:rPr>
              <a:t>D</a:t>
            </a:r>
            <a:r>
              <a:rPr lang="zh-CN" altLang="zh-CN" sz="2400" b="1" kern="100" dirty="0" smtClean="0">
                <a:latin typeface="Times New Roman" panose="02020603050405020304"/>
                <a:cs typeface="Courier New" panose="02070309020205020404"/>
              </a:rPr>
              <a:t>．第四联</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堪饱饭</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是原因，</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且眉伸</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是结果，一个</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堪</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字写出了作者生活安逸的状况，一个“且”字表明 作者</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又</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一次心情舒展。</a:t>
            </a:r>
          </a:p>
          <a:p>
            <a:pPr indent="266700" algn="just">
              <a:lnSpc>
                <a:spcPts val="3500"/>
              </a:lnSpc>
              <a:spcAft>
                <a:spcPts val="0"/>
              </a:spcAft>
            </a:pPr>
            <a:r>
              <a:rPr lang="en-US" altLang="zh-CN" sz="2400" b="1" kern="100" dirty="0" smtClean="0">
                <a:latin typeface="Times New Roman" panose="02020603050405020304"/>
                <a:cs typeface="Courier New" panose="02070309020205020404"/>
              </a:rPr>
              <a:t>E</a:t>
            </a:r>
            <a:r>
              <a:rPr lang="zh-CN" altLang="zh-CN" sz="2400" b="1" kern="100" dirty="0" smtClean="0">
                <a:latin typeface="Times New Roman" panose="02020603050405020304"/>
                <a:cs typeface="Courier New" panose="02070309020205020404"/>
              </a:rPr>
              <a:t>．这首田园诗语言通俗易懂，不事雕饰，借民风民俗表达情意，通过晚年退隐后的闲适生活来抒发</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宝刀不老</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的感慨。</a:t>
            </a:r>
            <a:endParaRPr lang="en-US" altLang="zh-CN" sz="2400" b="1" kern="100" dirty="0" smtClean="0">
              <a:latin typeface="Times New Roman" panose="02020603050405020304"/>
              <a:cs typeface="Courier New" panose="02070309020205020404"/>
            </a:endParaRPr>
          </a:p>
          <a:p>
            <a:pPr indent="266700" algn="just">
              <a:lnSpc>
                <a:spcPts val="3500"/>
              </a:lnSpc>
              <a:spcAft>
                <a:spcPts val="0"/>
              </a:spcAft>
            </a:pPr>
            <a:endParaRPr lang="en-US" sz="2400" b="1" kern="100" dirty="0" smtClean="0">
              <a:latin typeface="Times New Roman" panose="02020603050405020304"/>
              <a:cs typeface="Courier New" panose="02070309020205020404"/>
            </a:endParaRPr>
          </a:p>
          <a:p>
            <a:pPr indent="266700" algn="just">
              <a:lnSpc>
                <a:spcPts val="3500"/>
              </a:lnSpc>
              <a:spcAft>
                <a:spcPts val="0"/>
              </a:spcAft>
            </a:pPr>
            <a:endParaRPr lang="en-US" sz="2400" b="1" kern="100" dirty="0" smtClean="0">
              <a:latin typeface="Times New Roman" panose="02020603050405020304"/>
              <a:ea typeface="仿宋_GB2312" panose="02010609030101010101" charset="-122"/>
              <a:cs typeface="Courier New" panose="02070309020205020404"/>
            </a:endParaRPr>
          </a:p>
          <a:p>
            <a:pPr indent="266700" algn="just">
              <a:lnSpc>
                <a:spcPts val="3500"/>
              </a:lnSpc>
              <a:spcAft>
                <a:spcPts val="0"/>
              </a:spcAft>
            </a:pPr>
            <a:endParaRPr lang="zh-CN" sz="2400" b="1" kern="100" dirty="0">
              <a:latin typeface="宋体" panose="02010600030101010101" pitchFamily="2" charset="-122"/>
              <a:cs typeface="Courier New" panose="020703090202050204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
        <p:nvSpPr>
          <p:cNvPr id="7" name="TextBox 6"/>
          <p:cNvSpPr txBox="1"/>
          <p:nvPr/>
        </p:nvSpPr>
        <p:spPr>
          <a:xfrm>
            <a:off x="899592" y="4149080"/>
            <a:ext cx="7848872" cy="1846659"/>
          </a:xfrm>
          <a:prstGeom prst="rect">
            <a:avLst/>
          </a:prstGeom>
          <a:noFill/>
        </p:spPr>
        <p:txBody>
          <a:bodyPr wrap="square" rtlCol="0">
            <a:spAutoFit/>
          </a:bodyPr>
          <a:lstStyle/>
          <a:p>
            <a:r>
              <a:rPr lang="en-US" altLang="zh-CN" sz="2400" b="1" dirty="0" smtClean="0">
                <a:solidFill>
                  <a:srgbClr val="990033"/>
                </a:solidFill>
                <a:latin typeface="+mj-ea"/>
                <a:cs typeface="Times New Roman" panose="02020603050405020304"/>
              </a:rPr>
              <a:t>BC</a:t>
            </a:r>
            <a:r>
              <a:rPr lang="zh-CN" altLang="zh-CN" sz="2400" b="1" dirty="0" smtClean="0">
                <a:solidFill>
                  <a:srgbClr val="990033"/>
                </a:solidFill>
                <a:latin typeface="+mj-ea"/>
                <a:cs typeface="Times New Roman" panose="02020603050405020304"/>
              </a:rPr>
              <a:t>　</a:t>
            </a:r>
            <a:r>
              <a:rPr lang="en-US" altLang="zh-CN" sz="2400" b="1" dirty="0" smtClean="0">
                <a:solidFill>
                  <a:srgbClr val="990033"/>
                </a:solidFill>
                <a:latin typeface="+mj-ea"/>
                <a:cs typeface="Times New Roman" panose="02020603050405020304"/>
              </a:rPr>
              <a:t>[</a:t>
            </a:r>
            <a:r>
              <a:rPr lang="zh-CN" altLang="zh-CN" sz="2400" b="1" dirty="0" smtClean="0">
                <a:solidFill>
                  <a:srgbClr val="990033"/>
                </a:solidFill>
                <a:latin typeface="+mj-ea"/>
                <a:cs typeface="Times New Roman" panose="02020603050405020304"/>
              </a:rPr>
              <a:t>解析</a:t>
            </a:r>
            <a:r>
              <a:rPr lang="en-US" altLang="zh-CN" sz="2400" b="1" dirty="0" smtClean="0">
                <a:solidFill>
                  <a:srgbClr val="990033"/>
                </a:solidFill>
                <a:latin typeface="+mj-ea"/>
                <a:cs typeface="Times New Roman" panose="02020603050405020304"/>
              </a:rPr>
              <a:t>] A</a:t>
            </a:r>
            <a:r>
              <a:rPr lang="zh-CN" altLang="zh-CN" sz="2400" b="1" dirty="0" smtClean="0">
                <a:solidFill>
                  <a:srgbClr val="990033"/>
                </a:solidFill>
                <a:latin typeface="+mj-ea"/>
                <a:cs typeface="Times New Roman" panose="02020603050405020304"/>
              </a:rPr>
              <a:t>项，</a:t>
            </a:r>
            <a:r>
              <a:rPr lang="en-US" altLang="zh-CN" sz="2400" b="1" dirty="0" smtClean="0">
                <a:solidFill>
                  <a:srgbClr val="990033"/>
                </a:solidFill>
                <a:latin typeface="+mj-ea"/>
                <a:cs typeface="Times New Roman" panose="02020603050405020304"/>
              </a:rPr>
              <a:t>“</a:t>
            </a:r>
            <a:r>
              <a:rPr lang="zh-CN" altLang="zh-CN" sz="2400" b="1" dirty="0" smtClean="0">
                <a:solidFill>
                  <a:srgbClr val="990033"/>
                </a:solidFill>
                <a:latin typeface="+mj-ea"/>
                <a:cs typeface="Times New Roman" panose="02020603050405020304"/>
              </a:rPr>
              <a:t>将自己与游人进行衬托来表现游春者的情趣</a:t>
            </a:r>
            <a:r>
              <a:rPr lang="en-US" altLang="zh-CN" sz="2400" b="1" dirty="0" smtClean="0">
                <a:solidFill>
                  <a:srgbClr val="990033"/>
                </a:solidFill>
                <a:latin typeface="+mj-ea"/>
                <a:cs typeface="Times New Roman" panose="02020603050405020304"/>
              </a:rPr>
              <a:t>”</a:t>
            </a:r>
            <a:r>
              <a:rPr lang="zh-CN" altLang="zh-CN" sz="2400" b="1" dirty="0" smtClean="0">
                <a:solidFill>
                  <a:srgbClr val="990033"/>
                </a:solidFill>
                <a:latin typeface="+mj-ea"/>
                <a:cs typeface="Times New Roman" panose="02020603050405020304"/>
              </a:rPr>
              <a:t>错误，应该是</a:t>
            </a:r>
            <a:r>
              <a:rPr lang="en-US" altLang="zh-CN" sz="2400" b="1" dirty="0" smtClean="0">
                <a:solidFill>
                  <a:srgbClr val="990033"/>
                </a:solidFill>
                <a:latin typeface="+mj-ea"/>
                <a:cs typeface="Times New Roman" panose="02020603050405020304"/>
              </a:rPr>
              <a:t>“</a:t>
            </a:r>
            <a:r>
              <a:rPr lang="zh-CN" altLang="zh-CN" sz="2400" b="1" dirty="0" smtClean="0">
                <a:solidFill>
                  <a:srgbClr val="990033"/>
                </a:solidFill>
                <a:latin typeface="+mj-ea"/>
                <a:cs typeface="Times New Roman" panose="02020603050405020304"/>
              </a:rPr>
              <a:t>将自己与游人进行对比来表现个人情感</a:t>
            </a:r>
            <a:r>
              <a:rPr lang="en-US" altLang="zh-CN" sz="2400" b="1" dirty="0" smtClean="0">
                <a:solidFill>
                  <a:srgbClr val="990033"/>
                </a:solidFill>
                <a:latin typeface="+mj-ea"/>
                <a:cs typeface="Times New Roman" panose="02020603050405020304"/>
              </a:rPr>
              <a:t>”</a:t>
            </a:r>
            <a:r>
              <a:rPr lang="zh-CN" altLang="zh-CN" sz="2400" b="1" dirty="0" smtClean="0">
                <a:solidFill>
                  <a:srgbClr val="990033"/>
                </a:solidFill>
                <a:latin typeface="+mj-ea"/>
                <a:cs typeface="Times New Roman" panose="02020603050405020304"/>
              </a:rPr>
              <a:t>。</a:t>
            </a:r>
            <a:r>
              <a:rPr lang="en-US" altLang="zh-CN" sz="2400" b="1" dirty="0" smtClean="0">
                <a:solidFill>
                  <a:srgbClr val="990033"/>
                </a:solidFill>
                <a:latin typeface="+mj-ea"/>
                <a:cs typeface="Times New Roman" panose="02020603050405020304"/>
              </a:rPr>
              <a:t>D</a:t>
            </a:r>
            <a:r>
              <a:rPr lang="zh-CN" altLang="zh-CN" sz="2400" b="1" dirty="0" smtClean="0">
                <a:solidFill>
                  <a:srgbClr val="990033"/>
                </a:solidFill>
                <a:latin typeface="+mj-ea"/>
                <a:cs typeface="Times New Roman" panose="02020603050405020304"/>
              </a:rPr>
              <a:t>项，</a:t>
            </a:r>
            <a:r>
              <a:rPr lang="en-US" altLang="zh-CN" sz="2400" b="1" dirty="0" smtClean="0">
                <a:solidFill>
                  <a:srgbClr val="990033"/>
                </a:solidFill>
                <a:latin typeface="+mj-ea"/>
                <a:cs typeface="Times New Roman" panose="02020603050405020304"/>
              </a:rPr>
              <a:t>“</a:t>
            </a:r>
            <a:r>
              <a:rPr lang="zh-CN" altLang="zh-CN" sz="2400" b="1" dirty="0" smtClean="0">
                <a:solidFill>
                  <a:srgbClr val="990033"/>
                </a:solidFill>
                <a:latin typeface="+mj-ea"/>
                <a:cs typeface="Times New Roman" panose="02020603050405020304"/>
              </a:rPr>
              <a:t>安逸</a:t>
            </a:r>
            <a:r>
              <a:rPr lang="en-US" altLang="zh-CN" sz="2400" b="1" dirty="0" smtClean="0">
                <a:solidFill>
                  <a:srgbClr val="990033"/>
                </a:solidFill>
                <a:latin typeface="+mj-ea"/>
                <a:cs typeface="Times New Roman" panose="02020603050405020304"/>
              </a:rPr>
              <a:t>”</a:t>
            </a:r>
            <a:r>
              <a:rPr lang="zh-CN" altLang="zh-CN" sz="2400" b="1" dirty="0" smtClean="0">
                <a:solidFill>
                  <a:srgbClr val="990033"/>
                </a:solidFill>
                <a:latin typeface="+mj-ea"/>
                <a:cs typeface="Times New Roman" panose="02020603050405020304"/>
              </a:rPr>
              <a:t>分析错误。</a:t>
            </a:r>
            <a:r>
              <a:rPr lang="en-US" altLang="zh-CN" sz="2400" b="1" dirty="0" smtClean="0">
                <a:solidFill>
                  <a:srgbClr val="990033"/>
                </a:solidFill>
                <a:latin typeface="+mj-ea"/>
                <a:cs typeface="Times New Roman" panose="02020603050405020304"/>
              </a:rPr>
              <a:t>E</a:t>
            </a:r>
            <a:r>
              <a:rPr lang="zh-CN" altLang="zh-CN" sz="2400" b="1" dirty="0" smtClean="0">
                <a:solidFill>
                  <a:srgbClr val="990033"/>
                </a:solidFill>
                <a:latin typeface="+mj-ea"/>
                <a:cs typeface="Times New Roman" panose="02020603050405020304"/>
              </a:rPr>
              <a:t>项，</a:t>
            </a:r>
            <a:r>
              <a:rPr lang="en-US" altLang="zh-CN" sz="2400" b="1" dirty="0" smtClean="0">
                <a:solidFill>
                  <a:srgbClr val="990033"/>
                </a:solidFill>
                <a:latin typeface="+mj-ea"/>
                <a:cs typeface="Times New Roman" panose="02020603050405020304"/>
              </a:rPr>
              <a:t>“</a:t>
            </a:r>
            <a:r>
              <a:rPr lang="zh-CN" altLang="zh-CN" sz="2400" b="1" dirty="0" smtClean="0">
                <a:solidFill>
                  <a:srgbClr val="990033"/>
                </a:solidFill>
                <a:latin typeface="+mj-ea"/>
                <a:cs typeface="Times New Roman" panose="02020603050405020304"/>
              </a:rPr>
              <a:t>宝刀不老</a:t>
            </a:r>
            <a:r>
              <a:rPr lang="en-US" altLang="zh-CN" sz="2400" b="1" dirty="0" smtClean="0">
                <a:solidFill>
                  <a:srgbClr val="990033"/>
                </a:solidFill>
                <a:latin typeface="+mj-ea"/>
                <a:cs typeface="Times New Roman" panose="02020603050405020304"/>
              </a:rPr>
              <a:t>”</a:t>
            </a:r>
            <a:r>
              <a:rPr lang="zh-CN" altLang="zh-CN" sz="2400" b="1" dirty="0" smtClean="0">
                <a:solidFill>
                  <a:srgbClr val="990033"/>
                </a:solidFill>
                <a:latin typeface="+mj-ea"/>
                <a:cs typeface="Times New Roman" panose="02020603050405020304"/>
              </a:rPr>
              <a:t>分析错误，文中无据。</a:t>
            </a:r>
            <a:endParaRPr lang="en-US" altLang="en-US" sz="2400" b="1" dirty="0" smtClean="0">
              <a:solidFill>
                <a:srgbClr val="990033"/>
              </a:solidFill>
              <a:latin typeface="+mj-ea"/>
              <a:cs typeface="Times New Roman" panose="02020603050405020304"/>
            </a:endParaRPr>
          </a:p>
          <a:p>
            <a:endParaRPr lang="zh-CN" altLang="en-US" dirty="0"/>
          </a:p>
        </p:txBody>
      </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936625"/>
            <a:ext cx="7715304" cy="5399088"/>
          </a:xfrm>
          <a:prstGeom prst="rect">
            <a:avLst/>
          </a:prstGeom>
          <a:noFill/>
          <a:ln w="9525">
            <a:noFill/>
            <a:miter lim="800000"/>
          </a:ln>
        </p:spPr>
        <p:txBody>
          <a:bodyPr/>
          <a:lstStyle/>
          <a:p>
            <a:pPr indent="266700" algn="just">
              <a:lnSpc>
                <a:spcPts val="3500"/>
              </a:lnSpc>
              <a:spcAft>
                <a:spcPts val="0"/>
              </a:spcAft>
            </a:pPr>
            <a:r>
              <a:rPr lang="en-US" altLang="zh-CN" sz="2400" b="1" kern="100" dirty="0" smtClean="0">
                <a:latin typeface="Times New Roman" panose="02020603050405020304"/>
                <a:cs typeface="Courier New" panose="02070309020205020404"/>
              </a:rPr>
              <a:t>(2)</a:t>
            </a:r>
            <a:r>
              <a:rPr lang="zh-CN" altLang="en-US" sz="2400" b="1" kern="100" dirty="0" smtClean="0">
                <a:latin typeface="Times New Roman" panose="02020603050405020304"/>
                <a:cs typeface="Courier New" panose="02070309020205020404"/>
              </a:rPr>
              <a:t>整首诗中诗人的情感经历了怎样的变化？请简要分</a:t>
            </a:r>
            <a:endParaRPr lang="en-US" altLang="zh-CN" sz="2400" b="1" kern="100" dirty="0" smtClean="0">
              <a:latin typeface="Times New Roman" panose="02020603050405020304"/>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cs typeface="Courier New" panose="02070309020205020404"/>
              </a:rPr>
              <a:t>析。</a:t>
            </a:r>
            <a:r>
              <a:rPr lang="en-US" altLang="zh-CN" sz="2400" b="1" kern="100" dirty="0" smtClean="0">
                <a:latin typeface="Times New Roman" panose="02020603050405020304"/>
                <a:cs typeface="Courier New" panose="02070309020205020404"/>
              </a:rPr>
              <a:t>(6</a:t>
            </a:r>
            <a:r>
              <a:rPr lang="zh-CN" altLang="en-US" sz="2400" b="1" kern="100" dirty="0" smtClean="0">
                <a:latin typeface="Times New Roman" panose="02020603050405020304"/>
                <a:cs typeface="Courier New" panose="02070309020205020404"/>
              </a:rPr>
              <a:t>分</a:t>
            </a:r>
            <a:r>
              <a:rPr lang="en-US" altLang="zh-CN" sz="2400" b="1" kern="100" dirty="0" smtClean="0">
                <a:latin typeface="Times New Roman" panose="02020603050405020304"/>
                <a:cs typeface="Courier New" panose="02070309020205020404"/>
              </a:rPr>
              <a:t>)</a:t>
            </a:r>
            <a:endParaRPr lang="en-US" altLang="zh-CN"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altLang="en-US"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答案</a:t>
            </a:r>
            <a:r>
              <a:rPr lang="en-US" altLang="en-US"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诗歌前三联体现了诗人的悲凉与寂寞之情。</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(2</a:t>
            </a: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分</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诗歌尾联体现了诗人的感激和满足之情。</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(2</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分</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游春</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的人，往来频繁，人情世故，如过眼云烟；而岁月似</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水，光阴易逝，况且诗人老病缠身，这就使得诗人悲</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伤寂寞之情顿生。</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(1</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分</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诗人依赖农民，衣食无忧，因</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此在路上见到农民心情非常愉快。</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(1</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分</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endParaRPr lang="zh-CN" altLang="en-US"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en-US" altLang="en-US"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解析</a:t>
            </a:r>
            <a:r>
              <a:rPr lang="en-US" altLang="en-US"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本题考查鉴赏诗歌思想感情的能力。这首田园</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诗首联写诗人四处漂泊、老病缠身，颔联、颈联写时</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光易逝、世事无常，而尾联写对农民的感激。诗人的</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情感由哀转乐。</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smtClean="0">
                <a:solidFill>
                  <a:srgbClr val="C00000"/>
                </a:solidFill>
                <a:latin typeface="幼圆" panose="02010509060101010101" pitchFamily="49" charset="-122"/>
                <a:ea typeface="幼圆" panose="02010509060101010101" pitchFamily="49" charset="-122"/>
              </a:rPr>
              <a:t>专题八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slide(fromBottom)">
                                      <p:cBhvr>
                                        <p:cTn id="7" dur="500"/>
                                        <p:tgtEl>
                                          <p:spTgt spid="5">
                                            <p:txEl>
                                              <p:pRg st="2" end="2"/>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slide(fromBottom)">
                                      <p:cBhvr>
                                        <p:cTn id="10" dur="500"/>
                                        <p:tgtEl>
                                          <p:spTgt spid="5">
                                            <p:txEl>
                                              <p:pRg st="3" end="3"/>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slide(fromBottom)">
                                      <p:cBhvr>
                                        <p:cTn id="13" dur="500"/>
                                        <p:tgtEl>
                                          <p:spTgt spid="5">
                                            <p:txEl>
                                              <p:pRg st="4" end="4"/>
                                            </p:txEl>
                                          </p:spTgt>
                                        </p:tgtEl>
                                      </p:cBhvr>
                                    </p:animEffect>
                                  </p:childTnLst>
                                </p:cTn>
                              </p:par>
                              <p:par>
                                <p:cTn id="14" presetID="12" presetClass="entr" presetSubtype="4"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slide(fromBottom)">
                                      <p:cBhvr>
                                        <p:cTn id="16" dur="500"/>
                                        <p:tgtEl>
                                          <p:spTgt spid="5">
                                            <p:txEl>
                                              <p:pRg st="5" end="5"/>
                                            </p:txEl>
                                          </p:spTgt>
                                        </p:tgtEl>
                                      </p:cBhvr>
                                    </p:animEffect>
                                  </p:childTnLst>
                                </p:cTn>
                              </p:par>
                              <p:par>
                                <p:cTn id="17" presetID="12" presetClass="entr" presetSubtype="4"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slide(fromBottom)">
                                      <p:cBhvr>
                                        <p:cTn id="19" dur="500"/>
                                        <p:tgtEl>
                                          <p:spTgt spid="5">
                                            <p:txEl>
                                              <p:pRg st="6" end="6"/>
                                            </p:txEl>
                                          </p:spTgt>
                                        </p:tgtEl>
                                      </p:cBhvr>
                                    </p:animEffect>
                                  </p:childTnLst>
                                </p:cTn>
                              </p:par>
                              <p:par>
                                <p:cTn id="20" presetID="12" presetClass="entr" presetSubtype="4" fill="hold" nodeType="with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slide(fromBottom)">
                                      <p:cBhvr>
                                        <p:cTn id="22" dur="500"/>
                                        <p:tgtEl>
                                          <p:spTgt spid="5">
                                            <p:txEl>
                                              <p:pRg st="7" end="7"/>
                                            </p:txEl>
                                          </p:spTgt>
                                        </p:tgtEl>
                                      </p:cBhvr>
                                    </p:animEffect>
                                  </p:childTnLst>
                                </p:cTn>
                              </p:par>
                              <p:par>
                                <p:cTn id="23" presetID="12" presetClass="entr" presetSubtype="4"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animEffect transition="in" filter="slide(fromBottom)">
                                      <p:cBhvr>
                                        <p:cTn id="25" dur="500"/>
                                        <p:tgtEl>
                                          <p:spTgt spid="5">
                                            <p:txEl>
                                              <p:pRg st="8" end="8"/>
                                            </p:txEl>
                                          </p:spTgt>
                                        </p:tgtEl>
                                      </p:cBhvr>
                                    </p:animEffect>
                                  </p:childTnLst>
                                </p:cTn>
                              </p:par>
                              <p:par>
                                <p:cTn id="26" presetID="12" presetClass="entr" presetSubtype="4" fill="hold" nodeType="withEffect">
                                  <p:stCondLst>
                                    <p:cond delay="0"/>
                                  </p:stCondLst>
                                  <p:childTnLst>
                                    <p:set>
                                      <p:cBhvr>
                                        <p:cTn id="27" dur="1" fill="hold">
                                          <p:stCondLst>
                                            <p:cond delay="0"/>
                                          </p:stCondLst>
                                        </p:cTn>
                                        <p:tgtEl>
                                          <p:spTgt spid="5">
                                            <p:txEl>
                                              <p:pRg st="9" end="9"/>
                                            </p:txEl>
                                          </p:spTgt>
                                        </p:tgtEl>
                                        <p:attrNameLst>
                                          <p:attrName>style.visibility</p:attrName>
                                        </p:attrNameLst>
                                      </p:cBhvr>
                                      <p:to>
                                        <p:strVal val="visible"/>
                                      </p:to>
                                    </p:set>
                                    <p:animEffect transition="in" filter="slide(fromBottom)">
                                      <p:cBhvr>
                                        <p:cTn id="28" dur="500"/>
                                        <p:tgtEl>
                                          <p:spTgt spid="5">
                                            <p:txEl>
                                              <p:pRg st="9" end="9"/>
                                            </p:txEl>
                                          </p:spTgt>
                                        </p:tgtEl>
                                      </p:cBhvr>
                                    </p:animEffect>
                                  </p:childTnLst>
                                </p:cTn>
                              </p:par>
                              <p:par>
                                <p:cTn id="29" presetID="12" presetClass="entr" presetSubtype="4" fill="hold"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animEffect transition="in" filter="slide(fromBottom)">
                                      <p:cBhvr>
                                        <p:cTn id="31" dur="500"/>
                                        <p:tgtEl>
                                          <p:spTgt spid="5">
                                            <p:txEl>
                                              <p:pRg st="10" end="10"/>
                                            </p:txEl>
                                          </p:spTgt>
                                        </p:tgtEl>
                                      </p:cBhvr>
                                    </p:animEffect>
                                  </p:childTnLst>
                                </p:cTn>
                              </p:par>
                              <p:par>
                                <p:cTn id="32" presetID="12" presetClass="entr" presetSubtype="4" fill="hold" nodeType="withEffect">
                                  <p:stCondLst>
                                    <p:cond delay="0"/>
                                  </p:stCondLst>
                                  <p:childTnLst>
                                    <p:set>
                                      <p:cBhvr>
                                        <p:cTn id="33" dur="1" fill="hold">
                                          <p:stCondLst>
                                            <p:cond delay="0"/>
                                          </p:stCondLst>
                                        </p:cTn>
                                        <p:tgtEl>
                                          <p:spTgt spid="5">
                                            <p:txEl>
                                              <p:pRg st="11" end="11"/>
                                            </p:txEl>
                                          </p:spTgt>
                                        </p:tgtEl>
                                        <p:attrNameLst>
                                          <p:attrName>style.visibility</p:attrName>
                                        </p:attrNameLst>
                                      </p:cBhvr>
                                      <p:to>
                                        <p:strVal val="visible"/>
                                      </p:to>
                                    </p:set>
                                    <p:animEffect transition="in" filter="slide(fromBottom)">
                                      <p:cBhvr>
                                        <p:cTn id="34"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1222377"/>
            <a:ext cx="7929618" cy="3992573"/>
          </a:xfrm>
          <a:prstGeom prst="rect">
            <a:avLst/>
          </a:prstGeom>
          <a:noFill/>
          <a:ln w="9525">
            <a:noFill/>
            <a:miter lim="800000"/>
          </a:ln>
        </p:spPr>
        <p:txBody>
          <a:bodyPr/>
          <a:lstStyle/>
          <a:p>
            <a:pPr algn="just">
              <a:lnSpc>
                <a:spcPts val="3500"/>
              </a:lnSpc>
              <a:spcAft>
                <a:spcPts val="0"/>
              </a:spcAft>
            </a:pPr>
            <a:r>
              <a:rPr lang="en-US" altLang="en-US"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原味翻译</a:t>
            </a:r>
            <a:r>
              <a:rPr lang="en-US" altLang="en-US"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劝耕亭上游春的人络绎不绝，而我却四处漂泊，如今已老病缠身。在那满是春光的日子里，随意插山茶已然是昨日旧梦，如今再去海云寺寻池摸石已是暮春时节了。令人心惊的岁月已如流水般向东飞逝，以往的人情世故像尘埃般飘落得无影无踪。幸好有带来的大麦可以让我饱食终日，在路上遇到农民让我寂寞的心情随之而舒展，真心感谢他们！</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936625"/>
            <a:ext cx="7929618" cy="5399088"/>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4</a:t>
            </a:r>
            <a:r>
              <a:rPr lang="zh-CN" altLang="en-US" sz="2400" b="1" kern="100" dirty="0" smtClean="0">
                <a:latin typeface="Times New Roman" panose="02020603050405020304"/>
                <a:cs typeface="Times New Roman" panose="02020603050405020304"/>
              </a:rPr>
              <a:t>．阅读下面这首宋诗，完成题目。</a:t>
            </a:r>
            <a:r>
              <a:rPr lang="en-US" sz="2400" b="1" kern="100" dirty="0" smtClean="0">
                <a:latin typeface="Times New Roman" panose="02020603050405020304"/>
                <a:ea typeface="仿宋_GB2312" panose="02010609030101010101" charset="-122"/>
                <a:cs typeface="Courier New" panose="02070309020205020404"/>
              </a:rPr>
              <a:t>(11</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黑体" panose="02010600030101010101" charset="-122"/>
                <a:cs typeface="Times New Roman" panose="02020603050405020304"/>
              </a:rPr>
              <a:t>清江道中</a:t>
            </a:r>
          </a:p>
          <a:p>
            <a:pPr indent="266700" algn="ctr">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廖行之</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客里春愁万斛量，随身抖擞一奚囊</a:t>
            </a:r>
            <a:r>
              <a:rPr lang="en-US" sz="2400" b="1" kern="100" baseline="30000" dirty="0" smtClean="0">
                <a:latin typeface="Times New Roman" panose="02020603050405020304"/>
                <a:ea typeface="黑体" panose="02010600030101010101" charset="-122"/>
                <a:cs typeface="Courier New" panose="02070309020205020404"/>
              </a:rPr>
              <a:t>[</a:t>
            </a:r>
            <a:r>
              <a:rPr lang="zh-CN" altLang="en-US" sz="2400" b="1" kern="100" baseline="30000" dirty="0" smtClean="0">
                <a:latin typeface="Times New Roman" panose="02020603050405020304"/>
                <a:ea typeface="黑体" panose="02010600030101010101" charset="-122"/>
                <a:cs typeface="Times New Roman" panose="02020603050405020304"/>
              </a:rPr>
              <a:t>注</a:t>
            </a:r>
            <a:r>
              <a:rPr lang="en-US" sz="2400" b="1" kern="100" baseline="30000" dirty="0" smtClean="0">
                <a:latin typeface="Times New Roman" panose="02020603050405020304"/>
                <a:ea typeface="黑体" panose="02010600030101010101" charset="-122"/>
                <a:cs typeface="Courier New" panose="02070309020205020404"/>
              </a:rPr>
              <a:t>]</a:t>
            </a:r>
            <a:r>
              <a:rPr lang="en-US" sz="2400" b="1" kern="100" baseline="30000" dirty="0" smtClean="0">
                <a:latin typeface="Times New Roman" panose="02020603050405020304"/>
                <a:ea typeface="仿宋_GB2312" panose="02010609030101010101" charset="-122"/>
                <a:cs typeface="Courier New" panose="02070309020205020404"/>
              </a:rPr>
              <a:t> </a:t>
            </a:r>
            <a:r>
              <a:rPr lang="zh-CN" altLang="en-US" sz="2400" b="1" kern="100" dirty="0" smtClean="0">
                <a:latin typeface="Times New Roman" panose="02020603050405020304"/>
                <a:ea typeface="仿宋_GB2312" panose="02010609030101010101" charset="-122"/>
                <a:cs typeface="Times New Roman" panose="02020603050405020304"/>
              </a:rPr>
              <a:t>。</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了无池草入诗梦，粗有山花供酒狂。</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半载飞蓬成底事，几钩新月误相望。</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夕阳又傍空山宿，杜宇声中入异乡。</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ea typeface="黑体" panose="02010600030101010101" charset="-122"/>
                <a:cs typeface="Courier New" panose="02070309020205020404"/>
              </a:rPr>
              <a:t>    [</a:t>
            </a:r>
            <a:r>
              <a:rPr lang="zh-CN" altLang="en-US" sz="2400" b="1" kern="100" dirty="0" smtClean="0">
                <a:latin typeface="Times New Roman" panose="02020603050405020304"/>
                <a:ea typeface="黑体" panose="02010600030101010101" charset="-122"/>
                <a:cs typeface="Times New Roman" panose="02020603050405020304"/>
              </a:rPr>
              <a:t>注</a:t>
            </a:r>
            <a:r>
              <a:rPr lang="en-US" sz="2400" b="1" kern="100" dirty="0" smtClean="0">
                <a:latin typeface="Times New Roman" panose="02020603050405020304"/>
                <a:ea typeface="黑体" panose="02010600030101010101" charset="-122"/>
                <a:cs typeface="Courier New" panose="02070309020205020404"/>
              </a:rPr>
              <a:t>]</a:t>
            </a:r>
            <a:r>
              <a:rPr lang="en-US" sz="2400" b="1" kern="100" dirty="0" smtClean="0">
                <a:latin typeface="Times New Roman" panose="02020603050405020304"/>
                <a:ea typeface="仿宋_GB2312" panose="02010609030101010101" charset="-122"/>
                <a:cs typeface="Courier New" panose="02070309020205020404"/>
              </a:rPr>
              <a:t> </a:t>
            </a:r>
            <a:r>
              <a:rPr lang="zh-CN" altLang="en-US" sz="2400" b="1" kern="100" dirty="0" smtClean="0">
                <a:latin typeface="Times New Roman" panose="02020603050405020304"/>
                <a:ea typeface="仿宋_GB2312" panose="02010609030101010101" charset="-122"/>
                <a:cs typeface="Times New Roman" panose="02020603050405020304"/>
              </a:rPr>
              <a:t>奚囊：贮诗之袋。李商隐</a:t>
            </a:r>
            <a:r>
              <a:rPr lang="en-US" altLang="zh-CN" sz="2400" b="1" kern="100" dirty="0" smtClean="0">
                <a:latin typeface="Times New Roman" panose="02020603050405020304"/>
                <a:ea typeface="仿宋_GB2312" panose="02010609030101010101" charset="-122"/>
                <a:cs typeface="Times New Roman" panose="02020603050405020304"/>
              </a:rPr>
              <a:t>《</a:t>
            </a:r>
            <a:r>
              <a:rPr lang="zh-CN" altLang="en-US" sz="2400" b="1" kern="100" dirty="0" smtClean="0">
                <a:latin typeface="Times New Roman" panose="02020603050405020304"/>
                <a:ea typeface="仿宋_GB2312" panose="02010609030101010101" charset="-122"/>
                <a:cs typeface="Times New Roman" panose="02020603050405020304"/>
              </a:rPr>
              <a:t>李贺小传</a:t>
            </a:r>
            <a:r>
              <a:rPr lang="en-US" altLang="zh-CN" sz="2400" b="1" kern="100" dirty="0" smtClean="0">
                <a:latin typeface="Times New Roman" panose="02020603050405020304"/>
                <a:ea typeface="仿宋_GB2312" panose="02010609030101010101" charset="-122"/>
                <a:cs typeface="Times New Roman" panose="02020603050405020304"/>
              </a:rPr>
              <a:t>》</a:t>
            </a:r>
            <a:r>
              <a:rPr lang="zh-CN" altLang="en-US" sz="2400" b="1" kern="100" dirty="0" smtClean="0">
                <a:latin typeface="Times New Roman" panose="02020603050405020304"/>
                <a:ea typeface="仿宋_GB2312" panose="02010609030101010101" charset="-122"/>
                <a:cs typeface="Times New Roman" panose="02020603050405020304"/>
              </a:rPr>
              <a:t>：</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仿宋_GB2312" panose="02010609030101010101" charset="-122"/>
                <a:cs typeface="Times New Roman" panose="02020603050405020304"/>
              </a:rPr>
              <a:t>每旦  </a:t>
            </a:r>
            <a:endParaRPr lang="en-US" altLang="zh-CN" sz="2400" b="1" kern="100" dirty="0" smtClean="0">
              <a:latin typeface="Times New Roman" panose="02020603050405020304"/>
              <a:ea typeface="仿宋_GB2312" panose="02010609030101010101" charset="-122"/>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ea typeface="仿宋_GB2312" panose="02010609030101010101" charset="-122"/>
                <a:cs typeface="Times New Roman" panose="02020603050405020304"/>
              </a:rPr>
              <a:t>    </a:t>
            </a:r>
            <a:r>
              <a:rPr lang="zh-CN" altLang="en-US" sz="2400" b="1" kern="100" dirty="0" smtClean="0">
                <a:latin typeface="Times New Roman" panose="02020603050405020304"/>
                <a:ea typeface="仿宋_GB2312" panose="02010609030101010101" charset="-122"/>
                <a:cs typeface="Times New Roman" panose="02020603050405020304"/>
              </a:rPr>
              <a:t>日出，与诸公游，恒从小奚奴，骑距驴，背一古破锦</a:t>
            </a:r>
            <a:endParaRPr lang="en-US" altLang="zh-CN" sz="2400" b="1" kern="100" dirty="0" smtClean="0">
              <a:latin typeface="Times New Roman" panose="02020603050405020304"/>
              <a:ea typeface="仿宋_GB2312" panose="02010609030101010101" charset="-122"/>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ea typeface="仿宋_GB2312" panose="02010609030101010101" charset="-122"/>
                <a:cs typeface="Times New Roman" panose="02020603050405020304"/>
              </a:rPr>
              <a:t>    </a:t>
            </a:r>
            <a:r>
              <a:rPr lang="zh-CN" altLang="en-US" sz="2400" b="1" kern="100" dirty="0" smtClean="0">
                <a:latin typeface="Times New Roman" panose="02020603050405020304"/>
                <a:ea typeface="仿宋_GB2312" panose="02010609030101010101" charset="-122"/>
                <a:cs typeface="Times New Roman" panose="02020603050405020304"/>
              </a:rPr>
              <a:t>囊，遇有所得，即书投囊中。</a:t>
            </a:r>
            <a:r>
              <a:rPr lang="en-US" sz="2400" b="1" kern="100" dirty="0" smtClean="0">
                <a:latin typeface="宋体" panose="02010600030101010101" pitchFamily="2" charset="-122"/>
                <a:cs typeface="Times New Roman" panose="02020603050405020304"/>
              </a:rPr>
              <a:t>”</a:t>
            </a:r>
            <a:endParaRPr lang="zh-CN" sz="2400" b="1" kern="100" dirty="0">
              <a:latin typeface="宋体" panose="02010600030101010101" pitchFamily="2" charset="-122"/>
              <a:cs typeface="Courier New" panose="020703090202050204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1222377"/>
            <a:ext cx="7929618" cy="4921267"/>
          </a:xfrm>
          <a:prstGeom prst="rect">
            <a:avLst/>
          </a:prstGeom>
          <a:noFill/>
          <a:ln w="9525">
            <a:noFill/>
            <a:miter lim="800000"/>
          </a:ln>
        </p:spPr>
        <p:txBody>
          <a:bodyPr/>
          <a:lstStyle/>
          <a:p>
            <a:pPr indent="266700" algn="just">
              <a:lnSpc>
                <a:spcPts val="3500"/>
              </a:lnSpc>
              <a:spcAft>
                <a:spcPts val="0"/>
              </a:spcAft>
            </a:pPr>
            <a:r>
              <a:rPr lang="en-US" altLang="zh-CN" sz="2400" b="1" kern="100" dirty="0" smtClean="0">
                <a:latin typeface="Times New Roman" panose="02020603050405020304"/>
                <a:cs typeface="Courier New" panose="02070309020205020404"/>
              </a:rPr>
              <a:t>(1)</a:t>
            </a:r>
            <a:r>
              <a:rPr lang="zh-CN" altLang="zh-CN" sz="2400" b="1" kern="100" dirty="0" smtClean="0">
                <a:latin typeface="Times New Roman" panose="02020603050405020304"/>
                <a:cs typeface="Courier New" panose="02070309020205020404"/>
              </a:rPr>
              <a:t>下列对本诗的理解，正确的两项是</a:t>
            </a:r>
            <a:r>
              <a:rPr lang="en-US" altLang="zh-CN" sz="2400" b="1" kern="100" dirty="0" smtClean="0">
                <a:latin typeface="Times New Roman" panose="02020603050405020304"/>
                <a:cs typeface="Courier New" panose="02070309020205020404"/>
              </a:rPr>
              <a:t>(5</a:t>
            </a:r>
            <a:r>
              <a:rPr lang="zh-CN" altLang="zh-CN" sz="2400" b="1" kern="100" dirty="0" smtClean="0">
                <a:latin typeface="Times New Roman" panose="02020603050405020304"/>
                <a:cs typeface="Courier New" panose="02070309020205020404"/>
              </a:rPr>
              <a:t>分</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　　</a:t>
            </a:r>
            <a:r>
              <a:rPr lang="en-US" altLang="zh-CN" sz="2400" b="1" kern="100" dirty="0" smtClean="0">
                <a:latin typeface="Times New Roman" panose="02020603050405020304"/>
                <a:cs typeface="Courier New" panose="02070309020205020404"/>
              </a:rPr>
              <a:t>)</a:t>
            </a:r>
            <a:endParaRPr lang="zh-CN" altLang="zh-CN" sz="2400" b="1" kern="100" dirty="0" smtClean="0">
              <a:latin typeface="Times New Roman" panose="02020603050405020304"/>
              <a:cs typeface="Courier New" panose="02070309020205020404"/>
            </a:endParaRPr>
          </a:p>
          <a:p>
            <a:pPr indent="266700" algn="just">
              <a:lnSpc>
                <a:spcPts val="3500"/>
              </a:lnSpc>
              <a:spcAft>
                <a:spcPts val="0"/>
              </a:spcAft>
            </a:pPr>
            <a:r>
              <a:rPr lang="en-US" altLang="zh-CN" sz="2400" b="1" kern="100" dirty="0" smtClean="0">
                <a:latin typeface="Times New Roman" panose="02020603050405020304"/>
                <a:cs typeface="Courier New" panose="02070309020205020404"/>
              </a:rPr>
              <a:t>A</a:t>
            </a:r>
            <a:r>
              <a:rPr lang="zh-CN" altLang="zh-CN" sz="2400" b="1" kern="100" dirty="0" smtClean="0">
                <a:latin typeface="Times New Roman" panose="02020603050405020304"/>
                <a:cs typeface="Courier New" panose="02070309020205020404"/>
              </a:rPr>
              <a:t>．首联写身在异乡，又是在春天这个季节，愁绪难以排遣，</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万斛</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是比喻的说法，写愁苦之多，把抽象的愁写得具体形象。</a:t>
            </a:r>
          </a:p>
          <a:p>
            <a:pPr indent="266700" algn="just">
              <a:lnSpc>
                <a:spcPts val="3500"/>
              </a:lnSpc>
              <a:spcAft>
                <a:spcPts val="0"/>
              </a:spcAft>
            </a:pPr>
            <a:r>
              <a:rPr lang="en-US" altLang="zh-CN" sz="2400" b="1" kern="100" dirty="0" smtClean="0">
                <a:latin typeface="Times New Roman" panose="02020603050405020304"/>
                <a:cs typeface="Courier New" panose="02070309020205020404"/>
              </a:rPr>
              <a:t>B</a:t>
            </a:r>
            <a:r>
              <a:rPr lang="zh-CN" altLang="zh-CN" sz="2400" b="1" kern="100" dirty="0" smtClean="0">
                <a:latin typeface="Times New Roman" panose="02020603050405020304"/>
                <a:cs typeface="Courier New" panose="02070309020205020404"/>
              </a:rPr>
              <a:t>．第二联对仗工整，说没有池塘春草能写进自己的诗歌之中，大略只有山上的野花可供饮酒助兴，借自然景物来表达感受。</a:t>
            </a:r>
          </a:p>
          <a:p>
            <a:pPr indent="266700" algn="just">
              <a:lnSpc>
                <a:spcPts val="3500"/>
              </a:lnSpc>
              <a:spcAft>
                <a:spcPts val="0"/>
              </a:spcAft>
            </a:pPr>
            <a:r>
              <a:rPr lang="en-US" altLang="zh-CN" sz="2400" b="1" kern="100" dirty="0" smtClean="0">
                <a:latin typeface="Times New Roman" panose="02020603050405020304"/>
                <a:cs typeface="Courier New" panose="02070309020205020404"/>
              </a:rPr>
              <a:t>C</a:t>
            </a:r>
            <a:r>
              <a:rPr lang="zh-CN" altLang="zh-CN" sz="2400" b="1" kern="100" dirty="0" smtClean="0">
                <a:latin typeface="Times New Roman" panose="02020603050405020304"/>
                <a:cs typeface="Courier New" panose="02070309020205020404"/>
              </a:rPr>
              <a:t>．第三联意象选择独特，</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飞蓬</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隐喻游子，飘飞在空中的蓬草与远行在外的客人类似，</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新月</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圆满，但游客孤身，起衬托作用。</a:t>
            </a:r>
          </a:p>
          <a:p>
            <a:pPr indent="266700" algn="just">
              <a:lnSpc>
                <a:spcPts val="3500"/>
              </a:lnSpc>
              <a:spcAft>
                <a:spcPts val="0"/>
              </a:spcAft>
            </a:pPr>
            <a:endParaRPr lang="en-US" sz="2400" b="1" kern="100" dirty="0" smtClean="0">
              <a:latin typeface="Times New Roman" panose="02020603050405020304"/>
              <a:ea typeface="仿宋_GB2312" panose="02010609030101010101" charset="-122"/>
              <a:cs typeface="Courier New" panose="020703090202050204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1222377"/>
            <a:ext cx="7929618" cy="4921267"/>
          </a:xfrm>
          <a:prstGeom prst="rect">
            <a:avLst/>
          </a:prstGeom>
          <a:noFill/>
          <a:ln w="9525">
            <a:noFill/>
            <a:miter lim="800000"/>
          </a:ln>
        </p:spPr>
        <p:txBody>
          <a:bodyPr/>
          <a:lstStyle/>
          <a:p>
            <a:pPr indent="266700" algn="just">
              <a:lnSpc>
                <a:spcPts val="3500"/>
              </a:lnSpc>
              <a:spcAft>
                <a:spcPts val="0"/>
              </a:spcAft>
            </a:pPr>
            <a:r>
              <a:rPr lang="en-US" altLang="zh-CN" sz="2400" b="1" kern="100" dirty="0" smtClean="0">
                <a:latin typeface="Times New Roman" panose="02020603050405020304"/>
                <a:cs typeface="Courier New" panose="02070309020205020404"/>
              </a:rPr>
              <a:t>D</a:t>
            </a:r>
            <a:r>
              <a:rPr lang="zh-CN" altLang="zh-CN" sz="2400" b="1" kern="100" dirty="0" smtClean="0">
                <a:latin typeface="Times New Roman" panose="02020603050405020304"/>
                <a:cs typeface="Courier New" panose="02070309020205020404"/>
              </a:rPr>
              <a:t>．第四联表达简洁，既写景又叙事，景的特点落在</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空山</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杜宇声</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上，所叙事情落在</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宿</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入异乡</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上。</a:t>
            </a:r>
          </a:p>
          <a:p>
            <a:pPr indent="266700" algn="just">
              <a:lnSpc>
                <a:spcPts val="3500"/>
              </a:lnSpc>
              <a:spcAft>
                <a:spcPts val="0"/>
              </a:spcAft>
            </a:pPr>
            <a:r>
              <a:rPr lang="en-US" altLang="zh-CN" sz="2400" b="1" kern="100" dirty="0" smtClean="0">
                <a:latin typeface="Times New Roman" panose="02020603050405020304"/>
                <a:cs typeface="Courier New" panose="02070309020205020404"/>
              </a:rPr>
              <a:t>E</a:t>
            </a:r>
            <a:r>
              <a:rPr lang="zh-CN" altLang="zh-CN" sz="2400" b="1" kern="100" dirty="0" smtClean="0">
                <a:latin typeface="Times New Roman" panose="02020603050405020304"/>
                <a:cs typeface="Courier New" panose="02070309020205020404"/>
              </a:rPr>
              <a:t>．这是一首羁旅诗，写江行道中的所见所闻所思，直接抒情与间接抒情相结合，有浓厚的报国无门的孤独寂寞之情</a:t>
            </a:r>
            <a:endParaRPr lang="en-US" altLang="zh-CN" sz="2400" b="1" kern="100" dirty="0" smtClean="0">
              <a:latin typeface="Times New Roman" panose="02020603050405020304"/>
              <a:cs typeface="Courier New" panose="02070309020205020404"/>
            </a:endParaRPr>
          </a:p>
          <a:p>
            <a:pPr indent="266700" algn="just">
              <a:lnSpc>
                <a:spcPts val="3500"/>
              </a:lnSpc>
              <a:spcAft>
                <a:spcPts val="0"/>
              </a:spcAft>
            </a:pPr>
            <a:endParaRPr lang="zh-CN" altLang="zh-CN" sz="2400" b="1" kern="100" dirty="0" smtClean="0">
              <a:latin typeface="Times New Roman" panose="02020603050405020304"/>
              <a:cs typeface="Courier New" panose="02070309020205020404"/>
            </a:endParaRPr>
          </a:p>
          <a:p>
            <a:pPr indent="266700" algn="just">
              <a:lnSpc>
                <a:spcPts val="3500"/>
              </a:lnSpc>
              <a:spcAft>
                <a:spcPts val="0"/>
              </a:spcAft>
            </a:pPr>
            <a:endParaRPr lang="en-US" sz="2400" b="1" kern="100" dirty="0" smtClean="0">
              <a:latin typeface="Times New Roman" panose="02020603050405020304"/>
              <a:ea typeface="仿宋_GB2312" panose="02010609030101010101" charset="-122"/>
              <a:cs typeface="Courier New" panose="020703090202050204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
        <p:nvSpPr>
          <p:cNvPr id="7" name="TextBox 6"/>
          <p:cNvSpPr txBox="1"/>
          <p:nvPr/>
        </p:nvSpPr>
        <p:spPr>
          <a:xfrm>
            <a:off x="827584" y="3789040"/>
            <a:ext cx="7632848" cy="1887696"/>
          </a:xfrm>
          <a:prstGeom prst="rect">
            <a:avLst/>
          </a:prstGeom>
          <a:noFill/>
        </p:spPr>
        <p:txBody>
          <a:bodyPr wrap="square" rtlCol="0">
            <a:spAutoFit/>
          </a:bodyPr>
          <a:lstStyle/>
          <a:p>
            <a:pPr indent="266700" algn="just">
              <a:lnSpc>
                <a:spcPts val="3500"/>
              </a:lnSpc>
              <a:spcAft>
                <a:spcPts val="0"/>
              </a:spcAft>
            </a:pPr>
            <a:r>
              <a:rPr lang="en-US" altLang="zh-CN" sz="2400" b="1" dirty="0" smtClean="0">
                <a:solidFill>
                  <a:srgbClr val="990033"/>
                </a:solidFill>
                <a:latin typeface="+mj-ea"/>
                <a:cs typeface="Times New Roman" panose="02020603050405020304"/>
              </a:rPr>
              <a:t>CD</a:t>
            </a:r>
            <a:r>
              <a:rPr lang="zh-CN" altLang="zh-CN" sz="2400" b="1" dirty="0" smtClean="0">
                <a:solidFill>
                  <a:srgbClr val="990033"/>
                </a:solidFill>
                <a:latin typeface="+mj-ea"/>
                <a:cs typeface="Times New Roman" panose="02020603050405020304"/>
              </a:rPr>
              <a:t>　</a:t>
            </a:r>
            <a:r>
              <a:rPr lang="en-US" altLang="zh-CN" sz="2400" b="1" dirty="0" smtClean="0">
                <a:solidFill>
                  <a:srgbClr val="990033"/>
                </a:solidFill>
                <a:latin typeface="+mj-ea"/>
                <a:cs typeface="Times New Roman" panose="02020603050405020304"/>
              </a:rPr>
              <a:t>[</a:t>
            </a:r>
            <a:r>
              <a:rPr lang="zh-CN" altLang="zh-CN" sz="2400" b="1" dirty="0" smtClean="0">
                <a:solidFill>
                  <a:srgbClr val="990033"/>
                </a:solidFill>
                <a:latin typeface="+mj-ea"/>
                <a:cs typeface="Times New Roman" panose="02020603050405020304"/>
              </a:rPr>
              <a:t>解析</a:t>
            </a:r>
            <a:r>
              <a:rPr lang="en-US" altLang="zh-CN" sz="2400" b="1" dirty="0" smtClean="0">
                <a:solidFill>
                  <a:srgbClr val="990033"/>
                </a:solidFill>
                <a:latin typeface="+mj-ea"/>
                <a:cs typeface="Times New Roman" panose="02020603050405020304"/>
              </a:rPr>
              <a:t>] A</a:t>
            </a:r>
            <a:r>
              <a:rPr lang="zh-CN" altLang="zh-CN" sz="2400" b="1" dirty="0" smtClean="0">
                <a:solidFill>
                  <a:srgbClr val="990033"/>
                </a:solidFill>
                <a:latin typeface="+mj-ea"/>
                <a:cs typeface="Times New Roman" panose="02020603050405020304"/>
              </a:rPr>
              <a:t>项，</a:t>
            </a:r>
            <a:r>
              <a:rPr lang="en-US" altLang="zh-CN" sz="2400" b="1" dirty="0" smtClean="0">
                <a:solidFill>
                  <a:srgbClr val="990033"/>
                </a:solidFill>
                <a:latin typeface="+mj-ea"/>
                <a:cs typeface="Times New Roman" panose="02020603050405020304"/>
              </a:rPr>
              <a:t>“</a:t>
            </a:r>
            <a:r>
              <a:rPr lang="zh-CN" altLang="zh-CN" sz="2400" b="1" dirty="0" smtClean="0">
                <a:solidFill>
                  <a:srgbClr val="990033"/>
                </a:solidFill>
                <a:latin typeface="+mj-ea"/>
                <a:cs typeface="Times New Roman" panose="02020603050405020304"/>
              </a:rPr>
              <a:t>比喻</a:t>
            </a:r>
            <a:r>
              <a:rPr lang="en-US" altLang="zh-CN" sz="2400" b="1" dirty="0" smtClean="0">
                <a:solidFill>
                  <a:srgbClr val="990033"/>
                </a:solidFill>
                <a:latin typeface="+mj-ea"/>
                <a:cs typeface="Times New Roman" panose="02020603050405020304"/>
              </a:rPr>
              <a:t>”</a:t>
            </a:r>
            <a:r>
              <a:rPr lang="zh-CN" altLang="zh-CN" sz="2400" b="1" dirty="0" smtClean="0">
                <a:solidFill>
                  <a:srgbClr val="990033"/>
                </a:solidFill>
                <a:latin typeface="+mj-ea"/>
                <a:cs typeface="Times New Roman" panose="02020603050405020304"/>
              </a:rPr>
              <a:t>应为</a:t>
            </a:r>
            <a:r>
              <a:rPr lang="en-US" altLang="zh-CN" sz="2400" b="1" dirty="0" smtClean="0">
                <a:solidFill>
                  <a:srgbClr val="990033"/>
                </a:solidFill>
                <a:latin typeface="+mj-ea"/>
                <a:cs typeface="Times New Roman" panose="02020603050405020304"/>
              </a:rPr>
              <a:t>“</a:t>
            </a:r>
            <a:r>
              <a:rPr lang="zh-CN" altLang="zh-CN" sz="2400" b="1" dirty="0" smtClean="0">
                <a:solidFill>
                  <a:srgbClr val="990033"/>
                </a:solidFill>
                <a:latin typeface="+mj-ea"/>
                <a:cs typeface="Times New Roman" panose="02020603050405020304"/>
              </a:rPr>
              <a:t>夸张</a:t>
            </a:r>
            <a:r>
              <a:rPr lang="en-US" altLang="zh-CN" sz="2400" b="1" dirty="0" smtClean="0">
                <a:solidFill>
                  <a:srgbClr val="990033"/>
                </a:solidFill>
                <a:latin typeface="+mj-ea"/>
                <a:cs typeface="Times New Roman" panose="02020603050405020304"/>
              </a:rPr>
              <a:t>”</a:t>
            </a:r>
            <a:r>
              <a:rPr lang="zh-CN" altLang="zh-CN" sz="2400" b="1" dirty="0" smtClean="0">
                <a:solidFill>
                  <a:srgbClr val="990033"/>
                </a:solidFill>
                <a:latin typeface="+mj-ea"/>
                <a:cs typeface="Times New Roman" panose="02020603050405020304"/>
              </a:rPr>
              <a:t>。</a:t>
            </a:r>
            <a:r>
              <a:rPr lang="en-US" altLang="zh-CN" sz="2400" b="1" dirty="0" smtClean="0">
                <a:solidFill>
                  <a:srgbClr val="990033"/>
                </a:solidFill>
                <a:latin typeface="+mj-ea"/>
                <a:cs typeface="Times New Roman" panose="02020603050405020304"/>
              </a:rPr>
              <a:t>B</a:t>
            </a:r>
            <a:r>
              <a:rPr lang="zh-CN" altLang="zh-CN" sz="2400" b="1" dirty="0" smtClean="0">
                <a:solidFill>
                  <a:srgbClr val="990033"/>
                </a:solidFill>
                <a:latin typeface="+mj-ea"/>
                <a:cs typeface="Times New Roman" panose="02020603050405020304"/>
              </a:rPr>
              <a:t>项，</a:t>
            </a:r>
            <a:r>
              <a:rPr lang="en-US" altLang="zh-CN" sz="2400" b="1" dirty="0" smtClean="0">
                <a:solidFill>
                  <a:srgbClr val="990033"/>
                </a:solidFill>
                <a:latin typeface="+mj-ea"/>
                <a:cs typeface="Times New Roman" panose="02020603050405020304"/>
              </a:rPr>
              <a:t>“</a:t>
            </a:r>
            <a:r>
              <a:rPr lang="zh-CN" altLang="zh-CN" sz="2400" b="1" dirty="0" smtClean="0">
                <a:solidFill>
                  <a:srgbClr val="990033"/>
                </a:solidFill>
                <a:latin typeface="+mj-ea"/>
                <a:cs typeface="Times New Roman" panose="02020603050405020304"/>
              </a:rPr>
              <a:t>写进自己的诗歌之中</a:t>
            </a:r>
            <a:r>
              <a:rPr lang="en-US" altLang="zh-CN" sz="2400" b="1" dirty="0" smtClean="0">
                <a:solidFill>
                  <a:srgbClr val="990033"/>
                </a:solidFill>
                <a:latin typeface="+mj-ea"/>
                <a:cs typeface="Times New Roman" panose="02020603050405020304"/>
              </a:rPr>
              <a:t>”</a:t>
            </a:r>
            <a:r>
              <a:rPr lang="zh-CN" altLang="zh-CN" sz="2400" b="1" dirty="0" smtClean="0">
                <a:solidFill>
                  <a:srgbClr val="990033"/>
                </a:solidFill>
                <a:latin typeface="+mj-ea"/>
                <a:cs typeface="Times New Roman" panose="02020603050405020304"/>
              </a:rPr>
              <a:t>曲解诗意，应该是</a:t>
            </a:r>
            <a:r>
              <a:rPr lang="en-US" altLang="zh-CN" sz="2400" b="1" dirty="0" smtClean="0">
                <a:solidFill>
                  <a:srgbClr val="990033"/>
                </a:solidFill>
                <a:latin typeface="+mj-ea"/>
                <a:cs typeface="Times New Roman" panose="02020603050405020304"/>
              </a:rPr>
              <a:t>“</a:t>
            </a:r>
            <a:r>
              <a:rPr lang="zh-CN" altLang="zh-CN" sz="2400" b="1" dirty="0" smtClean="0">
                <a:solidFill>
                  <a:srgbClr val="990033"/>
                </a:solidFill>
                <a:latin typeface="+mj-ea"/>
                <a:cs typeface="Times New Roman" panose="02020603050405020304"/>
              </a:rPr>
              <a:t>进入自己的美梦</a:t>
            </a:r>
            <a:r>
              <a:rPr lang="en-US" altLang="zh-CN" sz="2400" b="1" dirty="0" smtClean="0">
                <a:solidFill>
                  <a:srgbClr val="990033"/>
                </a:solidFill>
                <a:latin typeface="+mj-ea"/>
                <a:cs typeface="Times New Roman" panose="02020603050405020304"/>
              </a:rPr>
              <a:t>”</a:t>
            </a:r>
            <a:r>
              <a:rPr lang="zh-CN" altLang="zh-CN" sz="2400" b="1" dirty="0" smtClean="0">
                <a:solidFill>
                  <a:srgbClr val="990033"/>
                </a:solidFill>
                <a:latin typeface="+mj-ea"/>
                <a:cs typeface="Times New Roman" panose="02020603050405020304"/>
              </a:rPr>
              <a:t>。</a:t>
            </a:r>
            <a:r>
              <a:rPr lang="en-US" altLang="zh-CN" sz="2400" b="1" dirty="0" smtClean="0">
                <a:solidFill>
                  <a:srgbClr val="990033"/>
                </a:solidFill>
                <a:latin typeface="+mj-ea"/>
                <a:cs typeface="Times New Roman" panose="02020603050405020304"/>
              </a:rPr>
              <a:t>E</a:t>
            </a:r>
            <a:r>
              <a:rPr lang="zh-CN" altLang="zh-CN" sz="2400" b="1" dirty="0" smtClean="0">
                <a:solidFill>
                  <a:srgbClr val="990033"/>
                </a:solidFill>
                <a:latin typeface="+mj-ea"/>
                <a:cs typeface="Times New Roman" panose="02020603050405020304"/>
              </a:rPr>
              <a:t>项，</a:t>
            </a:r>
            <a:r>
              <a:rPr lang="en-US" altLang="zh-CN" sz="2400" b="1" dirty="0" smtClean="0">
                <a:solidFill>
                  <a:srgbClr val="990033"/>
                </a:solidFill>
                <a:latin typeface="+mj-ea"/>
                <a:cs typeface="Times New Roman" panose="02020603050405020304"/>
              </a:rPr>
              <a:t>“</a:t>
            </a:r>
            <a:r>
              <a:rPr lang="zh-CN" altLang="zh-CN" sz="2400" b="1" dirty="0" smtClean="0">
                <a:solidFill>
                  <a:srgbClr val="990033"/>
                </a:solidFill>
                <a:latin typeface="+mj-ea"/>
                <a:cs typeface="Times New Roman" panose="02020603050405020304"/>
              </a:rPr>
              <a:t>浓厚的报国无门的孤独寂寞之情</a:t>
            </a:r>
            <a:r>
              <a:rPr lang="en-US" altLang="zh-CN" sz="2400" b="1" dirty="0" smtClean="0">
                <a:solidFill>
                  <a:srgbClr val="990033"/>
                </a:solidFill>
                <a:latin typeface="+mj-ea"/>
                <a:cs typeface="Times New Roman" panose="02020603050405020304"/>
              </a:rPr>
              <a:t>”</a:t>
            </a:r>
            <a:r>
              <a:rPr lang="zh-CN" altLang="zh-CN" sz="2400" b="1" dirty="0" smtClean="0">
                <a:solidFill>
                  <a:srgbClr val="990033"/>
                </a:solidFill>
                <a:latin typeface="+mj-ea"/>
                <a:cs typeface="Times New Roman" panose="02020603050405020304"/>
              </a:rPr>
              <a:t>无中生有。</a:t>
            </a:r>
            <a:endParaRPr lang="en-US" altLang="en-US" sz="2400" b="1" dirty="0" smtClean="0">
              <a:solidFill>
                <a:srgbClr val="990033"/>
              </a:solidFill>
              <a:latin typeface="+mj-ea"/>
              <a:cs typeface="Times New Roman" panose="02020603050405020304"/>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508129"/>
            <a:ext cx="7715304" cy="4635515"/>
          </a:xfrm>
          <a:prstGeom prst="rect">
            <a:avLst/>
          </a:prstGeom>
          <a:noFill/>
          <a:ln w="9525">
            <a:noFill/>
            <a:miter lim="800000"/>
          </a:ln>
        </p:spPr>
        <p:txBody>
          <a:bodyPr/>
          <a:lstStyle/>
          <a:p>
            <a:pPr indent="266700" algn="just">
              <a:lnSpc>
                <a:spcPts val="3500"/>
              </a:lnSpc>
              <a:spcAft>
                <a:spcPts val="0"/>
              </a:spcAft>
            </a:pPr>
            <a:r>
              <a:rPr lang="en-US" altLang="zh-CN" sz="2400" b="1" kern="100" dirty="0" smtClean="0">
                <a:latin typeface="Times New Roman" panose="02020603050405020304"/>
                <a:cs typeface="Courier New" panose="02070309020205020404"/>
              </a:rPr>
              <a:t>(2)</a:t>
            </a:r>
            <a:r>
              <a:rPr lang="zh-CN" altLang="en-US" sz="2400" b="1" kern="100" dirty="0" smtClean="0">
                <a:latin typeface="Times New Roman" panose="02020603050405020304"/>
                <a:cs typeface="Courier New" panose="02070309020205020404"/>
              </a:rPr>
              <a:t>尾联为何写“杜宇声”？请简要分析。</a:t>
            </a:r>
            <a:r>
              <a:rPr lang="en-US" altLang="zh-CN" sz="2400" b="1" kern="100" dirty="0" smtClean="0">
                <a:latin typeface="Times New Roman" panose="02020603050405020304"/>
                <a:cs typeface="Courier New" panose="02070309020205020404"/>
              </a:rPr>
              <a:t>(6</a:t>
            </a:r>
            <a:r>
              <a:rPr lang="zh-CN" altLang="en-US" sz="2400" b="1" kern="100" dirty="0" smtClean="0">
                <a:latin typeface="Times New Roman" panose="02020603050405020304"/>
                <a:cs typeface="Courier New" panose="02070309020205020404"/>
              </a:rPr>
              <a:t>分</a:t>
            </a:r>
            <a:r>
              <a:rPr lang="en-US" altLang="zh-CN" sz="2400" b="1" kern="100" dirty="0" smtClean="0">
                <a:latin typeface="Times New Roman" panose="02020603050405020304"/>
                <a:cs typeface="Courier New" panose="02070309020205020404"/>
              </a:rPr>
              <a:t>)</a:t>
            </a:r>
          </a:p>
          <a:p>
            <a:pPr indent="266700" algn="just">
              <a:lnSpc>
                <a:spcPts val="3500"/>
              </a:lnSpc>
              <a:spcAft>
                <a:spcPts val="0"/>
              </a:spcAft>
            </a:pPr>
            <a:endParaRPr lang="en-US" altLang="zh-CN" sz="2400" b="1" kern="100" dirty="0" smtClean="0">
              <a:latin typeface="Times New Roman" panose="02020603050405020304"/>
              <a:cs typeface="Courier New" panose="02070309020205020404"/>
            </a:endParaRPr>
          </a:p>
          <a:p>
            <a:pPr indent="266700" algn="just">
              <a:lnSpc>
                <a:spcPts val="3500"/>
              </a:lnSpc>
              <a:spcAft>
                <a:spcPts val="0"/>
              </a:spcAft>
            </a:pPr>
            <a:r>
              <a:rPr lang="en-US" altLang="en-US"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答案</a:t>
            </a:r>
            <a:r>
              <a:rPr lang="en-US" altLang="en-US"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杜宇即杜鹃，其叫声哀怨动人，酷似人言“不</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如归去”。</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(2</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分</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用杜鹃的叫声烘托自己入宿异乡的心</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境，</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(2</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分</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以渲染凄苦悲凉的气氛，抒发深切的思乡之</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情。</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(2</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分</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endParaRPr lang="zh-CN" altLang="en-US"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en-US" altLang="en-US"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解析</a:t>
            </a:r>
            <a:r>
              <a:rPr lang="en-US" altLang="en-US"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杜鹃在诗歌中是悲伤的象征，所以作者用杜鹃</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的叫声烘托自己入宿异乡的心境，以渲染凄苦悲凉的</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气氛，抒发深切的思乡之情。</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smtClean="0">
                <a:solidFill>
                  <a:srgbClr val="C00000"/>
                </a:solidFill>
                <a:latin typeface="幼圆" panose="02010509060101010101" pitchFamily="49" charset="-122"/>
                <a:ea typeface="幼圆" panose="02010509060101010101" pitchFamily="49" charset="-122"/>
              </a:rPr>
              <a:t>专题八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ox(in)">
                                      <p:cBhvr>
                                        <p:cTn id="7" dur="500"/>
                                        <p:tgtEl>
                                          <p:spTgt spid="5">
                                            <p:txEl>
                                              <p:pRg st="2" end="2"/>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box(in)">
                                      <p:cBhvr>
                                        <p:cTn id="10" dur="500"/>
                                        <p:tgtEl>
                                          <p:spTgt spid="5">
                                            <p:txEl>
                                              <p:pRg st="3" end="3"/>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box(in)">
                                      <p:cBhvr>
                                        <p:cTn id="13" dur="500"/>
                                        <p:tgtEl>
                                          <p:spTgt spid="5">
                                            <p:txEl>
                                              <p:pRg st="4" end="4"/>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box(in)">
                                      <p:cBhvr>
                                        <p:cTn id="16" dur="500"/>
                                        <p:tgtEl>
                                          <p:spTgt spid="5">
                                            <p:txEl>
                                              <p:pRg st="5" end="5"/>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box(in)">
                                      <p:cBhvr>
                                        <p:cTn id="19" dur="500"/>
                                        <p:tgtEl>
                                          <p:spTgt spid="5">
                                            <p:txEl>
                                              <p:pRg st="6" end="6"/>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box(in)">
                                      <p:cBhvr>
                                        <p:cTn id="22" dur="500"/>
                                        <p:tgtEl>
                                          <p:spTgt spid="5">
                                            <p:txEl>
                                              <p:pRg st="7" end="7"/>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animEffect transition="in" filter="box(in)">
                                      <p:cBhvr>
                                        <p:cTn id="25"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1365253"/>
            <a:ext cx="7929618" cy="4135449"/>
          </a:xfrm>
          <a:prstGeom prst="rect">
            <a:avLst/>
          </a:prstGeom>
          <a:noFill/>
          <a:ln w="9525">
            <a:noFill/>
            <a:miter lim="800000"/>
          </a:ln>
        </p:spPr>
        <p:txBody>
          <a:bodyPr/>
          <a:lstStyle/>
          <a:p>
            <a:pPr indent="266700" algn="just">
              <a:lnSpc>
                <a:spcPts val="3500"/>
              </a:lnSpc>
              <a:spcAft>
                <a:spcPts val="0"/>
              </a:spcAft>
            </a:pPr>
            <a:r>
              <a:rPr lang="en-US" altLang="en-US"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原味翻译</a:t>
            </a:r>
            <a:r>
              <a:rPr lang="en-US" altLang="en-US"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客游他乡的悲凉可以用万斛来计算，但也要</a:t>
            </a:r>
            <a:endPar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抖擞精神时刻带着诗囊。没有池边的青草可以入诗体现</a:t>
            </a:r>
            <a:endPar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我的诗情，只有烂漫的山花可以用来佐酒。我已经客游</a:t>
            </a:r>
            <a:endPar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他乡半年了，却一事无成，因为欣赏新月多少次忘记瞭</a:t>
            </a:r>
            <a:endPar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望家乡。夕阳西下，我又一次依傍空山留宿，在杜鹃的</a:t>
            </a:r>
            <a:endPar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叫声中进入他乡。</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专题八　古代诗歌鉴赏</a:t>
            </a:r>
          </a:p>
        </p:txBody>
      </p:sp>
      <p:sp>
        <p:nvSpPr>
          <p:cNvPr id="86019" name="内容占位符 2"/>
          <p:cNvSpPr>
            <a:spLocks noGrp="1"/>
          </p:cNvSpPr>
          <p:nvPr>
            <p:ph idx="4294967295"/>
          </p:nvPr>
        </p:nvSpPr>
        <p:spPr>
          <a:xfrm>
            <a:off x="792163" y="1285860"/>
            <a:ext cx="7920037" cy="4429156"/>
          </a:xfrm>
        </p:spPr>
        <p:txBody>
          <a:bodyPr/>
          <a:lstStyle/>
          <a:p>
            <a:pPr marL="0" indent="0">
              <a:lnSpc>
                <a:spcPts val="3500"/>
              </a:lnSpc>
              <a:buNone/>
            </a:pPr>
            <a:r>
              <a:rPr lang="en-US" altLang="en-US" sz="2400" b="1" dirty="0" smtClean="0">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b="1" dirty="0" smtClean="0">
                <a:latin typeface="Times New Roman" panose="02020603050405020304" pitchFamily="18" charset="0"/>
                <a:ea typeface="宋体" panose="02010600030101010101" pitchFamily="2" charset="-122"/>
                <a:cs typeface="Times New Roman" panose="02020603050405020304" pitchFamily="18" charset="0"/>
              </a:rPr>
              <a:t>如何理解曹霸画的马</a:t>
            </a:r>
            <a:r>
              <a:rPr lang="en-US" altLang="en-US" sz="2400" b="1"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smtClean="0">
                <a:latin typeface="Times New Roman" panose="02020603050405020304" pitchFamily="18" charset="0"/>
                <a:ea typeface="宋体" panose="02010600030101010101" pitchFamily="2" charset="-122"/>
                <a:cs typeface="Times New Roman" panose="02020603050405020304" pitchFamily="18" charset="0"/>
              </a:rPr>
              <a:t>一洗万古凡马空</a:t>
            </a:r>
            <a:r>
              <a:rPr lang="en-US" altLang="en-US" sz="2400" b="1"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smtClean="0">
                <a:latin typeface="Times New Roman" panose="02020603050405020304" pitchFamily="18" charset="0"/>
                <a:ea typeface="宋体" panose="02010600030101010101" pitchFamily="2" charset="-122"/>
                <a:cs typeface="Times New Roman" panose="02020603050405020304" pitchFamily="18" charset="0"/>
              </a:rPr>
              <a:t>？曹霸是怎样做到的？请简要分析。</a:t>
            </a:r>
            <a:r>
              <a:rPr lang="en-US" altLang="en-US" sz="2400" b="1" dirty="0" smtClean="0">
                <a:latin typeface="仿宋" pitchFamily="49" charset="-122"/>
                <a:ea typeface="仿宋" pitchFamily="49" charset="-122"/>
                <a:cs typeface="Times New Roman" panose="02020603050405020304" pitchFamily="18" charset="0"/>
              </a:rPr>
              <a:t>(5</a:t>
            </a:r>
            <a:r>
              <a:rPr lang="zh-CN" altLang="en-US" sz="2400" b="1" dirty="0" smtClean="0">
                <a:latin typeface="仿宋" pitchFamily="49" charset="-122"/>
                <a:ea typeface="仿宋" pitchFamily="49" charset="-122"/>
                <a:cs typeface="Times New Roman" panose="02020603050405020304" pitchFamily="18" charset="0"/>
              </a:rPr>
              <a:t>分</a:t>
            </a:r>
            <a:r>
              <a:rPr lang="en-US" altLang="en-US" sz="2400" b="1" dirty="0" smtClean="0">
                <a:latin typeface="仿宋" pitchFamily="49" charset="-122"/>
                <a:ea typeface="仿宋" pitchFamily="49" charset="-122"/>
                <a:cs typeface="Times New Roman" panose="02020603050405020304" pitchFamily="18" charset="0"/>
              </a:rPr>
              <a:t>)</a:t>
            </a:r>
          </a:p>
          <a:p>
            <a:pPr marL="0" indent="0">
              <a:lnSpc>
                <a:spcPts val="3500"/>
              </a:lnSpc>
              <a:buNone/>
            </a:pPr>
            <a:endParaRPr lang="zh-CN" altLang="en-US" sz="2400" b="1" dirty="0" smtClean="0">
              <a:latin typeface="仿宋" pitchFamily="49" charset="-122"/>
              <a:ea typeface="仿宋" pitchFamily="49" charset="-122"/>
              <a:cs typeface="Times New Roman" panose="02020603050405020304" pitchFamily="18" charset="0"/>
            </a:endParaRPr>
          </a:p>
          <a:p>
            <a:pPr marL="0" indent="0">
              <a:lnSpc>
                <a:spcPts val="3500"/>
              </a:lnSpc>
              <a:buNone/>
            </a:pPr>
            <a:r>
              <a:rPr lang="en-US" altLang="zh-CN" sz="2400" b="1" dirty="0" smtClean="0">
                <a:solidFill>
                  <a:srgbClr val="990033"/>
                </a:solidFill>
                <a:latin typeface="Times New Roman" panose="02020603050405020304" pitchFamily="18" charset="0"/>
                <a:cs typeface="Times New Roman" panose="02020603050405020304" pitchFamily="18" charset="0"/>
              </a:rPr>
              <a:t>[</a:t>
            </a:r>
            <a:r>
              <a:rPr lang="zh-CN" altLang="en-US" sz="2400" b="1" dirty="0" smtClean="0">
                <a:solidFill>
                  <a:srgbClr val="990033"/>
                </a:solidFill>
                <a:latin typeface="Times New Roman" panose="02020603050405020304" pitchFamily="18" charset="0"/>
                <a:cs typeface="Times New Roman" panose="02020603050405020304" pitchFamily="18" charset="0"/>
              </a:rPr>
              <a:t>答案</a:t>
            </a:r>
            <a:r>
              <a:rPr lang="en-US" altLang="zh-CN" sz="2400" b="1" dirty="0" smtClean="0">
                <a:solidFill>
                  <a:srgbClr val="990033"/>
                </a:solidFill>
                <a:latin typeface="Times New Roman" panose="02020603050405020304" pitchFamily="18" charset="0"/>
                <a:cs typeface="Times New Roman" panose="02020603050405020304" pitchFamily="18" charset="0"/>
              </a:rPr>
              <a:t>]</a:t>
            </a:r>
            <a:r>
              <a:rPr lang="zh-CN" altLang="en-US" sz="2400" b="1" dirty="0" smtClean="0">
                <a:solidFill>
                  <a:srgbClr val="990033"/>
                </a:solidFill>
                <a:latin typeface="宋体" panose="02010600030101010101" pitchFamily="2" charset="-122"/>
              </a:rPr>
              <a:t>第一问：曹霸所画玉花骢神奇雄俊，如飞龙跃出，其他人画的</a:t>
            </a:r>
            <a:r>
              <a:rPr lang="en-US" altLang="en-US" sz="2400" b="1" dirty="0" smtClean="0">
                <a:solidFill>
                  <a:srgbClr val="990033"/>
                </a:solidFill>
                <a:latin typeface="宋体" panose="02010600030101010101" pitchFamily="2" charset="-122"/>
              </a:rPr>
              <a:t>“</a:t>
            </a:r>
            <a:r>
              <a:rPr lang="zh-CN" altLang="en-US" sz="2400" b="1" dirty="0" smtClean="0">
                <a:solidFill>
                  <a:srgbClr val="990033"/>
                </a:solidFill>
                <a:latin typeface="宋体" panose="02010600030101010101" pitchFamily="2" charset="-122"/>
              </a:rPr>
              <a:t>凡马</a:t>
            </a:r>
            <a:r>
              <a:rPr lang="en-US" altLang="en-US" sz="2400" b="1" dirty="0" smtClean="0">
                <a:solidFill>
                  <a:srgbClr val="990033"/>
                </a:solidFill>
                <a:latin typeface="宋体" panose="02010600030101010101" pitchFamily="2" charset="-122"/>
              </a:rPr>
              <a:t>”</a:t>
            </a:r>
            <a:r>
              <a:rPr lang="zh-CN" altLang="en-US" sz="2400" b="1" dirty="0" smtClean="0">
                <a:solidFill>
                  <a:srgbClr val="990033"/>
                </a:solidFill>
                <a:latin typeface="宋体" panose="02010600030101010101" pitchFamily="2" charset="-122"/>
              </a:rPr>
              <a:t>在此马面前都不免相形失色。</a:t>
            </a:r>
            <a:r>
              <a:rPr lang="en-US" altLang="en-US" sz="2400" b="1" dirty="0" smtClean="0">
                <a:solidFill>
                  <a:srgbClr val="990033"/>
                </a:solidFill>
                <a:latin typeface="宋体" panose="02010600030101010101" pitchFamily="2" charset="-122"/>
                <a:ea typeface="仿宋"/>
              </a:rPr>
              <a:t>(3</a:t>
            </a:r>
            <a:r>
              <a:rPr lang="zh-CN" altLang="en-US" sz="2400" b="1" dirty="0" smtClean="0">
                <a:solidFill>
                  <a:srgbClr val="990033"/>
                </a:solidFill>
                <a:latin typeface="宋体" panose="02010600030101010101" pitchFamily="2" charset="-122"/>
                <a:ea typeface="仿宋"/>
              </a:rPr>
              <a:t>分</a:t>
            </a:r>
            <a:r>
              <a:rPr lang="en-US" altLang="en-US" sz="2400" b="1" dirty="0" smtClean="0">
                <a:solidFill>
                  <a:srgbClr val="990033"/>
                </a:solidFill>
                <a:latin typeface="宋体" panose="02010600030101010101" pitchFamily="2" charset="-122"/>
                <a:ea typeface="仿宋"/>
              </a:rPr>
              <a:t>)</a:t>
            </a:r>
            <a:endParaRPr lang="zh-CN" altLang="en-US" sz="2400" b="1" dirty="0" smtClean="0">
              <a:solidFill>
                <a:srgbClr val="990033"/>
              </a:solidFill>
              <a:latin typeface="宋体" panose="02010600030101010101" pitchFamily="2" charset="-122"/>
              <a:ea typeface="仿宋"/>
            </a:endParaRPr>
          </a:p>
          <a:p>
            <a:pPr marL="0" indent="0">
              <a:lnSpc>
                <a:spcPts val="3500"/>
              </a:lnSpc>
              <a:buNone/>
            </a:pPr>
            <a:r>
              <a:rPr lang="zh-CN" altLang="en-US" sz="2400" b="1" dirty="0" smtClean="0">
                <a:solidFill>
                  <a:srgbClr val="990033"/>
                </a:solidFill>
                <a:latin typeface="宋体" panose="02010600030101010101" pitchFamily="2" charset="-122"/>
              </a:rPr>
              <a:t>第二问：曹霸先凝神构思，苦心布局，然后落笔挥洒，顷刻之间一气呵成。</a:t>
            </a:r>
            <a:r>
              <a:rPr lang="en-US" altLang="en-US" sz="2400" b="1" dirty="0" smtClean="0">
                <a:solidFill>
                  <a:srgbClr val="990033"/>
                </a:solidFill>
                <a:latin typeface="宋体" panose="02010600030101010101" pitchFamily="2" charset="-122"/>
              </a:rPr>
              <a:t>(2</a:t>
            </a:r>
            <a:r>
              <a:rPr lang="zh-CN" altLang="en-US" sz="2400" b="1" dirty="0" smtClean="0">
                <a:solidFill>
                  <a:srgbClr val="990033"/>
                </a:solidFill>
                <a:latin typeface="宋体" panose="02010600030101010101" pitchFamily="2" charset="-122"/>
                <a:ea typeface="仿宋"/>
              </a:rPr>
              <a:t>分</a:t>
            </a:r>
            <a:r>
              <a:rPr lang="en-US" altLang="en-US" sz="2400" b="1" dirty="0" smtClean="0">
                <a:solidFill>
                  <a:srgbClr val="990033"/>
                </a:solidFill>
                <a:latin typeface="宋体" panose="02010600030101010101" pitchFamily="2" charset="-122"/>
                <a:ea typeface="仿宋"/>
              </a:rPr>
              <a:t>)</a:t>
            </a:r>
            <a:r>
              <a:rPr lang="en-US" altLang="en-US" sz="2400" b="1" dirty="0" smtClean="0">
                <a:solidFill>
                  <a:srgbClr val="990033"/>
                </a:solidFill>
                <a:latin typeface="宋体" panose="02010600030101010101" pitchFamily="2" charset="-122"/>
              </a:rPr>
              <a:t>(</a:t>
            </a:r>
            <a:r>
              <a:rPr lang="zh-CN" altLang="en-US" sz="2400" b="1" dirty="0" smtClean="0">
                <a:solidFill>
                  <a:srgbClr val="990033"/>
                </a:solidFill>
                <a:latin typeface="宋体" panose="02010600030101010101" pitchFamily="2" charset="-122"/>
              </a:rPr>
              <a:t>意思答对即可。如有其他答案，只要言之成理，可酌情给分</a:t>
            </a:r>
            <a:r>
              <a:rPr lang="en-US" altLang="en-US" sz="2400" b="1" dirty="0" smtClean="0">
                <a:solidFill>
                  <a:srgbClr val="990033"/>
                </a:solidFill>
                <a:latin typeface="宋体" panose="02010600030101010101" pitchFamily="2" charset="-122"/>
              </a:rPr>
              <a:t>)</a:t>
            </a:r>
            <a:endParaRPr lang="en-US" altLang="zh-CN" sz="2400" b="1" dirty="0" smtClean="0">
              <a:solidFill>
                <a:srgbClr val="990033"/>
              </a:solidFill>
              <a:latin typeface="宋体" panose="02010600030101010101" pitchFamily="2" charset="-122"/>
            </a:endParaRPr>
          </a:p>
          <a:p>
            <a:pPr marL="0" indent="0">
              <a:lnSpc>
                <a:spcPts val="3500"/>
              </a:lnSpc>
              <a:spcBef>
                <a:spcPts val="0"/>
              </a:spcBef>
              <a:spcAft>
                <a:spcPts val="0"/>
              </a:spcAft>
              <a:buNone/>
            </a:pPr>
            <a:endParaRPr lang="zh-CN" altLang="en-US" sz="2400" b="1" dirty="0" smtClean="0">
              <a:solidFill>
                <a:srgbClr val="990033"/>
              </a:solidFill>
              <a:latin typeface="宋体" panose="02010600030101010101" pitchFamily="2" charset="-122"/>
            </a:endParaRPr>
          </a:p>
          <a:p>
            <a:pPr indent="266700" algn="just">
              <a:lnSpc>
                <a:spcPts val="3500"/>
              </a:lnSpc>
              <a:spcAft>
                <a:spcPts val="0"/>
              </a:spcAft>
              <a:buNone/>
            </a:pPr>
            <a:endParaRPr lang="zh-CN" sz="2400" b="1" kern="100" dirty="0">
              <a:latin typeface="宋体" panose="02010600030101010101" pitchFamily="2" charset="-122"/>
              <a:cs typeface="Courier New" panose="02070309020205020404"/>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pic>
        <p:nvPicPr>
          <p:cNvPr id="5" name="Picture 31"/>
          <p:cNvPicPr>
            <a:picLocks noChangeAspect="1" noChangeArrowheads="1"/>
          </p:cNvPicPr>
          <p:nvPr/>
        </p:nvPicPr>
        <p:blipFill>
          <a:blip r:embed="rId3" cstate="print"/>
          <a:srcRect/>
          <a:stretch>
            <a:fillRect/>
          </a:stretch>
        </p:blipFill>
        <p:spPr bwMode="auto">
          <a:xfrm>
            <a:off x="1" y="785222"/>
            <a:ext cx="609600" cy="1857345"/>
          </a:xfrm>
          <a:prstGeom prst="rect">
            <a:avLst/>
          </a:prstGeom>
          <a:noFill/>
          <a:ln w="9525">
            <a:noFill/>
            <a:miter lim="800000"/>
            <a:headEnd/>
            <a:tailEnd/>
          </a:ln>
        </p:spPr>
      </p:pic>
      <p:sp>
        <p:nvSpPr>
          <p:cNvPr id="7" name="内容占位符 2">
            <a:hlinkClick r:id="rId4" action="ppaction://hlinksldjump"/>
          </p:cNvPr>
          <p:cNvSpPr/>
          <p:nvPr/>
        </p:nvSpPr>
        <p:spPr bwMode="auto">
          <a:xfrm>
            <a:off x="71439" y="999884"/>
            <a:ext cx="431800" cy="1353405"/>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真</a:t>
            </a:r>
            <a:r>
              <a:rPr lang="zh-CN" altLang="en-US" sz="2400" b="1" dirty="0" smtClean="0">
                <a:solidFill>
                  <a:schemeClr val="bg1"/>
                </a:solidFill>
                <a:ea typeface="幼圆" panose="02010509060101010101" pitchFamily="49" charset="-122"/>
              </a:rPr>
              <a:t>题体验</a:t>
            </a:r>
            <a:endParaRPr lang="zh-CN" altLang="en-US" sz="2400" b="1" dirty="0">
              <a:solidFill>
                <a:schemeClr val="bg1"/>
              </a:solidFill>
              <a:ea typeface="幼圆" panose="02010509060101010101"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6019">
                                            <p:txEl>
                                              <p:pRg st="2" end="2"/>
                                            </p:txEl>
                                          </p:spTgt>
                                        </p:tgtEl>
                                        <p:attrNameLst>
                                          <p:attrName>style.visibility</p:attrName>
                                        </p:attrNameLst>
                                      </p:cBhvr>
                                      <p:to>
                                        <p:strVal val="visible"/>
                                      </p:to>
                                    </p:set>
                                    <p:animEffect transition="in" filter="wipe(down)">
                                      <p:cBhvr>
                                        <p:cTn id="7" dur="500"/>
                                        <p:tgtEl>
                                          <p:spTgt spid="86019">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86019">
                                            <p:txEl>
                                              <p:pRg st="3" end="3"/>
                                            </p:txEl>
                                          </p:spTgt>
                                        </p:tgtEl>
                                        <p:attrNameLst>
                                          <p:attrName>style.visibility</p:attrName>
                                        </p:attrNameLst>
                                      </p:cBhvr>
                                      <p:to>
                                        <p:strVal val="visible"/>
                                      </p:to>
                                    </p:set>
                                    <p:animEffect transition="in" filter="wipe(down)">
                                      <p:cBhvr>
                                        <p:cTn id="10" dur="500"/>
                                        <p:tgtEl>
                                          <p:spTgt spid="860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936625"/>
            <a:ext cx="7929618" cy="5399088"/>
          </a:xfrm>
          <a:prstGeom prst="rect">
            <a:avLst/>
          </a:prstGeom>
          <a:noFill/>
          <a:ln w="9525">
            <a:noFill/>
            <a:miter lim="800000"/>
          </a:ln>
        </p:spPr>
        <p:txBody>
          <a:bodyPr/>
          <a:lstStyle/>
          <a:p>
            <a:pPr indent="266700" algn="just">
              <a:lnSpc>
                <a:spcPts val="3500"/>
              </a:lnSpc>
              <a:spcAft>
                <a:spcPts val="0"/>
              </a:spcAft>
            </a:pPr>
            <a:r>
              <a:rPr lang="en-US" sz="2400" b="1" kern="100" dirty="0" smtClean="0">
                <a:latin typeface="Times New Roman" panose="02020603050405020304"/>
                <a:cs typeface="Courier New" panose="02070309020205020404"/>
              </a:rPr>
              <a:t>5</a:t>
            </a:r>
            <a:r>
              <a:rPr lang="zh-CN" altLang="en-US" sz="2400" b="1" kern="100" dirty="0" smtClean="0">
                <a:latin typeface="Times New Roman" panose="02020603050405020304"/>
                <a:cs typeface="Times New Roman" panose="02020603050405020304"/>
              </a:rPr>
              <a:t>．阅读下面这首宋诗，完成题目。</a:t>
            </a:r>
            <a:r>
              <a:rPr lang="en-US" sz="2400" b="1" kern="100" dirty="0" smtClean="0">
                <a:latin typeface="Times New Roman" panose="02020603050405020304"/>
                <a:ea typeface="仿宋_GB2312" panose="02010609030101010101" charset="-122"/>
                <a:cs typeface="Courier New" panose="02070309020205020404"/>
              </a:rPr>
              <a:t>(11</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黑体" panose="02010600030101010101" charset="-122"/>
                <a:ea typeface="黑体" panose="02010600030101010101" charset="-122"/>
                <a:cs typeface="Times New Roman" panose="02020603050405020304"/>
              </a:rPr>
              <a:t>八月七日初入赣过惶恐滩</a:t>
            </a:r>
            <a:r>
              <a:rPr lang="zh-CN" altLang="en-US" sz="2400" b="1" kern="100" baseline="30000" dirty="0" smtClean="0">
                <a:latin typeface="宋体" panose="02010600030101010101" pitchFamily="2" charset="-122"/>
                <a:cs typeface="Times New Roman" panose="02020603050405020304"/>
              </a:rPr>
              <a:t>①</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苏　轼</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七千里外二毛</a:t>
            </a:r>
            <a:r>
              <a:rPr lang="zh-CN" altLang="en-US" sz="2400" b="1" kern="100" baseline="30000" dirty="0" smtClean="0">
                <a:latin typeface="宋体" panose="02010600030101010101" pitchFamily="2" charset="-122"/>
                <a:ea typeface="楷体_GB2312" panose="02010609030101010101" pitchFamily="49" charset="-122"/>
                <a:cs typeface="Times New Roman" panose="02020603050405020304"/>
              </a:rPr>
              <a:t>②</a:t>
            </a:r>
            <a:r>
              <a:rPr lang="zh-CN" altLang="en-US" sz="2400" b="1" kern="100" dirty="0" smtClean="0">
                <a:latin typeface="Times New Roman" panose="02020603050405020304"/>
                <a:ea typeface="楷体_GB2312" panose="02010609030101010101" pitchFamily="49" charset="-122"/>
                <a:cs typeface="Times New Roman" panose="02020603050405020304"/>
              </a:rPr>
              <a:t>人，十八滩头一叶身。</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山忆喜欢</a:t>
            </a:r>
            <a:r>
              <a:rPr lang="zh-CN" altLang="en-US" sz="2400" b="1" kern="100" baseline="30000" dirty="0" smtClean="0">
                <a:latin typeface="宋体" panose="02010600030101010101" pitchFamily="2" charset="-122"/>
                <a:ea typeface="楷体_GB2312" panose="02010609030101010101" pitchFamily="49" charset="-122"/>
                <a:cs typeface="Times New Roman" panose="02020603050405020304"/>
              </a:rPr>
              <a:t>③</a:t>
            </a:r>
            <a:r>
              <a:rPr lang="zh-CN" altLang="en-US" sz="2400" b="1" kern="100" dirty="0" smtClean="0">
                <a:latin typeface="Times New Roman" panose="02020603050405020304"/>
                <a:ea typeface="楷体_GB2312" panose="02010609030101010101" pitchFamily="49" charset="-122"/>
                <a:cs typeface="Times New Roman" panose="02020603050405020304"/>
              </a:rPr>
              <a:t>劳远梦，地名惶恐泣孤臣。</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长风送客添帆腹</a:t>
            </a:r>
            <a:r>
              <a:rPr lang="zh-CN" altLang="en-US" sz="2400" b="1" kern="100" baseline="30000" dirty="0" smtClean="0">
                <a:latin typeface="宋体" panose="02010600030101010101" pitchFamily="2" charset="-122"/>
                <a:ea typeface="楷体_GB2312" panose="02010609030101010101" pitchFamily="49" charset="-122"/>
                <a:cs typeface="Times New Roman" panose="02020603050405020304"/>
              </a:rPr>
              <a:t>④</a:t>
            </a:r>
            <a:r>
              <a:rPr lang="zh-CN" altLang="en-US" sz="2400" b="1" kern="100" dirty="0" smtClean="0">
                <a:latin typeface="Times New Roman" panose="02020603050405020304"/>
                <a:ea typeface="楷体_GB2312" panose="02010609030101010101" pitchFamily="49" charset="-122"/>
                <a:cs typeface="Times New Roman" panose="02020603050405020304"/>
              </a:rPr>
              <a:t>，积雨浮舟减石鳞</a:t>
            </a:r>
            <a:r>
              <a:rPr lang="zh-CN" altLang="en-US" sz="2400" b="1" kern="100" baseline="30000" dirty="0" smtClean="0">
                <a:latin typeface="宋体" panose="02010600030101010101" pitchFamily="2" charset="-122"/>
                <a:ea typeface="楷体_GB2312" panose="02010609030101010101" pitchFamily="49" charset="-122"/>
                <a:cs typeface="Times New Roman" panose="02020603050405020304"/>
              </a:rPr>
              <a:t>⑤</a:t>
            </a:r>
            <a:r>
              <a:rPr lang="zh-CN" altLang="en-US" sz="2400" b="1" kern="100" dirty="0" smtClean="0">
                <a:latin typeface="Times New Roman" panose="02020603050405020304"/>
                <a:ea typeface="楷体_GB2312" panose="02010609030101010101" pitchFamily="49" charset="-122"/>
                <a:cs typeface="Times New Roman" panose="02020603050405020304"/>
              </a:rPr>
              <a:t>。</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便合与官充水手，此生何止略知津。</a:t>
            </a:r>
            <a:endParaRPr lang="zh-CN" sz="2400" b="1" kern="100" dirty="0">
              <a:latin typeface="宋体" panose="02010600030101010101" pitchFamily="2" charset="-122"/>
              <a:cs typeface="Courier New" panose="020703090202050204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1436691"/>
            <a:ext cx="7929618" cy="4278325"/>
          </a:xfrm>
          <a:prstGeom prst="rect">
            <a:avLst/>
          </a:prstGeom>
          <a:noFill/>
          <a:ln w="9525">
            <a:noFill/>
            <a:miter lim="800000"/>
          </a:ln>
        </p:spPr>
        <p:txBody>
          <a:bodyPr/>
          <a:lstStyle/>
          <a:p>
            <a:pPr indent="266700" algn="just">
              <a:lnSpc>
                <a:spcPts val="3500"/>
              </a:lnSpc>
              <a:spcAft>
                <a:spcPts val="0"/>
              </a:spcAft>
            </a:pPr>
            <a:r>
              <a:rPr lang="en-US" sz="2400" b="1" kern="100" dirty="0" smtClean="0">
                <a:latin typeface="Times New Roman" panose="02020603050405020304"/>
                <a:ea typeface="黑体" panose="02010600030101010101" charset="-122"/>
                <a:cs typeface="Courier New" panose="02070309020205020404"/>
              </a:rPr>
              <a:t>[</a:t>
            </a:r>
            <a:r>
              <a:rPr lang="zh-CN" altLang="en-US" sz="2400" b="1" kern="100" dirty="0" smtClean="0">
                <a:latin typeface="Times New Roman" panose="02020603050405020304"/>
                <a:ea typeface="黑体" panose="02010600030101010101" charset="-122"/>
                <a:cs typeface="Times New Roman" panose="02020603050405020304"/>
              </a:rPr>
              <a:t>注</a:t>
            </a:r>
            <a:r>
              <a:rPr lang="en-US" sz="2400" b="1" kern="100" dirty="0" smtClean="0">
                <a:latin typeface="Times New Roman" panose="02020603050405020304"/>
                <a:ea typeface="黑体" panose="02010600030101010101" charset="-122"/>
                <a:cs typeface="Courier New" panose="02070309020205020404"/>
              </a:rPr>
              <a:t>]</a:t>
            </a:r>
            <a:r>
              <a:rPr lang="en-US" sz="2400" b="1" kern="100" dirty="0" smtClean="0">
                <a:latin typeface="Times New Roman" panose="02020603050405020304"/>
                <a:ea typeface="仿宋_GB2312" panose="02010609030101010101" charset="-122"/>
                <a:cs typeface="Courier New" panose="02070309020205020404"/>
              </a:rPr>
              <a:t>  </a:t>
            </a:r>
            <a:r>
              <a:rPr lang="en-US" sz="2400" b="1" kern="100" dirty="0" smtClean="0">
                <a:latin typeface="宋体" panose="02010600030101010101" pitchFamily="2" charset="-122"/>
                <a:ea typeface="仿宋_GB2312" panose="02010609030101010101" charset="-122"/>
                <a:cs typeface="Times New Roman" panose="02020603050405020304"/>
              </a:rPr>
              <a:t>①</a:t>
            </a:r>
            <a:r>
              <a:rPr lang="zh-CN" altLang="en-US" sz="2400" b="1" kern="100" dirty="0" smtClean="0">
                <a:latin typeface="Times New Roman" panose="02020603050405020304"/>
                <a:ea typeface="仿宋_GB2312" panose="02010609030101010101" charset="-122"/>
                <a:cs typeface="Times New Roman" panose="02020603050405020304"/>
              </a:rPr>
              <a:t>此诗是年近花甲的诗人赶赴惠州贬所路经惶恐滩</a:t>
            </a:r>
            <a:endParaRPr lang="en-US" altLang="zh-CN" sz="2400" b="1" kern="100" dirty="0" smtClean="0">
              <a:latin typeface="Times New Roman" panose="02020603050405020304"/>
              <a:ea typeface="仿宋_GB2312" panose="02010609030101010101"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时所作。惶恐滩在江西万安县，赣州至万安三百里间有</a:t>
            </a:r>
            <a:endParaRPr lang="en-US" altLang="zh-CN" sz="2400" b="1" kern="100" dirty="0" smtClean="0">
              <a:latin typeface="Times New Roman" panose="02020603050405020304"/>
              <a:ea typeface="仿宋_GB2312" panose="02010609030101010101"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十八处滩头，惶恐滩水流最为湍急。</a:t>
            </a:r>
            <a:r>
              <a:rPr lang="en-US" sz="2400" b="1" kern="100" dirty="0" smtClean="0">
                <a:latin typeface="宋体" panose="02010600030101010101" pitchFamily="2" charset="-122"/>
                <a:ea typeface="仿宋_GB2312" panose="02010609030101010101" charset="-122"/>
                <a:cs typeface="Times New Roman" panose="02020603050405020304"/>
              </a:rPr>
              <a:t>②</a:t>
            </a:r>
            <a:r>
              <a:rPr lang="zh-CN" altLang="en-US" sz="2400" b="1" kern="100" dirty="0" smtClean="0">
                <a:latin typeface="Times New Roman" panose="02020603050405020304"/>
                <a:ea typeface="仿宋_GB2312" panose="02010609030101010101" charset="-122"/>
                <a:cs typeface="Times New Roman" panose="02020603050405020304"/>
              </a:rPr>
              <a:t>二毛：头发斑白。</a:t>
            </a:r>
            <a:endParaRPr lang="en-US" altLang="zh-CN" sz="2400" b="1" kern="100" dirty="0" smtClean="0">
              <a:latin typeface="Times New Roman" panose="02020603050405020304"/>
              <a:ea typeface="仿宋_GB2312" panose="02010609030101010101" charset="-122"/>
              <a:cs typeface="Times New Roman" panose="02020603050405020304"/>
            </a:endParaRPr>
          </a:p>
          <a:p>
            <a:pPr indent="266700" algn="just">
              <a:lnSpc>
                <a:spcPts val="3500"/>
              </a:lnSpc>
              <a:spcAft>
                <a:spcPts val="0"/>
              </a:spcAft>
            </a:pPr>
            <a:r>
              <a:rPr lang="en-US" sz="2400" b="1" kern="100" dirty="0" smtClean="0">
                <a:latin typeface="宋体" panose="02010600030101010101" pitchFamily="2" charset="-122"/>
                <a:ea typeface="仿宋_GB2312" panose="02010609030101010101" charset="-122"/>
                <a:cs typeface="Times New Roman" panose="02020603050405020304"/>
              </a:rPr>
              <a:t>③</a:t>
            </a:r>
            <a:r>
              <a:rPr lang="zh-CN" altLang="en-US" sz="2400" b="1" kern="100" dirty="0" smtClean="0">
                <a:latin typeface="Times New Roman" panose="02020603050405020304"/>
                <a:ea typeface="仿宋_GB2312" panose="02010609030101010101" charset="-122"/>
                <a:cs typeface="Times New Roman" panose="02020603050405020304"/>
              </a:rPr>
              <a:t>喜欢：代指故乡山水。苏轼自注：</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仿宋_GB2312" panose="02010609030101010101" charset="-122"/>
                <a:cs typeface="Times New Roman" panose="02020603050405020304"/>
              </a:rPr>
              <a:t>蜀道中有错喜欢</a:t>
            </a:r>
            <a:endParaRPr lang="en-US" altLang="zh-CN" sz="2400" b="1" kern="100" dirty="0" smtClean="0">
              <a:latin typeface="Times New Roman" panose="02020603050405020304"/>
              <a:ea typeface="仿宋_GB2312" panose="02010609030101010101" charset="-122"/>
              <a:cs typeface="Times New Roman" panose="02020603050405020304"/>
            </a:endParaRPr>
          </a:p>
          <a:p>
            <a:pPr algn="just">
              <a:lnSpc>
                <a:spcPts val="3500"/>
              </a:lnSpc>
              <a:spcAft>
                <a:spcPts val="0"/>
              </a:spcAft>
            </a:pPr>
            <a:r>
              <a:rPr lang="en-US" altLang="zh-CN" sz="2400" b="1" kern="100" dirty="0" smtClean="0">
                <a:latin typeface="Times New Roman" panose="02020603050405020304"/>
                <a:ea typeface="仿宋_GB2312" panose="02010609030101010101" charset="-122"/>
                <a:cs typeface="Times New Roman" panose="02020603050405020304"/>
              </a:rPr>
              <a:t>    </a:t>
            </a:r>
            <a:r>
              <a:rPr lang="zh-CN" altLang="en-US" sz="2400" b="1" kern="100" dirty="0" smtClean="0">
                <a:latin typeface="Times New Roman" panose="02020603050405020304"/>
                <a:ea typeface="仿宋_GB2312" panose="02010609030101010101" charset="-122"/>
                <a:cs typeface="Times New Roman" panose="02020603050405020304"/>
              </a:rPr>
              <a:t>铺。</a:t>
            </a:r>
            <a:r>
              <a:rPr lang="en-US" sz="2400" b="1" kern="100" dirty="0" smtClean="0">
                <a:latin typeface="宋体" panose="02010600030101010101" pitchFamily="2" charset="-122"/>
                <a:cs typeface="Times New Roman" panose="02020603050405020304"/>
              </a:rPr>
              <a:t>”</a:t>
            </a:r>
            <a:r>
              <a:rPr lang="en-US" sz="2400" b="1" kern="100" dirty="0" smtClean="0">
                <a:latin typeface="宋体" panose="02010600030101010101" pitchFamily="2" charset="-122"/>
                <a:ea typeface="仿宋_GB2312" panose="02010609030101010101" charset="-122"/>
                <a:cs typeface="Times New Roman" panose="02020603050405020304"/>
              </a:rPr>
              <a:t>④</a:t>
            </a:r>
            <a:r>
              <a:rPr lang="zh-CN" altLang="en-US" sz="2400" b="1" kern="100" dirty="0" smtClean="0">
                <a:latin typeface="Times New Roman" panose="02020603050405020304"/>
                <a:ea typeface="仿宋_GB2312" panose="02010609030101010101" charset="-122"/>
                <a:cs typeface="Times New Roman" panose="02020603050405020304"/>
              </a:rPr>
              <a:t>帆腹：帆被风吹起，像大肚子鼓起来一样。</a:t>
            </a:r>
            <a:r>
              <a:rPr lang="zh-CN" altLang="en-US" sz="2400" b="1" kern="100" dirty="0" smtClean="0">
                <a:latin typeface="宋体" panose="02010600030101010101" pitchFamily="2" charset="-122"/>
                <a:ea typeface="仿宋_GB2312" panose="02010609030101010101" charset="-122"/>
                <a:cs typeface="Times New Roman" panose="02020603050405020304"/>
              </a:rPr>
              <a:t>⑤</a:t>
            </a:r>
            <a:endParaRPr lang="en-US" altLang="zh-CN" sz="2400" b="1" kern="100" dirty="0" smtClean="0">
              <a:latin typeface="宋体" panose="02010600030101010101" pitchFamily="2" charset="-122"/>
              <a:ea typeface="仿宋_GB2312" panose="02010609030101010101" charset="-122"/>
              <a:cs typeface="Times New Roman" panose="02020603050405020304"/>
            </a:endParaRPr>
          </a:p>
          <a:p>
            <a:pPr algn="just">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知津：知道渡口，意为识途。</a:t>
            </a:r>
            <a:endParaRPr lang="zh-CN" altLang="en-US" sz="2400" b="1" kern="100" dirty="0">
              <a:latin typeface="宋体" panose="02010600030101010101" pitchFamily="2" charset="-122"/>
              <a:cs typeface="Courier New" panose="020703090202050204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27584" y="1412776"/>
            <a:ext cx="7715304" cy="4849829"/>
          </a:xfrm>
          <a:prstGeom prst="rect">
            <a:avLst/>
          </a:prstGeom>
          <a:noFill/>
          <a:ln w="9525">
            <a:noFill/>
            <a:miter lim="800000"/>
          </a:ln>
        </p:spPr>
        <p:txBody>
          <a:bodyPr/>
          <a:lstStyle/>
          <a:p>
            <a:pPr indent="266700" algn="just">
              <a:lnSpc>
                <a:spcPts val="3500"/>
              </a:lnSpc>
              <a:spcAft>
                <a:spcPts val="0"/>
              </a:spcAft>
            </a:pPr>
            <a:r>
              <a:rPr lang="en-US" altLang="zh-CN" sz="2400" b="1" kern="100" dirty="0" smtClean="0">
                <a:latin typeface="Times New Roman" panose="02020603050405020304"/>
                <a:cs typeface="Courier New" panose="02070309020205020404"/>
              </a:rPr>
              <a:t>(1)</a:t>
            </a:r>
            <a:r>
              <a:rPr lang="zh-CN" altLang="zh-CN" sz="2400" b="1" kern="100" dirty="0" smtClean="0">
                <a:latin typeface="Times New Roman" panose="02020603050405020304"/>
                <a:cs typeface="Courier New" panose="02070309020205020404"/>
              </a:rPr>
              <a:t>下列对本诗的理解，正确的两项是</a:t>
            </a:r>
            <a:r>
              <a:rPr lang="en-US" altLang="zh-CN" sz="2400" b="1" kern="100" dirty="0" smtClean="0">
                <a:latin typeface="Times New Roman" panose="02020603050405020304"/>
                <a:cs typeface="Courier New" panose="02070309020205020404"/>
              </a:rPr>
              <a:t>(5</a:t>
            </a:r>
            <a:r>
              <a:rPr lang="zh-CN" altLang="zh-CN" sz="2400" b="1" kern="100" dirty="0" smtClean="0">
                <a:latin typeface="Times New Roman" panose="02020603050405020304"/>
                <a:cs typeface="Courier New" panose="02070309020205020404"/>
              </a:rPr>
              <a:t>分</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　　</a:t>
            </a:r>
            <a:r>
              <a:rPr lang="en-US" altLang="zh-CN" sz="2400" b="1" kern="100" dirty="0" smtClean="0">
                <a:latin typeface="Times New Roman" panose="02020603050405020304"/>
                <a:cs typeface="Courier New" panose="02070309020205020404"/>
              </a:rPr>
              <a:t>)</a:t>
            </a:r>
            <a:endParaRPr lang="zh-CN" altLang="zh-CN" sz="2400" b="1" kern="100" dirty="0" smtClean="0">
              <a:latin typeface="Times New Roman" panose="02020603050405020304"/>
              <a:cs typeface="Courier New" panose="02070309020205020404"/>
            </a:endParaRPr>
          </a:p>
          <a:p>
            <a:pPr indent="266700" algn="just">
              <a:lnSpc>
                <a:spcPts val="3500"/>
              </a:lnSpc>
              <a:spcAft>
                <a:spcPts val="0"/>
              </a:spcAft>
            </a:pPr>
            <a:r>
              <a:rPr lang="en-US" altLang="zh-CN" sz="2400" b="1" kern="100" dirty="0" smtClean="0">
                <a:latin typeface="Times New Roman" panose="02020603050405020304"/>
                <a:cs typeface="Courier New" panose="02070309020205020404"/>
              </a:rPr>
              <a:t>A</a:t>
            </a:r>
            <a:r>
              <a:rPr lang="zh-CN" altLang="zh-CN" sz="2400" b="1" kern="100" dirty="0" smtClean="0">
                <a:latin typeface="Times New Roman" panose="02020603050405020304"/>
                <a:cs typeface="Courier New" panose="02070309020205020404"/>
              </a:rPr>
              <a:t>．首联中用</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七千里外</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和</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十八滩头</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二毛人</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和</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一叶身</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形成对比，巧妙的数字，强烈的对比，给人以优美的感觉。</a:t>
            </a:r>
          </a:p>
          <a:p>
            <a:pPr indent="266700" algn="just">
              <a:lnSpc>
                <a:spcPts val="3500"/>
              </a:lnSpc>
              <a:spcAft>
                <a:spcPts val="0"/>
              </a:spcAft>
            </a:pPr>
            <a:r>
              <a:rPr lang="en-US" altLang="zh-CN" sz="2400" b="1" kern="100" dirty="0" smtClean="0">
                <a:latin typeface="Times New Roman" panose="02020603050405020304"/>
                <a:cs typeface="Courier New" panose="02070309020205020404"/>
              </a:rPr>
              <a:t>B</a:t>
            </a:r>
            <a:r>
              <a:rPr lang="zh-CN" altLang="zh-CN" sz="2400" b="1" kern="100" dirty="0" smtClean="0">
                <a:latin typeface="Times New Roman" panose="02020603050405020304"/>
                <a:cs typeface="Courier New" panose="02070309020205020404"/>
              </a:rPr>
              <a:t>．第二联，苏轼用错喜欢铺、惶恐滩地名，组成工巧的对仗，又语意双关，增添了许多机趣，写自己四十年前和现在的情况。</a:t>
            </a:r>
          </a:p>
          <a:p>
            <a:pPr indent="266700" algn="just">
              <a:lnSpc>
                <a:spcPts val="3500"/>
              </a:lnSpc>
              <a:spcAft>
                <a:spcPts val="0"/>
              </a:spcAft>
            </a:pPr>
            <a:r>
              <a:rPr lang="en-US" altLang="zh-CN" sz="2400" b="1" kern="100" dirty="0" smtClean="0">
                <a:latin typeface="Times New Roman" panose="02020603050405020304"/>
                <a:cs typeface="Courier New" panose="02070309020205020404"/>
              </a:rPr>
              <a:t>C</a:t>
            </a:r>
            <a:r>
              <a:rPr lang="zh-CN" altLang="zh-CN" sz="2400" b="1" kern="100" dirty="0" smtClean="0">
                <a:latin typeface="Times New Roman" panose="02020603050405020304"/>
                <a:cs typeface="Courier New" panose="02070309020205020404"/>
              </a:rPr>
              <a:t>．第三联，</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添帆腹</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减石鳞</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充满情趣，说帆像大肚子鼓起来，鱼鳞似的石头似乎收缩了，所写不只是行船的情境描写，又有象征和暗示。</a:t>
            </a:r>
          </a:p>
          <a:p>
            <a:pPr indent="266700" algn="just">
              <a:lnSpc>
                <a:spcPts val="3500"/>
              </a:lnSpc>
              <a:spcAft>
                <a:spcPts val="0"/>
              </a:spcAft>
            </a:pPr>
            <a:endParaRPr lang="zh-CN" altLang="zh-CN" sz="2400" b="1" kern="100" dirty="0" smtClean="0">
              <a:latin typeface="Times New Roman" panose="02020603050405020304"/>
              <a:cs typeface="Courier New" panose="02070309020205020404"/>
            </a:endParaRPr>
          </a:p>
          <a:p>
            <a:pPr indent="266700" algn="just">
              <a:lnSpc>
                <a:spcPts val="3500"/>
              </a:lnSpc>
              <a:spcAft>
                <a:spcPts val="0"/>
              </a:spcAft>
            </a:pPr>
            <a:endParaRPr lang="zh-CN" altLang="en-US" sz="2400" b="1" dirty="0" smtClean="0">
              <a:solidFill>
                <a:srgbClr val="990033"/>
              </a:solidFill>
              <a:latin typeface="Times New Roman" panose="02020603050405020304"/>
              <a:ea typeface="宋体" panose="02010600030101010101" pitchFamily="2" charset="-122"/>
              <a:cs typeface="Times New Roman" panose="020206030504050203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smtClean="0">
                <a:solidFill>
                  <a:srgbClr val="C00000"/>
                </a:solidFill>
                <a:latin typeface="幼圆" panose="02010509060101010101" pitchFamily="49" charset="-122"/>
                <a:ea typeface="幼圆" panose="02010509060101010101" pitchFamily="49" charset="-122"/>
              </a:rPr>
              <a:t>专题八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27584" y="1412776"/>
            <a:ext cx="7715304" cy="4849829"/>
          </a:xfrm>
          <a:prstGeom prst="rect">
            <a:avLst/>
          </a:prstGeom>
          <a:noFill/>
          <a:ln w="9525">
            <a:noFill/>
            <a:miter lim="800000"/>
          </a:ln>
        </p:spPr>
        <p:txBody>
          <a:bodyPr/>
          <a:lstStyle/>
          <a:p>
            <a:pPr indent="266700" algn="just">
              <a:lnSpc>
                <a:spcPts val="3500"/>
              </a:lnSpc>
              <a:spcAft>
                <a:spcPts val="0"/>
              </a:spcAft>
            </a:pPr>
            <a:r>
              <a:rPr lang="en-US" altLang="zh-CN" sz="2400" b="1" kern="100" dirty="0" smtClean="0">
                <a:latin typeface="Times New Roman" panose="02020603050405020304"/>
                <a:cs typeface="Courier New" panose="02070309020205020404"/>
              </a:rPr>
              <a:t>D</a:t>
            </a:r>
            <a:r>
              <a:rPr lang="zh-CN" altLang="zh-CN" sz="2400" b="1" kern="100" dirty="0" smtClean="0">
                <a:latin typeface="Times New Roman" panose="02020603050405020304"/>
                <a:cs typeface="Courier New" panose="02070309020205020404"/>
              </a:rPr>
              <a:t>．第四联苏轼反用《论语》的典故，充满自信，说自己一生长途行船，经历多少大风大浪，实写自己知道准确的几个水边渡口。</a:t>
            </a:r>
          </a:p>
          <a:p>
            <a:pPr indent="266700" algn="just">
              <a:lnSpc>
                <a:spcPts val="3500"/>
              </a:lnSpc>
              <a:spcAft>
                <a:spcPts val="0"/>
              </a:spcAft>
            </a:pPr>
            <a:r>
              <a:rPr lang="en-US" altLang="zh-CN" sz="2400" b="1" kern="100" dirty="0" smtClean="0">
                <a:latin typeface="Times New Roman" panose="02020603050405020304"/>
                <a:cs typeface="Courier New" panose="02070309020205020404"/>
              </a:rPr>
              <a:t>E</a:t>
            </a:r>
            <a:r>
              <a:rPr lang="zh-CN" altLang="zh-CN" sz="2400" b="1" kern="100" dirty="0" smtClean="0">
                <a:latin typeface="Times New Roman" panose="02020603050405020304"/>
                <a:cs typeface="Courier New" panose="02070309020205020404"/>
              </a:rPr>
              <a:t>．本诗语言慷慨悲壮，不落俗套，即使运用最平常语，也能表达出曲折的情思，内容上去浮艳多雅致，形式上蕴藉雅正。</a:t>
            </a:r>
            <a:endParaRPr lang="en-US" altLang="zh-CN" sz="2400" b="1" kern="100" dirty="0" smtClean="0">
              <a:latin typeface="Times New Roman" panose="02020603050405020304"/>
              <a:cs typeface="Courier New" panose="02070309020205020404"/>
            </a:endParaRPr>
          </a:p>
          <a:p>
            <a:pPr indent="266700" algn="just">
              <a:lnSpc>
                <a:spcPts val="3500"/>
              </a:lnSpc>
              <a:spcAft>
                <a:spcPts val="0"/>
              </a:spcAft>
            </a:pPr>
            <a:endParaRPr lang="en-US" altLang="zh-CN" sz="2400" b="1" kern="100" dirty="0" smtClean="0">
              <a:latin typeface="Times New Roman" panose="02020603050405020304"/>
              <a:cs typeface="Courier New" panose="02070309020205020404"/>
            </a:endParaRPr>
          </a:p>
          <a:p>
            <a:pPr indent="266700" algn="just">
              <a:lnSpc>
                <a:spcPts val="3500"/>
              </a:lnSpc>
              <a:spcAft>
                <a:spcPts val="0"/>
              </a:spcAft>
            </a:pPr>
            <a:endParaRPr lang="zh-CN" altLang="zh-CN" sz="2400" b="1" kern="100" dirty="0" smtClean="0">
              <a:latin typeface="Times New Roman" panose="02020603050405020304"/>
              <a:cs typeface="Courier New" panose="02070309020205020404"/>
            </a:endParaRPr>
          </a:p>
          <a:p>
            <a:pPr indent="266700" algn="just">
              <a:lnSpc>
                <a:spcPts val="3500"/>
              </a:lnSpc>
              <a:spcAft>
                <a:spcPts val="0"/>
              </a:spcAft>
            </a:pPr>
            <a:endParaRPr lang="zh-CN" altLang="en-US" sz="2400" b="1" dirty="0" smtClean="0">
              <a:solidFill>
                <a:srgbClr val="990033"/>
              </a:solidFill>
              <a:latin typeface="Times New Roman" panose="02020603050405020304"/>
              <a:ea typeface="宋体" panose="02010600030101010101" pitchFamily="2" charset="-122"/>
              <a:cs typeface="Times New Roman" panose="020206030504050203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smtClean="0">
                <a:solidFill>
                  <a:srgbClr val="C00000"/>
                </a:solidFill>
                <a:latin typeface="幼圆" panose="02010509060101010101" pitchFamily="49" charset="-122"/>
                <a:ea typeface="幼圆" panose="02010509060101010101" pitchFamily="49" charset="-122"/>
              </a:rPr>
              <a:t>专题八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1222377"/>
            <a:ext cx="7929618" cy="4849829"/>
          </a:xfrm>
          <a:prstGeom prst="rect">
            <a:avLst/>
          </a:prstGeom>
          <a:noFill/>
          <a:ln w="9525">
            <a:noFill/>
            <a:miter lim="800000"/>
          </a:ln>
        </p:spPr>
        <p:txBody>
          <a:bodyPr/>
          <a:lstStyle/>
          <a:p>
            <a:pPr indent="266700" algn="just">
              <a:lnSpc>
                <a:spcPts val="3500"/>
              </a:lnSpc>
              <a:spcAft>
                <a:spcPts val="0"/>
              </a:spcAft>
            </a:pPr>
            <a:r>
              <a:rPr lang="en-US" altLang="zh-CN" sz="2400" b="1" dirty="0" smtClean="0">
                <a:solidFill>
                  <a:srgbClr val="990033"/>
                </a:solidFill>
                <a:latin typeface="Times New Roman" panose="02020603050405020304"/>
                <a:cs typeface="Times New Roman" panose="02020603050405020304"/>
              </a:rPr>
              <a:t>BC</a:t>
            </a:r>
            <a:r>
              <a:rPr lang="zh-CN" altLang="zh-CN" sz="2400" b="1" dirty="0" smtClean="0">
                <a:solidFill>
                  <a:srgbClr val="990033"/>
                </a:solidFill>
                <a:latin typeface="Times New Roman" panose="02020603050405020304"/>
                <a:cs typeface="Times New Roman" panose="02020603050405020304"/>
              </a:rPr>
              <a:t>　</a:t>
            </a:r>
            <a:r>
              <a:rPr lang="en-US" altLang="zh-CN" sz="2400" b="1" dirty="0" smtClean="0">
                <a:solidFill>
                  <a:srgbClr val="990033"/>
                </a:solidFill>
                <a:latin typeface="Times New Roman" panose="02020603050405020304"/>
                <a:cs typeface="Times New Roman" panose="02020603050405020304"/>
              </a:rPr>
              <a:t>[</a:t>
            </a:r>
            <a:r>
              <a:rPr lang="zh-CN" altLang="zh-CN" sz="2400" b="1" dirty="0" smtClean="0">
                <a:solidFill>
                  <a:srgbClr val="990033"/>
                </a:solidFill>
                <a:latin typeface="Times New Roman" panose="02020603050405020304"/>
                <a:cs typeface="Times New Roman" panose="02020603050405020304"/>
              </a:rPr>
              <a:t>解析</a:t>
            </a:r>
            <a:r>
              <a:rPr lang="en-US" altLang="zh-CN" sz="2400" b="1" dirty="0" smtClean="0">
                <a:solidFill>
                  <a:srgbClr val="990033"/>
                </a:solidFill>
                <a:latin typeface="Times New Roman" panose="02020603050405020304"/>
                <a:cs typeface="Times New Roman" panose="02020603050405020304"/>
              </a:rPr>
              <a:t>] A</a:t>
            </a:r>
            <a:r>
              <a:rPr lang="zh-CN" altLang="zh-CN" sz="2400" b="1" dirty="0" smtClean="0">
                <a:solidFill>
                  <a:srgbClr val="990033"/>
                </a:solidFill>
                <a:latin typeface="Times New Roman" panose="02020603050405020304"/>
                <a:cs typeface="Times New Roman" panose="02020603050405020304"/>
              </a:rPr>
              <a:t>项，</a:t>
            </a:r>
            <a:r>
              <a:rPr lang="en-US" altLang="zh-CN" sz="2400" b="1" dirty="0" smtClean="0">
                <a:solidFill>
                  <a:srgbClr val="990033"/>
                </a:solidFill>
                <a:latin typeface="Times New Roman" panose="02020603050405020304"/>
                <a:cs typeface="Times New Roman" panose="02020603050405020304"/>
              </a:rPr>
              <a:t>“</a:t>
            </a:r>
            <a:r>
              <a:rPr lang="zh-CN" altLang="zh-CN" sz="2400" b="1" dirty="0" smtClean="0">
                <a:solidFill>
                  <a:srgbClr val="990033"/>
                </a:solidFill>
                <a:latin typeface="Times New Roman" panose="02020603050405020304"/>
                <a:cs typeface="Times New Roman" panose="02020603050405020304"/>
              </a:rPr>
              <a:t>优美</a:t>
            </a:r>
            <a:r>
              <a:rPr lang="en-US" altLang="zh-CN" sz="2400" b="1" dirty="0" smtClean="0">
                <a:solidFill>
                  <a:srgbClr val="990033"/>
                </a:solidFill>
                <a:latin typeface="Times New Roman" panose="02020603050405020304"/>
                <a:cs typeface="Times New Roman" panose="02020603050405020304"/>
              </a:rPr>
              <a:t>”</a:t>
            </a:r>
            <a:r>
              <a:rPr lang="zh-CN" altLang="zh-CN" sz="2400" b="1" dirty="0" smtClean="0">
                <a:solidFill>
                  <a:srgbClr val="990033"/>
                </a:solidFill>
                <a:latin typeface="Times New Roman" panose="02020603050405020304"/>
                <a:cs typeface="Times New Roman" panose="02020603050405020304"/>
              </a:rPr>
              <a:t>不符合诗歌表达的情意，应为</a:t>
            </a:r>
            <a:r>
              <a:rPr lang="en-US" altLang="zh-CN" sz="2400" b="1" dirty="0" smtClean="0">
                <a:solidFill>
                  <a:srgbClr val="990033"/>
                </a:solidFill>
                <a:latin typeface="Times New Roman" panose="02020603050405020304"/>
                <a:cs typeface="Times New Roman" panose="02020603050405020304"/>
              </a:rPr>
              <a:t>“</a:t>
            </a:r>
            <a:r>
              <a:rPr lang="zh-CN" altLang="zh-CN" sz="2400" b="1" dirty="0" smtClean="0">
                <a:solidFill>
                  <a:srgbClr val="990033"/>
                </a:solidFill>
                <a:latin typeface="Times New Roman" panose="02020603050405020304"/>
                <a:cs typeface="Times New Roman" panose="02020603050405020304"/>
              </a:rPr>
              <a:t>惊心动魄</a:t>
            </a:r>
            <a:r>
              <a:rPr lang="en-US" altLang="zh-CN" sz="2400" b="1" dirty="0" smtClean="0">
                <a:solidFill>
                  <a:srgbClr val="990033"/>
                </a:solidFill>
                <a:latin typeface="Times New Roman" panose="02020603050405020304"/>
                <a:cs typeface="Times New Roman" panose="02020603050405020304"/>
              </a:rPr>
              <a:t>”</a:t>
            </a:r>
            <a:r>
              <a:rPr lang="zh-CN" altLang="zh-CN" sz="2400" b="1" dirty="0" smtClean="0">
                <a:solidFill>
                  <a:srgbClr val="990033"/>
                </a:solidFill>
                <a:latin typeface="Times New Roman" panose="02020603050405020304"/>
                <a:cs typeface="Times New Roman" panose="02020603050405020304"/>
              </a:rPr>
              <a:t>。</a:t>
            </a:r>
            <a:r>
              <a:rPr lang="en-US" altLang="zh-CN" sz="2400" b="1" dirty="0" smtClean="0">
                <a:solidFill>
                  <a:srgbClr val="990033"/>
                </a:solidFill>
                <a:latin typeface="Times New Roman" panose="02020603050405020304"/>
                <a:cs typeface="Times New Roman" panose="02020603050405020304"/>
              </a:rPr>
              <a:t>D</a:t>
            </a:r>
            <a:r>
              <a:rPr lang="zh-CN" altLang="zh-CN" sz="2400" b="1" dirty="0" smtClean="0">
                <a:solidFill>
                  <a:srgbClr val="990033"/>
                </a:solidFill>
                <a:latin typeface="Times New Roman" panose="02020603050405020304"/>
                <a:cs typeface="Times New Roman" panose="02020603050405020304"/>
              </a:rPr>
              <a:t>项，</a:t>
            </a:r>
            <a:r>
              <a:rPr lang="en-US" altLang="zh-CN" sz="2400" b="1" dirty="0" smtClean="0">
                <a:solidFill>
                  <a:srgbClr val="990033"/>
                </a:solidFill>
                <a:latin typeface="Times New Roman" panose="02020603050405020304"/>
                <a:cs typeface="Times New Roman" panose="02020603050405020304"/>
              </a:rPr>
              <a:t>“</a:t>
            </a:r>
            <a:r>
              <a:rPr lang="zh-CN" altLang="zh-CN" sz="2400" b="1" dirty="0" smtClean="0">
                <a:solidFill>
                  <a:srgbClr val="990033"/>
                </a:solidFill>
                <a:latin typeface="Times New Roman" panose="02020603050405020304"/>
                <a:cs typeface="Times New Roman" panose="02020603050405020304"/>
              </a:rPr>
              <a:t>实写自己知道准确的几个水边渡口</a:t>
            </a:r>
            <a:r>
              <a:rPr lang="en-US" altLang="zh-CN" sz="2400" b="1" dirty="0" smtClean="0">
                <a:solidFill>
                  <a:srgbClr val="990033"/>
                </a:solidFill>
                <a:latin typeface="Times New Roman" panose="02020603050405020304"/>
                <a:cs typeface="Times New Roman" panose="02020603050405020304"/>
              </a:rPr>
              <a:t>”</a:t>
            </a:r>
            <a:r>
              <a:rPr lang="zh-CN" altLang="zh-CN" sz="2400" b="1" dirty="0" smtClean="0">
                <a:solidFill>
                  <a:srgbClr val="990033"/>
                </a:solidFill>
                <a:latin typeface="Times New Roman" panose="02020603050405020304"/>
                <a:cs typeface="Times New Roman" panose="02020603050405020304"/>
              </a:rPr>
              <a:t>曲解诗意，作者的意思是不仅仅只知道几个水边渡口，还有人生渡口。</a:t>
            </a:r>
            <a:r>
              <a:rPr lang="en-US" altLang="zh-CN" sz="2400" b="1" dirty="0" smtClean="0">
                <a:solidFill>
                  <a:srgbClr val="990033"/>
                </a:solidFill>
                <a:latin typeface="Times New Roman" panose="02020603050405020304"/>
                <a:cs typeface="Times New Roman" panose="02020603050405020304"/>
              </a:rPr>
              <a:t>E</a:t>
            </a:r>
            <a:r>
              <a:rPr lang="zh-CN" altLang="zh-CN" sz="2400" b="1" dirty="0" smtClean="0">
                <a:solidFill>
                  <a:srgbClr val="990033"/>
                </a:solidFill>
                <a:latin typeface="Times New Roman" panose="02020603050405020304"/>
                <a:cs typeface="Times New Roman" panose="02020603050405020304"/>
              </a:rPr>
              <a:t>项，</a:t>
            </a:r>
            <a:r>
              <a:rPr lang="en-US" altLang="zh-CN" sz="2400" b="1" dirty="0" smtClean="0">
                <a:solidFill>
                  <a:srgbClr val="990033"/>
                </a:solidFill>
                <a:latin typeface="Times New Roman" panose="02020603050405020304"/>
                <a:cs typeface="Times New Roman" panose="02020603050405020304"/>
              </a:rPr>
              <a:t>“</a:t>
            </a:r>
            <a:r>
              <a:rPr lang="zh-CN" altLang="zh-CN" sz="2400" b="1" dirty="0" smtClean="0">
                <a:solidFill>
                  <a:srgbClr val="990033"/>
                </a:solidFill>
                <a:latin typeface="Times New Roman" panose="02020603050405020304"/>
                <a:cs typeface="Times New Roman" panose="02020603050405020304"/>
              </a:rPr>
              <a:t>慷慨悲壮</a:t>
            </a:r>
            <a:r>
              <a:rPr lang="en-US" altLang="zh-CN" sz="2400" b="1" dirty="0" smtClean="0">
                <a:solidFill>
                  <a:srgbClr val="990033"/>
                </a:solidFill>
                <a:latin typeface="Times New Roman" panose="02020603050405020304"/>
                <a:cs typeface="Times New Roman" panose="02020603050405020304"/>
              </a:rPr>
              <a:t>”</a:t>
            </a:r>
            <a:r>
              <a:rPr lang="zh-CN" altLang="zh-CN" sz="2400" b="1" dirty="0" smtClean="0">
                <a:solidFill>
                  <a:srgbClr val="990033"/>
                </a:solidFill>
                <a:latin typeface="Times New Roman" panose="02020603050405020304"/>
                <a:cs typeface="Times New Roman" panose="02020603050405020304"/>
              </a:rPr>
              <a:t>分析不正确，应为</a:t>
            </a:r>
            <a:r>
              <a:rPr lang="en-US" altLang="zh-CN" sz="2400" b="1" dirty="0" smtClean="0">
                <a:solidFill>
                  <a:srgbClr val="990033"/>
                </a:solidFill>
                <a:latin typeface="Times New Roman" panose="02020603050405020304"/>
                <a:cs typeface="Times New Roman" panose="02020603050405020304"/>
              </a:rPr>
              <a:t>“</a:t>
            </a:r>
            <a:r>
              <a:rPr lang="zh-CN" altLang="zh-CN" sz="2400" b="1" dirty="0" smtClean="0">
                <a:solidFill>
                  <a:srgbClr val="990033"/>
                </a:solidFill>
                <a:latin typeface="Times New Roman" panose="02020603050405020304"/>
                <a:cs typeface="Times New Roman" panose="02020603050405020304"/>
              </a:rPr>
              <a:t>清新秀丽</a:t>
            </a:r>
            <a:r>
              <a:rPr lang="en-US" altLang="zh-CN" sz="2400" b="1" dirty="0" smtClean="0">
                <a:solidFill>
                  <a:srgbClr val="990033"/>
                </a:solidFill>
                <a:latin typeface="Times New Roman" panose="02020603050405020304"/>
                <a:cs typeface="Times New Roman" panose="02020603050405020304"/>
              </a:rPr>
              <a:t>”</a:t>
            </a:r>
            <a:r>
              <a:rPr lang="zh-CN" altLang="zh-CN" sz="2400" b="1" dirty="0" smtClean="0">
                <a:solidFill>
                  <a:srgbClr val="990033"/>
                </a:solidFill>
                <a:latin typeface="Times New Roman" panose="02020603050405020304"/>
                <a:cs typeface="Times New Roman" panose="02020603050405020304"/>
              </a:rPr>
              <a:t>。</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1222377"/>
            <a:ext cx="7929618" cy="5064143"/>
          </a:xfrm>
          <a:prstGeom prst="rect">
            <a:avLst/>
          </a:prstGeom>
          <a:noFill/>
          <a:ln w="9525">
            <a:noFill/>
            <a:miter lim="800000"/>
          </a:ln>
        </p:spPr>
        <p:txBody>
          <a:bodyPr/>
          <a:lstStyle/>
          <a:p>
            <a:pPr indent="266700" algn="just">
              <a:lnSpc>
                <a:spcPts val="3500"/>
              </a:lnSpc>
              <a:spcAft>
                <a:spcPts val="0"/>
              </a:spcAft>
            </a:pPr>
            <a:r>
              <a:rPr lang="en-US" sz="2400" b="1" kern="100" dirty="0" smtClean="0">
                <a:latin typeface="Times New Roman" panose="02020603050405020304"/>
                <a:cs typeface="Courier New" panose="02070309020205020404"/>
              </a:rPr>
              <a:t>(2)</a:t>
            </a:r>
            <a:r>
              <a:rPr lang="zh-CN" altLang="en-US" sz="2400" b="1" kern="100" dirty="0" smtClean="0">
                <a:latin typeface="Times New Roman" panose="02020603050405020304"/>
                <a:cs typeface="Times New Roman" panose="02020603050405020304"/>
              </a:rPr>
              <a:t>有人评价此诗说：</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前为凄苦语，后作旷达观。</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请</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简要分析。</a:t>
            </a:r>
            <a:r>
              <a:rPr lang="en-US" sz="2400" b="1" kern="100" dirty="0" smtClean="0">
                <a:latin typeface="Times New Roman" panose="02020603050405020304"/>
                <a:ea typeface="仿宋_GB2312" panose="02010609030101010101" charset="-122"/>
                <a:cs typeface="Courier New" panose="02070309020205020404"/>
              </a:rPr>
              <a:t>(6</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p>
          <a:p>
            <a:pPr indent="266700" algn="just">
              <a:lnSpc>
                <a:spcPts val="3500"/>
              </a:lnSpc>
              <a:spcAft>
                <a:spcPts val="0"/>
              </a:spcAft>
            </a:pPr>
            <a:endParaRPr lang="en-US" sz="2400" b="1" kern="100" dirty="0" smtClean="0">
              <a:latin typeface="Times New Roman" panose="02020603050405020304"/>
              <a:ea typeface="仿宋_GB2312" panose="02010609030101010101" charset="-122"/>
              <a:cs typeface="Courier New" panose="02070309020205020404"/>
            </a:endParaRPr>
          </a:p>
          <a:p>
            <a:pPr indent="266700" algn="just">
              <a:lnSpc>
                <a:spcPts val="3500"/>
              </a:lnSpc>
              <a:spcAft>
                <a:spcPts val="0"/>
              </a:spcAft>
            </a:pPr>
            <a:r>
              <a:rPr lang="en-US" altLang="en-US"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答案</a:t>
            </a:r>
            <a:r>
              <a:rPr lang="en-US" altLang="en-US"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前两联交代了自己被贬路途的艰辛以及思乡情</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切和对国事的忧愤，这正是作者遭遇的凄苦情境。</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或：</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表现自己被政敌迫害、晚年被贬谪的凄凉情况，格调低</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沉。</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)(3</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分</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endParaRPr lang="zh-CN" altLang="en-US"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而后两联所写到的是途中赶上顺风顺水，船只快速行进</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反而让作者远离了此前的痛苦，格调由凄苦转为豪放，</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由沉重转为轻快，显示了诗人开阔的胸襟</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或：坚强的意</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志</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(3</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分</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endParaRPr lang="zh-CN" sz="2400" b="1" kern="100" dirty="0">
              <a:latin typeface="宋体" panose="02010600030101010101" pitchFamily="2" charset="-122"/>
              <a:cs typeface="Courier New" panose="020703090202050204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wipe(down)">
                                      <p:cBhvr>
                                        <p:cTn id="7" dur="500"/>
                                        <p:tgtEl>
                                          <p:spTgt spid="5">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wipe(down)">
                                      <p:cBhvr>
                                        <p:cTn id="10" dur="500"/>
                                        <p:tgtEl>
                                          <p:spTgt spid="5">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wipe(down)">
                                      <p:cBhvr>
                                        <p:cTn id="13" dur="500"/>
                                        <p:tgtEl>
                                          <p:spTgt spid="5">
                                            <p:txEl>
                                              <p:pRg st="5" end="5"/>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wipe(down)">
                                      <p:cBhvr>
                                        <p:cTn id="16" dur="500"/>
                                        <p:tgtEl>
                                          <p:spTgt spid="5">
                                            <p:txEl>
                                              <p:pRg st="6" end="6"/>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Effect transition="in" filter="wipe(down)">
                                      <p:cBhvr>
                                        <p:cTn id="19" dur="500"/>
                                        <p:tgtEl>
                                          <p:spTgt spid="5">
                                            <p:txEl>
                                              <p:pRg st="7" end="7"/>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5">
                                            <p:txEl>
                                              <p:pRg st="8" end="8"/>
                                            </p:txEl>
                                          </p:spTgt>
                                        </p:tgtEl>
                                        <p:attrNameLst>
                                          <p:attrName>style.visibility</p:attrName>
                                        </p:attrNameLst>
                                      </p:cBhvr>
                                      <p:to>
                                        <p:strVal val="visible"/>
                                      </p:to>
                                    </p:set>
                                    <p:animEffect transition="in" filter="wipe(down)">
                                      <p:cBhvr>
                                        <p:cTn id="22" dur="500"/>
                                        <p:tgtEl>
                                          <p:spTgt spid="5">
                                            <p:txEl>
                                              <p:pRg st="8" end="8"/>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animEffect transition="in" filter="wipe(down)">
                                      <p:cBhvr>
                                        <p:cTn id="25" dur="500"/>
                                        <p:tgtEl>
                                          <p:spTgt spid="5">
                                            <p:txEl>
                                              <p:pRg st="9" end="9"/>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5">
                                            <p:txEl>
                                              <p:pRg st="10" end="10"/>
                                            </p:txEl>
                                          </p:spTgt>
                                        </p:tgtEl>
                                        <p:attrNameLst>
                                          <p:attrName>style.visibility</p:attrName>
                                        </p:attrNameLst>
                                      </p:cBhvr>
                                      <p:to>
                                        <p:strVal val="visible"/>
                                      </p:to>
                                    </p:set>
                                    <p:animEffect transition="in" filter="wipe(down)">
                                      <p:cBhvr>
                                        <p:cTn id="28"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936625"/>
            <a:ext cx="7929618" cy="5399088"/>
          </a:xfrm>
          <a:prstGeom prst="rect">
            <a:avLst/>
          </a:prstGeom>
          <a:noFill/>
          <a:ln w="9525">
            <a:noFill/>
            <a:miter lim="800000"/>
          </a:ln>
        </p:spPr>
        <p:txBody>
          <a:bodyPr/>
          <a:lstStyle/>
          <a:p>
            <a:pPr indent="266700" algn="just">
              <a:lnSpc>
                <a:spcPts val="3500"/>
              </a:lnSpc>
              <a:spcAft>
                <a:spcPts val="0"/>
              </a:spcAft>
            </a:pPr>
            <a:endParaRPr lang="zh-CN" altLang="en-US"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en-US" altLang="en-US"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解析</a:t>
            </a:r>
            <a:r>
              <a:rPr lang="en-US" altLang="en-US"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本题指出前面是怎样凄苦，后面怎样旷达即可。</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首联将诗人的凄凉处境展示在读者面前。第二联写自己</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四十年前和现在的情况。后两联显示出诗人顺风行舟观</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赏美景的快意。诗上半篇的低沉凄凉一扫而空。</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endParaRPr lang="zh-CN" altLang="en-US" sz="2400" b="1" dirty="0" smtClean="0">
              <a:solidFill>
                <a:srgbClr val="990033"/>
              </a:solidFill>
              <a:latin typeface="Times New Roman" panose="02020603050405020304"/>
              <a:ea typeface="宋体" panose="02010600030101010101" pitchFamily="2" charset="-122"/>
              <a:cs typeface="Times New Roman" panose="020206030504050203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936625"/>
            <a:ext cx="7715304" cy="5399088"/>
          </a:xfrm>
          <a:prstGeom prst="rect">
            <a:avLst/>
          </a:prstGeom>
          <a:noFill/>
          <a:ln w="9525">
            <a:noFill/>
            <a:miter lim="800000"/>
          </a:ln>
        </p:spPr>
        <p:txBody>
          <a:bodyPr/>
          <a:lstStyle/>
          <a:p>
            <a:pPr algn="just">
              <a:lnSpc>
                <a:spcPts val="3500"/>
              </a:lnSpc>
              <a:spcAft>
                <a:spcPts val="0"/>
              </a:spcAft>
            </a:pPr>
            <a:r>
              <a:rPr lang="en-US" altLang="en-US"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原味翻译</a:t>
            </a:r>
            <a:r>
              <a:rPr lang="en-US" altLang="en-US"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我这个头发斑白的老人，只身飘零于距离故乡七千里的荒野；乘着小舟穿越赣江十八个险滩，就像在激流漩涡中翻滚的一片树叶。过那危险的惶恐滩时，忽然回想起四十年前，从四川取道陕西赴京赶考，经过错喜欢铺</a:t>
            </a:r>
            <a:r>
              <a:rPr lang="en-US"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地名</a:t>
            </a:r>
            <a:r>
              <a:rPr lang="en-US"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的情况。年轻时渴望功成名就，原以为可以大有作为，服务百姓，可是到如今却不过是场空欢喜，只有孤臣垂泪的无限惶恐。船过了险滩，就遇到长时间的顺风，殷勤相送我这个远来的客人。船帆受风，好像鼓起的大腹。雨也下了很久，江水暴涨，我在船上已经看不见水流于石头上的鱼鳞波纹，真有点美中不足。我完全可以充当个水手，为官府驾船；我一生经历如此多的风浪，岂止是仅仅知道几个渡口而已。</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smtClean="0">
                <a:solidFill>
                  <a:srgbClr val="C00000"/>
                </a:solidFill>
                <a:latin typeface="幼圆" panose="02010509060101010101" pitchFamily="49" charset="-122"/>
                <a:ea typeface="幼圆" panose="02010509060101010101" pitchFamily="49" charset="-122"/>
              </a:rPr>
              <a:t>专题八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936625"/>
            <a:ext cx="7715304" cy="5399088"/>
          </a:xfrm>
          <a:prstGeom prst="rect">
            <a:avLst/>
          </a:prstGeom>
          <a:noFill/>
          <a:ln w="9525">
            <a:noFill/>
            <a:miter lim="800000"/>
          </a:ln>
        </p:spPr>
        <p:txBody>
          <a:bodyPr/>
          <a:lstStyle/>
          <a:p>
            <a:pPr algn="just">
              <a:lnSpc>
                <a:spcPts val="3500"/>
              </a:lnSpc>
              <a:spcAft>
                <a:spcPts val="0"/>
              </a:spcAft>
            </a:pPr>
            <a:r>
              <a:rPr lang="en-US" altLang="en-US"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诗歌赏析</a:t>
            </a:r>
            <a:r>
              <a:rPr lang="en-US" altLang="en-US" sz="2400" b="1" dirty="0" smtClean="0">
                <a:solidFill>
                  <a:srgbClr val="990033"/>
                </a:solidFill>
                <a:latin typeface="+mj-ea"/>
                <a:ea typeface="+mj-ea"/>
                <a:cs typeface="Times New Roman" panose="02020603050405020304"/>
              </a:rPr>
              <a:t>]</a:t>
            </a:r>
          </a:p>
          <a:p>
            <a:pPr algn="just">
              <a:lnSpc>
                <a:spcPts val="3500"/>
              </a:lnSpc>
              <a:spcAft>
                <a:spcPts val="0"/>
              </a:spcAft>
            </a:pP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   </a:t>
            </a:r>
            <a:r>
              <a:rPr lang="zh-CN" altLang="zh-CN" sz="226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“七千里外二毛人，十八滩头一叶身。</a:t>
            </a:r>
            <a:r>
              <a:rPr lang="en-US" altLang="zh-CN" sz="226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26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二毛人，指头发黑白相杂的老人，苏轼写这首诗时将近六十岁。首联，诗人用“七千里外”和“十八滩头”、“二毛人”和“一叶身”形成强烈的对比，将诗人晚年被贬谪的凄凉孤苦，生动地展示在读者面前。第二联，苏轼用错喜欢铺、惶恐滩地名，组成工巧的对仗，又语意双关，写自己四十年前和现在的情况。第三联不只是对行船的情境描写，又有象征和暗示，轻快的旋律，恰好显示出诗人顺风行舟观赏美景的快意，将前两联的低沉凄凉一扫而空。尾联是苏轼反用《论语》的典故，充满自信地说：“我一生长途行船，经历多少大风大浪，岂止是知道几个渡口而已。”</a:t>
            </a:r>
          </a:p>
          <a:p>
            <a:pPr algn="just">
              <a:lnSpc>
                <a:spcPts val="3500"/>
              </a:lnSpc>
              <a:spcAft>
                <a:spcPts val="0"/>
              </a:spcAft>
            </a:pPr>
            <a:endPar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smtClean="0">
                <a:solidFill>
                  <a:srgbClr val="C00000"/>
                </a:solidFill>
                <a:latin typeface="幼圆" panose="02010509060101010101" pitchFamily="49" charset="-122"/>
                <a:ea typeface="幼圆" panose="02010509060101010101" pitchFamily="49" charset="-122"/>
              </a:rPr>
              <a:t>专题八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936625"/>
            <a:ext cx="7929618" cy="5399088"/>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6</a:t>
            </a:r>
            <a:r>
              <a:rPr lang="zh-CN" altLang="en-US" sz="2400" b="1" kern="100" dirty="0" smtClean="0">
                <a:latin typeface="Times New Roman" panose="02020603050405020304"/>
                <a:cs typeface="Times New Roman" panose="02020603050405020304"/>
              </a:rPr>
              <a:t>．阅读下面这首宋诗，完成题目。</a:t>
            </a:r>
            <a:r>
              <a:rPr lang="en-US" sz="2400" b="1" kern="100" dirty="0" smtClean="0">
                <a:latin typeface="Times New Roman" panose="02020603050405020304"/>
                <a:ea typeface="仿宋_GB2312" panose="02010609030101010101" charset="-122"/>
                <a:cs typeface="Courier New" panose="02070309020205020404"/>
              </a:rPr>
              <a:t>(11</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cs typeface="Times New Roman" panose="02020603050405020304"/>
              </a:rPr>
              <a:t>病后登快哉亭</a:t>
            </a:r>
            <a:r>
              <a:rPr lang="zh-CN" altLang="en-US" sz="2400" b="1" kern="100" baseline="30000" dirty="0" smtClean="0">
                <a:latin typeface="宋体" panose="02010600030101010101" pitchFamily="2" charset="-122"/>
                <a:cs typeface="Times New Roman" panose="02020603050405020304"/>
              </a:rPr>
              <a:t>①</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贺　铸</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经雨清蝉得意鸣，征尘断处见归程。</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病来把酒不知厌，梦后倚楼无限情。</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鸦带斜阳投古刹，草将野色入荒城。</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故园又负黄华</a:t>
            </a:r>
            <a:r>
              <a:rPr lang="zh-CN" altLang="en-US" sz="2400" b="1" kern="100" baseline="30000" dirty="0" smtClean="0">
                <a:latin typeface="宋体" panose="02010600030101010101" pitchFamily="2" charset="-122"/>
                <a:ea typeface="楷体_GB2312" panose="02010609030101010101" pitchFamily="49" charset="-122"/>
                <a:cs typeface="Times New Roman" panose="02020603050405020304"/>
              </a:rPr>
              <a:t>②</a:t>
            </a:r>
            <a:r>
              <a:rPr lang="zh-CN" altLang="en-US" sz="2400" b="1" kern="100" dirty="0" smtClean="0">
                <a:latin typeface="宋体" panose="02010600030101010101" pitchFamily="2" charset="-122"/>
                <a:ea typeface="楷体_GB2312" panose="02010609030101010101" pitchFamily="49" charset="-122"/>
                <a:cs typeface="楷体_GB2312" panose="02010609030101010101" pitchFamily="49" charset="-122"/>
              </a:rPr>
              <a:t>约，但觉秋风发上生。</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ea typeface="黑体" panose="02010600030101010101" charset="-122"/>
                <a:cs typeface="Courier New" panose="02070309020205020404"/>
              </a:rPr>
              <a:t>    [</a:t>
            </a:r>
            <a:r>
              <a:rPr lang="zh-CN" altLang="en-US" sz="2400" b="1" kern="100" dirty="0" smtClean="0">
                <a:latin typeface="Times New Roman" panose="02020603050405020304"/>
                <a:ea typeface="黑体" panose="02010600030101010101" charset="-122"/>
                <a:cs typeface="Times New Roman" panose="02020603050405020304"/>
              </a:rPr>
              <a:t>注</a:t>
            </a:r>
            <a:r>
              <a:rPr lang="en-US" sz="2400" b="1" kern="100" dirty="0" smtClean="0">
                <a:latin typeface="Times New Roman" panose="02020603050405020304"/>
                <a:ea typeface="黑体" panose="02010600030101010101" charset="-122"/>
                <a:cs typeface="Courier New" panose="02070309020205020404"/>
              </a:rPr>
              <a:t>]</a:t>
            </a:r>
            <a:r>
              <a:rPr lang="en-US" sz="2400" b="1" kern="100" dirty="0" smtClean="0">
                <a:latin typeface="Times New Roman" panose="02020603050405020304"/>
                <a:ea typeface="仿宋_GB2312" panose="02010609030101010101" charset="-122"/>
                <a:cs typeface="Courier New" panose="02070309020205020404"/>
              </a:rPr>
              <a:t> </a:t>
            </a:r>
            <a:r>
              <a:rPr lang="en-US" sz="2400" b="1" kern="100" dirty="0" smtClean="0">
                <a:latin typeface="宋体" panose="02010600030101010101" pitchFamily="2" charset="-122"/>
                <a:ea typeface="仿宋_GB2312" panose="02010609030101010101" charset="-122"/>
                <a:cs typeface="Times New Roman" panose="02020603050405020304"/>
              </a:rPr>
              <a:t>①</a:t>
            </a:r>
            <a:r>
              <a:rPr lang="zh-CN" altLang="en-US" sz="2400" b="1" kern="100" dirty="0" smtClean="0">
                <a:latin typeface="Times New Roman" panose="02020603050405020304"/>
                <a:ea typeface="仿宋_GB2312" panose="02010609030101010101" charset="-122"/>
                <a:cs typeface="Times New Roman" panose="02020603050405020304"/>
              </a:rPr>
              <a:t>快哉亭：位于今徐州东南。本诗作于诗人任徐</a:t>
            </a:r>
            <a:endParaRPr lang="en-US" altLang="zh-CN" sz="2400" b="1" kern="100" dirty="0" smtClean="0">
              <a:latin typeface="Times New Roman" panose="02020603050405020304"/>
              <a:ea typeface="仿宋_GB2312" panose="02010609030101010101" charset="-122"/>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ea typeface="仿宋_GB2312" panose="02010609030101010101" charset="-122"/>
                <a:cs typeface="Times New Roman" panose="02020603050405020304"/>
              </a:rPr>
              <a:t>    </a:t>
            </a:r>
            <a:r>
              <a:rPr lang="zh-CN" altLang="en-US" sz="2400" b="1" kern="100" dirty="0" smtClean="0">
                <a:latin typeface="Times New Roman" panose="02020603050405020304"/>
                <a:ea typeface="仿宋_GB2312" panose="02010609030101010101" charset="-122"/>
                <a:cs typeface="Times New Roman" panose="02020603050405020304"/>
              </a:rPr>
              <a:t>州宝丰监时。</a:t>
            </a:r>
            <a:r>
              <a:rPr lang="en-US" sz="2400" b="1" kern="100" dirty="0" smtClean="0">
                <a:latin typeface="宋体" panose="02010600030101010101" pitchFamily="2" charset="-122"/>
                <a:ea typeface="仿宋_GB2312" panose="02010609030101010101" charset="-122"/>
                <a:cs typeface="Times New Roman" panose="02020603050405020304"/>
              </a:rPr>
              <a:t>②</a:t>
            </a:r>
            <a:r>
              <a:rPr lang="zh-CN" altLang="en-US" sz="2400" b="1" kern="100" dirty="0" smtClean="0">
                <a:latin typeface="Times New Roman" panose="02020603050405020304"/>
                <a:ea typeface="仿宋_GB2312" panose="02010609030101010101" charset="-122"/>
                <a:cs typeface="Times New Roman" panose="02020603050405020304"/>
              </a:rPr>
              <a:t>黄花：菊花。</a:t>
            </a:r>
            <a:endParaRPr lang="en-US" altLang="zh-CN" sz="2400" b="1" kern="100" dirty="0" smtClean="0">
              <a:latin typeface="Times New Roman" panose="02020603050405020304"/>
              <a:ea typeface="仿宋_GB2312" panose="02010609030101010101" charset="-122"/>
              <a:cs typeface="Times New Roman" panose="02020603050405020304"/>
            </a:endParaRPr>
          </a:p>
          <a:p>
            <a:pPr indent="266700" algn="just">
              <a:lnSpc>
                <a:spcPts val="3500"/>
              </a:lnSpc>
              <a:spcAft>
                <a:spcPts val="0"/>
              </a:spcAft>
            </a:pPr>
            <a:r>
              <a:rPr lang="en-US" sz="2400" b="1" kern="100" dirty="0" smtClean="0">
                <a:latin typeface="Times New Roman" panose="02020603050405020304"/>
                <a:cs typeface="Courier New" panose="02070309020205020404"/>
              </a:rPr>
              <a:t>     </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endParaRPr lang="zh-CN" sz="2400" b="1" kern="100" dirty="0">
              <a:latin typeface="宋体" panose="02010600030101010101" pitchFamily="2" charset="-122"/>
              <a:cs typeface="Courier New" panose="020703090202050204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专题八　古代诗歌鉴赏</a:t>
            </a:r>
          </a:p>
        </p:txBody>
      </p:sp>
      <p:sp>
        <p:nvSpPr>
          <p:cNvPr id="86019" name="内容占位符 2"/>
          <p:cNvSpPr>
            <a:spLocks noGrp="1"/>
          </p:cNvSpPr>
          <p:nvPr>
            <p:ph idx="4294967295"/>
          </p:nvPr>
        </p:nvSpPr>
        <p:spPr>
          <a:xfrm>
            <a:off x="785786" y="1357298"/>
            <a:ext cx="7920037" cy="4214842"/>
          </a:xfrm>
        </p:spPr>
        <p:txBody>
          <a:bodyPr/>
          <a:lstStyle/>
          <a:p>
            <a:pPr marL="0" indent="0">
              <a:lnSpc>
                <a:spcPts val="3500"/>
              </a:lnSpc>
              <a:buNone/>
            </a:pPr>
            <a:r>
              <a:rPr lang="en-US" altLang="zh-CN" sz="2400" b="1" dirty="0" smtClean="0">
                <a:solidFill>
                  <a:srgbClr val="990033"/>
                </a:solidFill>
                <a:latin typeface="宋体" panose="02010600030101010101" pitchFamily="2" charset="-122"/>
              </a:rPr>
              <a:t>[</a:t>
            </a:r>
            <a:r>
              <a:rPr lang="zh-CN" altLang="en-US" sz="2400" b="1" kern="100" dirty="0" smtClean="0">
                <a:solidFill>
                  <a:srgbClr val="990033"/>
                </a:solidFill>
                <a:latin typeface="+mj-ea"/>
                <a:cs typeface="Courier New" panose="02070309020205020404"/>
              </a:rPr>
              <a:t>解析</a:t>
            </a:r>
            <a:r>
              <a:rPr lang="en-US" altLang="zh-CN" sz="2400" b="1" dirty="0" smtClean="0">
                <a:solidFill>
                  <a:srgbClr val="990033"/>
                </a:solidFill>
                <a:latin typeface="宋体" panose="02010600030101010101" pitchFamily="2" charset="-122"/>
              </a:rPr>
              <a:t>]</a:t>
            </a:r>
            <a:r>
              <a:rPr lang="zh-CN" altLang="en-US" sz="2400" b="1" dirty="0" smtClean="0">
                <a:solidFill>
                  <a:srgbClr val="990033"/>
                </a:solidFill>
                <a:latin typeface="宋体" panose="02010600030101010101" pitchFamily="2" charset="-122"/>
              </a:rPr>
              <a:t>本题考查鉴赏诗歌的形象。第一问“一洗万古凡马空”的意思是一切凡马在此马面前都不免相形失色。这说明题干要求回答曹霸画的马有什么样的突出特点。诗人先用“生长风”形容真马的雄俊神奇，再用众画工的凡马来烘托画师的“真龙”，着意描摹曹霸画马的神妙。第二问需重点理解“意匠惨淡经营中”一句，“匠”指“曹</a:t>
            </a:r>
            <a:endParaRPr lang="en-US" altLang="zh-CN" sz="2400" b="1" dirty="0" smtClean="0">
              <a:solidFill>
                <a:srgbClr val="990033"/>
              </a:solidFill>
              <a:latin typeface="宋体" panose="02010600030101010101" pitchFamily="2" charset="-122"/>
            </a:endParaRPr>
          </a:p>
          <a:p>
            <a:pPr marL="0" indent="0">
              <a:lnSpc>
                <a:spcPts val="3500"/>
              </a:lnSpc>
              <a:buNone/>
            </a:pPr>
            <a:r>
              <a:rPr lang="zh-CN" altLang="en-US" sz="2400" b="1" dirty="0" smtClean="0">
                <a:solidFill>
                  <a:srgbClr val="990033"/>
                </a:solidFill>
                <a:latin typeface="宋体" panose="02010600030101010101" pitchFamily="2" charset="-122"/>
              </a:rPr>
              <a:t>霸”，“意”指“匠心”，“惨淡经营”指作画前曹霸先巧妙运思，然后淋漓尽致地绘画。</a:t>
            </a:r>
          </a:p>
          <a:p>
            <a:pPr marL="0" indent="0">
              <a:lnSpc>
                <a:spcPts val="3500"/>
              </a:lnSpc>
              <a:spcBef>
                <a:spcPts val="0"/>
              </a:spcBef>
              <a:spcAft>
                <a:spcPts val="0"/>
              </a:spcAft>
              <a:buNone/>
            </a:pPr>
            <a:endParaRPr lang="en-US" altLang="zh-CN" sz="2400" b="1" dirty="0" smtClean="0">
              <a:solidFill>
                <a:srgbClr val="990033"/>
              </a:solidFill>
              <a:latin typeface="宋体" panose="02010600030101010101" pitchFamily="2" charset="-122"/>
            </a:endParaRPr>
          </a:p>
          <a:p>
            <a:pPr marL="0" indent="0">
              <a:lnSpc>
                <a:spcPts val="3500"/>
              </a:lnSpc>
              <a:spcBef>
                <a:spcPts val="0"/>
              </a:spcBef>
              <a:spcAft>
                <a:spcPts val="0"/>
              </a:spcAft>
              <a:buNone/>
            </a:pPr>
            <a:endParaRPr lang="zh-CN" altLang="en-US" sz="2400" b="1" dirty="0" smtClean="0">
              <a:solidFill>
                <a:srgbClr val="990033"/>
              </a:solidFill>
              <a:latin typeface="宋体" panose="02010600030101010101" pitchFamily="2" charset="-122"/>
            </a:endParaRPr>
          </a:p>
          <a:p>
            <a:pPr indent="266700" algn="just">
              <a:lnSpc>
                <a:spcPts val="3500"/>
              </a:lnSpc>
              <a:spcAft>
                <a:spcPts val="0"/>
              </a:spcAft>
              <a:buNone/>
            </a:pPr>
            <a:endParaRPr lang="zh-CN" sz="2400" b="1" kern="100" dirty="0">
              <a:latin typeface="宋体" panose="02010600030101010101" pitchFamily="2" charset="-122"/>
              <a:cs typeface="Courier New" panose="02070309020205020404"/>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pic>
        <p:nvPicPr>
          <p:cNvPr id="5" name="Picture 31"/>
          <p:cNvPicPr>
            <a:picLocks noChangeAspect="1" noChangeArrowheads="1"/>
          </p:cNvPicPr>
          <p:nvPr/>
        </p:nvPicPr>
        <p:blipFill>
          <a:blip r:embed="rId3" cstate="print"/>
          <a:srcRect/>
          <a:stretch>
            <a:fillRect/>
          </a:stretch>
        </p:blipFill>
        <p:spPr bwMode="auto">
          <a:xfrm>
            <a:off x="1" y="785222"/>
            <a:ext cx="609600" cy="1857345"/>
          </a:xfrm>
          <a:prstGeom prst="rect">
            <a:avLst/>
          </a:prstGeom>
          <a:noFill/>
          <a:ln w="9525">
            <a:noFill/>
            <a:miter lim="800000"/>
            <a:headEnd/>
            <a:tailEnd/>
          </a:ln>
        </p:spPr>
      </p:pic>
      <p:sp>
        <p:nvSpPr>
          <p:cNvPr id="7" name="内容占位符 2">
            <a:hlinkClick r:id="rId4" action="ppaction://hlinksldjump"/>
          </p:cNvPr>
          <p:cNvSpPr/>
          <p:nvPr/>
        </p:nvSpPr>
        <p:spPr bwMode="auto">
          <a:xfrm>
            <a:off x="71439" y="999884"/>
            <a:ext cx="431800" cy="1353405"/>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真</a:t>
            </a:r>
            <a:r>
              <a:rPr lang="zh-CN" altLang="en-US" sz="2400" b="1" dirty="0" smtClean="0">
                <a:solidFill>
                  <a:schemeClr val="bg1"/>
                </a:solidFill>
                <a:ea typeface="幼圆" panose="02010509060101010101" pitchFamily="49" charset="-122"/>
              </a:rPr>
              <a:t>题体验</a:t>
            </a:r>
            <a:endParaRPr lang="zh-CN" altLang="en-US" sz="2400" b="1" dirty="0">
              <a:solidFill>
                <a:schemeClr val="bg1"/>
              </a:solidFill>
              <a:ea typeface="幼圆" panose="02010509060101010101" pitchFamily="49" charset="-122"/>
            </a:endParaRPr>
          </a:p>
        </p:txBody>
      </p:sp>
    </p:spTree>
  </p:cSld>
  <p:clrMapOvr>
    <a:masterClrMapping/>
  </p:clrMapOvr>
  <p:transition spd="med">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936625"/>
            <a:ext cx="7929618" cy="5399088"/>
          </a:xfrm>
          <a:prstGeom prst="rect">
            <a:avLst/>
          </a:prstGeom>
          <a:noFill/>
          <a:ln w="9525">
            <a:noFill/>
            <a:miter lim="800000"/>
          </a:ln>
        </p:spPr>
        <p:txBody>
          <a:bodyPr/>
          <a:lstStyle/>
          <a:p>
            <a:pPr indent="266700" algn="just">
              <a:lnSpc>
                <a:spcPts val="3500"/>
              </a:lnSpc>
              <a:spcAft>
                <a:spcPts val="0"/>
              </a:spcAft>
            </a:pPr>
            <a:r>
              <a:rPr lang="en-US" altLang="zh-CN" sz="2400" b="1" kern="100" dirty="0" smtClean="0">
                <a:latin typeface="Times New Roman" panose="02020603050405020304"/>
                <a:cs typeface="Courier New" panose="02070309020205020404"/>
              </a:rPr>
              <a:t>(1)</a:t>
            </a:r>
            <a:r>
              <a:rPr lang="zh-CN" altLang="zh-CN" sz="2400" b="1" kern="100" dirty="0" smtClean="0">
                <a:latin typeface="Times New Roman" panose="02020603050405020304"/>
                <a:cs typeface="Courier New" panose="02070309020205020404"/>
              </a:rPr>
              <a:t>下列对本诗的理解，不正确的两项是</a:t>
            </a:r>
            <a:r>
              <a:rPr lang="en-US" altLang="zh-CN" sz="2400" b="1" kern="100" dirty="0" smtClean="0">
                <a:latin typeface="Times New Roman" panose="02020603050405020304"/>
                <a:cs typeface="Courier New" panose="02070309020205020404"/>
              </a:rPr>
              <a:t>(5</a:t>
            </a:r>
            <a:r>
              <a:rPr lang="zh-CN" altLang="zh-CN" sz="2400" b="1" kern="100" dirty="0" smtClean="0">
                <a:latin typeface="Times New Roman" panose="02020603050405020304"/>
                <a:cs typeface="Courier New" panose="02070309020205020404"/>
              </a:rPr>
              <a:t>分</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　　</a:t>
            </a:r>
            <a:r>
              <a:rPr lang="en-US" altLang="zh-CN" sz="2400" b="1" kern="100" dirty="0" smtClean="0">
                <a:latin typeface="Times New Roman" panose="02020603050405020304"/>
                <a:cs typeface="Courier New" panose="02070309020205020404"/>
              </a:rPr>
              <a:t>)</a:t>
            </a:r>
            <a:endParaRPr lang="zh-CN" altLang="zh-CN" sz="2400" b="1" kern="100" dirty="0" smtClean="0">
              <a:latin typeface="Times New Roman" panose="02020603050405020304"/>
              <a:cs typeface="Courier New" panose="02070309020205020404"/>
            </a:endParaRPr>
          </a:p>
          <a:p>
            <a:pPr indent="266700" algn="just">
              <a:lnSpc>
                <a:spcPts val="3500"/>
              </a:lnSpc>
              <a:spcAft>
                <a:spcPts val="0"/>
              </a:spcAft>
            </a:pPr>
            <a:r>
              <a:rPr lang="en-US" altLang="zh-CN" sz="2400" b="1" kern="100" dirty="0" smtClean="0">
                <a:latin typeface="Times New Roman" panose="02020603050405020304"/>
                <a:cs typeface="Courier New" panose="02070309020205020404"/>
              </a:rPr>
              <a:t>A</a:t>
            </a:r>
            <a:r>
              <a:rPr lang="zh-CN" altLang="zh-CN" sz="2400" b="1" kern="100" dirty="0" smtClean="0">
                <a:latin typeface="Times New Roman" panose="02020603050405020304"/>
                <a:cs typeface="Courier New" panose="02070309020205020404"/>
              </a:rPr>
              <a:t>．首联</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得意</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二字，既写出了蝉鸣的神态，又微露了诗人的歆羡之情。此联侧重于想象联想，在眺望中透露出诗人的心事。</a:t>
            </a:r>
          </a:p>
          <a:p>
            <a:pPr indent="266700" algn="just">
              <a:lnSpc>
                <a:spcPts val="3500"/>
              </a:lnSpc>
              <a:spcAft>
                <a:spcPts val="0"/>
              </a:spcAft>
            </a:pPr>
            <a:r>
              <a:rPr lang="en-US" altLang="zh-CN" sz="2400" b="1" kern="100" dirty="0" smtClean="0">
                <a:latin typeface="Times New Roman" panose="02020603050405020304"/>
                <a:cs typeface="Courier New" panose="02070309020205020404"/>
              </a:rPr>
              <a:t>B</a:t>
            </a:r>
            <a:r>
              <a:rPr lang="zh-CN" altLang="zh-CN" sz="2400" b="1" kern="100" dirty="0" smtClean="0">
                <a:latin typeface="Times New Roman" panose="02020603050405020304"/>
                <a:cs typeface="Courier New" panose="02070309020205020404"/>
              </a:rPr>
              <a:t>．第二联言近意远，字面上只写了病后，却透露出病前和病中的消息，字面上只写了梦后，实则暗示出曾有无数次的思乡梦。</a:t>
            </a:r>
          </a:p>
          <a:p>
            <a:pPr indent="266700" algn="just">
              <a:lnSpc>
                <a:spcPts val="3500"/>
              </a:lnSpc>
              <a:spcAft>
                <a:spcPts val="0"/>
              </a:spcAft>
            </a:pPr>
            <a:r>
              <a:rPr lang="en-US" altLang="zh-CN" sz="2400" b="1" kern="100" dirty="0" smtClean="0">
                <a:latin typeface="Times New Roman" panose="02020603050405020304"/>
                <a:cs typeface="Courier New" panose="02070309020205020404"/>
              </a:rPr>
              <a:t>C</a:t>
            </a:r>
            <a:r>
              <a:rPr lang="zh-CN" altLang="zh-CN" sz="2400" b="1" kern="100" dirty="0" smtClean="0">
                <a:latin typeface="Times New Roman" panose="02020603050405020304"/>
                <a:cs typeface="Courier New" panose="02070309020205020404"/>
              </a:rPr>
              <a:t>．第三联由上联的回忆转入实写，说乌鸦带引斜阳日光投进古寺，草儿带引野外景色进入荒城，一</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带</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一</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将</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，景色融合自然。</a:t>
            </a:r>
          </a:p>
          <a:p>
            <a:pPr indent="266700" algn="just">
              <a:lnSpc>
                <a:spcPts val="3500"/>
              </a:lnSpc>
              <a:spcAft>
                <a:spcPts val="0"/>
              </a:spcAft>
            </a:pPr>
            <a:endParaRPr lang="zh-CN" sz="2400" b="1" kern="100" dirty="0">
              <a:latin typeface="宋体" panose="02010600030101010101" pitchFamily="2" charset="-122"/>
              <a:cs typeface="Courier New" panose="020703090202050204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936625"/>
            <a:ext cx="7929618" cy="5399088"/>
          </a:xfrm>
          <a:prstGeom prst="rect">
            <a:avLst/>
          </a:prstGeom>
          <a:noFill/>
          <a:ln w="9525">
            <a:noFill/>
            <a:miter lim="800000"/>
          </a:ln>
        </p:spPr>
        <p:txBody>
          <a:bodyPr/>
          <a:lstStyle/>
          <a:p>
            <a:pPr indent="266700" algn="just">
              <a:lnSpc>
                <a:spcPts val="3500"/>
              </a:lnSpc>
              <a:spcAft>
                <a:spcPts val="0"/>
              </a:spcAft>
            </a:pPr>
            <a:r>
              <a:rPr lang="en-US" altLang="zh-CN" sz="2400" b="1" kern="100" dirty="0" smtClean="0">
                <a:latin typeface="Times New Roman" panose="02020603050405020304"/>
                <a:cs typeface="Courier New" panose="02070309020205020404"/>
              </a:rPr>
              <a:t>D</a:t>
            </a:r>
            <a:r>
              <a:rPr lang="zh-CN" altLang="zh-CN" sz="2400" b="1" kern="100" dirty="0" smtClean="0">
                <a:latin typeface="Times New Roman" panose="02020603050405020304"/>
                <a:cs typeface="Courier New" panose="02070309020205020404"/>
              </a:rPr>
              <a:t>．第四联</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秋风发上生</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几字，用语新颖奇警，不落陈腐，不仅意指鬓发的斑白，而且秋风萧萧，又给人以冷的感觉。</a:t>
            </a:r>
          </a:p>
          <a:p>
            <a:pPr indent="266700" algn="just">
              <a:lnSpc>
                <a:spcPts val="3500"/>
              </a:lnSpc>
              <a:spcAft>
                <a:spcPts val="0"/>
              </a:spcAft>
            </a:pPr>
            <a:r>
              <a:rPr lang="en-US" altLang="zh-CN" sz="2400" b="1" kern="100" dirty="0" smtClean="0">
                <a:latin typeface="Times New Roman" panose="02020603050405020304"/>
                <a:cs typeface="Courier New" panose="02070309020205020404"/>
              </a:rPr>
              <a:t>E</a:t>
            </a:r>
            <a:r>
              <a:rPr lang="zh-CN" altLang="zh-CN" sz="2400" b="1" kern="100" dirty="0" smtClean="0">
                <a:latin typeface="Times New Roman" panose="02020603050405020304"/>
                <a:cs typeface="Courier New" panose="02070309020205020404"/>
              </a:rPr>
              <a:t>．尾联直抒胸臆，主要表达了诗人病后思归，遥想故园菊花又开，而自己却辜负了故乡亲友的赏花之约，心头更觉怅惘。</a:t>
            </a:r>
            <a:endParaRPr lang="en-US" altLang="zh-CN" sz="2400" b="1" kern="100" dirty="0" smtClean="0">
              <a:latin typeface="Times New Roman" panose="02020603050405020304"/>
              <a:cs typeface="Courier New" panose="02070309020205020404"/>
            </a:endParaRPr>
          </a:p>
          <a:p>
            <a:pPr indent="266700" algn="just">
              <a:lnSpc>
                <a:spcPts val="3500"/>
              </a:lnSpc>
              <a:spcAft>
                <a:spcPts val="0"/>
              </a:spcAft>
            </a:pPr>
            <a:endParaRPr lang="zh-CN" altLang="zh-CN" sz="2400" b="1" kern="100" dirty="0" smtClean="0">
              <a:solidFill>
                <a:srgbClr val="990033"/>
              </a:solidFill>
              <a:latin typeface="Times New Roman" panose="02020603050405020304"/>
              <a:cs typeface="Courier New" panose="02070309020205020404"/>
            </a:endParaRPr>
          </a:p>
          <a:p>
            <a:pPr indent="266700" algn="just">
              <a:lnSpc>
                <a:spcPts val="3500"/>
              </a:lnSpc>
              <a:spcAft>
                <a:spcPts val="0"/>
              </a:spcAft>
            </a:pPr>
            <a:endParaRPr lang="zh-CN" altLang="zh-CN" sz="2400" b="1" kern="100" dirty="0" smtClean="0">
              <a:latin typeface="Times New Roman" panose="02020603050405020304"/>
              <a:cs typeface="Courier New" panose="02070309020205020404"/>
            </a:endParaRPr>
          </a:p>
          <a:p>
            <a:pPr indent="266700" algn="just">
              <a:lnSpc>
                <a:spcPts val="3500"/>
              </a:lnSpc>
              <a:spcAft>
                <a:spcPts val="0"/>
              </a:spcAft>
            </a:pPr>
            <a:endParaRPr lang="zh-CN" altLang="zh-CN" sz="2400" b="1" kern="100" dirty="0">
              <a:latin typeface="Times New Roman" panose="02020603050405020304"/>
              <a:cs typeface="Courier New" panose="020703090202050204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936625"/>
            <a:ext cx="7929618" cy="5399088"/>
          </a:xfrm>
          <a:prstGeom prst="rect">
            <a:avLst/>
          </a:prstGeom>
          <a:noFill/>
          <a:ln w="9525">
            <a:noFill/>
            <a:miter lim="800000"/>
          </a:ln>
        </p:spPr>
        <p:txBody>
          <a:bodyPr/>
          <a:lstStyle/>
          <a:p>
            <a:pPr indent="266700" algn="just">
              <a:lnSpc>
                <a:spcPts val="3500"/>
              </a:lnSpc>
              <a:spcAft>
                <a:spcPts val="0"/>
              </a:spcAft>
            </a:pPr>
            <a:r>
              <a:rPr lang="en-US" altLang="zh-CN" sz="2400" b="1" kern="100" dirty="0" smtClean="0">
                <a:solidFill>
                  <a:srgbClr val="990033"/>
                </a:solidFill>
                <a:latin typeface="Times New Roman" panose="02020603050405020304"/>
                <a:cs typeface="Courier New" panose="02070309020205020404"/>
              </a:rPr>
              <a:t>AE</a:t>
            </a:r>
            <a:r>
              <a:rPr lang="zh-CN" altLang="zh-CN" sz="2400" b="1" kern="100" dirty="0" smtClean="0">
                <a:solidFill>
                  <a:srgbClr val="990033"/>
                </a:solidFill>
                <a:latin typeface="Times New Roman" panose="02020603050405020304"/>
                <a:cs typeface="Courier New" panose="02070309020205020404"/>
              </a:rPr>
              <a:t>　</a:t>
            </a:r>
            <a:r>
              <a:rPr lang="en-US" altLang="zh-CN" sz="2400" b="1" kern="100" dirty="0" smtClean="0">
                <a:solidFill>
                  <a:srgbClr val="990033"/>
                </a:solidFill>
                <a:latin typeface="Times New Roman" panose="02020603050405020304"/>
                <a:cs typeface="Courier New" panose="02070309020205020404"/>
              </a:rPr>
              <a:t>[</a:t>
            </a:r>
            <a:r>
              <a:rPr lang="zh-CN" altLang="zh-CN" sz="2400" b="1" kern="100" dirty="0" smtClean="0">
                <a:solidFill>
                  <a:srgbClr val="990033"/>
                </a:solidFill>
                <a:latin typeface="Times New Roman" panose="02020603050405020304"/>
                <a:cs typeface="Courier New" panose="02070309020205020404"/>
              </a:rPr>
              <a:t>解析</a:t>
            </a:r>
            <a:r>
              <a:rPr lang="en-US" altLang="zh-CN" sz="2400" b="1" kern="100" dirty="0" smtClean="0">
                <a:solidFill>
                  <a:srgbClr val="990033"/>
                </a:solidFill>
                <a:latin typeface="Times New Roman" panose="02020603050405020304"/>
                <a:cs typeface="Courier New" panose="02070309020205020404"/>
              </a:rPr>
              <a:t>] A</a:t>
            </a:r>
            <a:r>
              <a:rPr lang="zh-CN" altLang="zh-CN" sz="2400" b="1" kern="100" dirty="0" smtClean="0">
                <a:solidFill>
                  <a:srgbClr val="990033"/>
                </a:solidFill>
                <a:latin typeface="Times New Roman" panose="02020603050405020304"/>
                <a:cs typeface="Courier New" panose="02070309020205020404"/>
              </a:rPr>
              <a:t>项，</a:t>
            </a:r>
            <a:r>
              <a:rPr lang="en-US" altLang="zh-CN" sz="2400" b="1" kern="100" dirty="0" smtClean="0">
                <a:solidFill>
                  <a:srgbClr val="990033"/>
                </a:solidFill>
                <a:latin typeface="Times New Roman" panose="02020603050405020304"/>
                <a:cs typeface="Courier New" panose="02070309020205020404"/>
              </a:rPr>
              <a:t>“</a:t>
            </a:r>
            <a:r>
              <a:rPr lang="zh-CN" altLang="zh-CN" sz="2400" b="1" kern="100" dirty="0" smtClean="0">
                <a:solidFill>
                  <a:srgbClr val="990033"/>
                </a:solidFill>
                <a:latin typeface="Times New Roman" panose="02020603050405020304"/>
                <a:cs typeface="Courier New" panose="02070309020205020404"/>
              </a:rPr>
              <a:t>想象联想</a:t>
            </a:r>
            <a:r>
              <a:rPr lang="en-US" altLang="zh-CN" sz="2400" b="1" kern="100" dirty="0" smtClean="0">
                <a:solidFill>
                  <a:srgbClr val="990033"/>
                </a:solidFill>
                <a:latin typeface="Times New Roman" panose="02020603050405020304"/>
                <a:cs typeface="Courier New" panose="02070309020205020404"/>
              </a:rPr>
              <a:t>”</a:t>
            </a:r>
            <a:r>
              <a:rPr lang="zh-CN" altLang="zh-CN" sz="2400" b="1" kern="100" dirty="0" smtClean="0">
                <a:solidFill>
                  <a:srgbClr val="990033"/>
                </a:solidFill>
                <a:latin typeface="Times New Roman" panose="02020603050405020304"/>
                <a:cs typeface="Courier New" panose="02070309020205020404"/>
              </a:rPr>
              <a:t>错误，诗中没有运用这两种表现手法，而是前一句写听觉，后一句写视觉。</a:t>
            </a:r>
            <a:r>
              <a:rPr lang="en-US" altLang="zh-CN" sz="2400" b="1" kern="100" dirty="0" smtClean="0">
                <a:solidFill>
                  <a:srgbClr val="990033"/>
                </a:solidFill>
                <a:latin typeface="Times New Roman" panose="02020603050405020304"/>
                <a:cs typeface="Courier New" panose="02070309020205020404"/>
              </a:rPr>
              <a:t>E</a:t>
            </a:r>
            <a:r>
              <a:rPr lang="zh-CN" altLang="zh-CN" sz="2400" b="1" kern="100" dirty="0" smtClean="0">
                <a:solidFill>
                  <a:srgbClr val="990033"/>
                </a:solidFill>
                <a:latin typeface="Times New Roman" panose="02020603050405020304"/>
                <a:cs typeface="Courier New" panose="02070309020205020404"/>
              </a:rPr>
              <a:t>项，范围过小，</a:t>
            </a:r>
            <a:r>
              <a:rPr lang="en-US" altLang="zh-CN" sz="2400" b="1" kern="100" dirty="0" smtClean="0">
                <a:solidFill>
                  <a:srgbClr val="990033"/>
                </a:solidFill>
                <a:latin typeface="Times New Roman" panose="02020603050405020304"/>
                <a:cs typeface="Courier New" panose="02070309020205020404"/>
              </a:rPr>
              <a:t>“</a:t>
            </a:r>
            <a:r>
              <a:rPr lang="zh-CN" altLang="zh-CN" sz="2400" b="1" kern="100" dirty="0" smtClean="0">
                <a:solidFill>
                  <a:srgbClr val="990033"/>
                </a:solidFill>
                <a:latin typeface="Times New Roman" panose="02020603050405020304"/>
                <a:cs typeface="Courier New" panose="02070309020205020404"/>
              </a:rPr>
              <a:t>主要表达</a:t>
            </a:r>
            <a:r>
              <a:rPr lang="en-US" altLang="zh-CN" sz="2400" b="1" kern="100" dirty="0" smtClean="0">
                <a:solidFill>
                  <a:srgbClr val="990033"/>
                </a:solidFill>
                <a:latin typeface="Times New Roman" panose="02020603050405020304"/>
                <a:cs typeface="Courier New" panose="02070309020205020404"/>
              </a:rPr>
              <a:t>”</a:t>
            </a:r>
            <a:r>
              <a:rPr lang="zh-CN" altLang="zh-CN" sz="2400" b="1" kern="100" dirty="0" smtClean="0">
                <a:solidFill>
                  <a:srgbClr val="990033"/>
                </a:solidFill>
                <a:latin typeface="Times New Roman" panose="02020603050405020304"/>
                <a:cs typeface="Courier New" panose="02070309020205020404"/>
              </a:rPr>
              <a:t>的情感分析不正确，从诗的末句看，还有</a:t>
            </a:r>
            <a:r>
              <a:rPr lang="en-US" altLang="zh-CN" sz="2400" b="1" kern="100" dirty="0" smtClean="0">
                <a:solidFill>
                  <a:srgbClr val="990033"/>
                </a:solidFill>
                <a:latin typeface="Times New Roman" panose="02020603050405020304"/>
                <a:cs typeface="Courier New" panose="02070309020205020404"/>
              </a:rPr>
              <a:t>“</a:t>
            </a:r>
            <a:r>
              <a:rPr lang="zh-CN" altLang="zh-CN" sz="2400" b="1" kern="100" dirty="0" smtClean="0">
                <a:solidFill>
                  <a:srgbClr val="990033"/>
                </a:solidFill>
                <a:latin typeface="Times New Roman" panose="02020603050405020304"/>
                <a:cs typeface="Courier New" panose="02070309020205020404"/>
              </a:rPr>
              <a:t>秋风发上生</a:t>
            </a:r>
            <a:r>
              <a:rPr lang="en-US" altLang="zh-CN" sz="2400" b="1" kern="100" dirty="0" smtClean="0">
                <a:solidFill>
                  <a:srgbClr val="990033"/>
                </a:solidFill>
                <a:latin typeface="Times New Roman" panose="02020603050405020304"/>
                <a:cs typeface="Courier New" panose="02070309020205020404"/>
              </a:rPr>
              <a:t>”</a:t>
            </a:r>
            <a:r>
              <a:rPr lang="zh-CN" altLang="zh-CN" sz="2400" b="1" kern="100" dirty="0" smtClean="0">
                <a:solidFill>
                  <a:srgbClr val="990033"/>
                </a:solidFill>
                <a:latin typeface="Times New Roman" panose="02020603050405020304"/>
                <a:cs typeface="Courier New" panose="02070309020205020404"/>
              </a:rPr>
              <a:t>所表现的凄冷的情怀。另外，还有两句共同表达的幽冷不平的情怀，因为贺铸多病早衰，又因喜谈世事，每忤权贵，屡受排抑，郁悒难平。他在徐州任上所写的不同诗歌中，曾多次吐露了这种幽冷不平的情怀。</a:t>
            </a:r>
          </a:p>
          <a:p>
            <a:pPr indent="266700" algn="just">
              <a:lnSpc>
                <a:spcPts val="3500"/>
              </a:lnSpc>
              <a:spcAft>
                <a:spcPts val="0"/>
              </a:spcAft>
            </a:pPr>
            <a:endParaRPr lang="zh-CN" altLang="zh-CN" sz="2400" b="1" kern="100" dirty="0" smtClean="0">
              <a:latin typeface="Times New Roman" panose="02020603050405020304"/>
              <a:cs typeface="Courier New" panose="02070309020205020404"/>
            </a:endParaRPr>
          </a:p>
          <a:p>
            <a:pPr indent="266700" algn="just">
              <a:lnSpc>
                <a:spcPts val="3500"/>
              </a:lnSpc>
              <a:spcAft>
                <a:spcPts val="0"/>
              </a:spcAft>
            </a:pPr>
            <a:endParaRPr lang="zh-CN" altLang="zh-CN" sz="2400" b="1" kern="100" dirty="0">
              <a:latin typeface="Times New Roman" panose="02020603050405020304"/>
              <a:cs typeface="Courier New" panose="020703090202050204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1222377"/>
            <a:ext cx="7929618" cy="4921267"/>
          </a:xfrm>
          <a:prstGeom prst="rect">
            <a:avLst/>
          </a:prstGeom>
          <a:noFill/>
          <a:ln w="9525">
            <a:noFill/>
            <a:miter lim="800000"/>
          </a:ln>
        </p:spPr>
        <p:txBody>
          <a:bodyPr/>
          <a:lstStyle/>
          <a:p>
            <a:pPr indent="266700" algn="just">
              <a:lnSpc>
                <a:spcPts val="3500"/>
              </a:lnSpc>
              <a:spcAft>
                <a:spcPts val="0"/>
              </a:spcAft>
            </a:pPr>
            <a:r>
              <a:rPr lang="en-US" sz="2400" b="1" kern="100" dirty="0" smtClean="0">
                <a:latin typeface="Times New Roman" panose="02020603050405020304"/>
                <a:cs typeface="Courier New" panose="02070309020205020404"/>
              </a:rPr>
              <a:t>(2)</a:t>
            </a:r>
            <a:r>
              <a:rPr lang="zh-CN" altLang="en-US" sz="2400" b="1" kern="100" dirty="0" smtClean="0">
                <a:latin typeface="Times New Roman" panose="02020603050405020304"/>
                <a:cs typeface="Times New Roman" panose="02020603050405020304"/>
              </a:rPr>
              <a:t>同是以多病之身登高望远，本诗与杜甫</a:t>
            </a:r>
            <a:r>
              <a:rPr lang="en-US" altLang="zh-CN" sz="2400" b="1" kern="100" dirty="0" smtClean="0">
                <a:latin typeface="Times New Roman" panose="02020603050405020304"/>
                <a:cs typeface="Times New Roman" panose="02020603050405020304"/>
              </a:rPr>
              <a:t>《</a:t>
            </a:r>
            <a:r>
              <a:rPr lang="zh-CN" altLang="en-US" sz="2400" b="1" kern="100" dirty="0" smtClean="0">
                <a:latin typeface="Times New Roman" panose="02020603050405020304"/>
                <a:cs typeface="Times New Roman" panose="02020603050405020304"/>
              </a:rPr>
              <a:t>登高</a:t>
            </a:r>
            <a:r>
              <a:rPr lang="en-US" altLang="zh-CN" sz="2400" b="1" kern="100" dirty="0" smtClean="0">
                <a:latin typeface="Times New Roman" panose="02020603050405020304"/>
                <a:cs typeface="Times New Roman" panose="02020603050405020304"/>
              </a:rPr>
              <a:t>》</a:t>
            </a:r>
            <a:r>
              <a:rPr lang="zh-CN" altLang="en-US" sz="2400" b="1" kern="100" dirty="0" smtClean="0">
                <a:latin typeface="Times New Roman" panose="02020603050405020304"/>
                <a:cs typeface="Times New Roman" panose="02020603050405020304"/>
              </a:rPr>
              <a:t>相比，</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在意境营造和章法结构上有何不同？请简要分析。</a:t>
            </a:r>
            <a:r>
              <a:rPr lang="en-US" sz="2400" b="1" kern="100" dirty="0" smtClean="0">
                <a:latin typeface="Times New Roman" panose="02020603050405020304"/>
                <a:ea typeface="仿宋_GB2312" panose="02010609030101010101" charset="-122"/>
                <a:cs typeface="Courier New" panose="02070309020205020404"/>
              </a:rPr>
              <a:t>(6</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p>
          <a:p>
            <a:pPr indent="266700" algn="just">
              <a:lnSpc>
                <a:spcPts val="3500"/>
              </a:lnSpc>
              <a:spcAft>
                <a:spcPts val="0"/>
              </a:spcAft>
            </a:pPr>
            <a:endParaRPr lang="en-US" sz="2400" b="1" kern="100" dirty="0" smtClean="0">
              <a:latin typeface="Times New Roman" panose="02020603050405020304"/>
              <a:ea typeface="仿宋_GB2312" panose="02010609030101010101" charset="-122"/>
              <a:cs typeface="Courier New" panose="02070309020205020404"/>
            </a:endParaRPr>
          </a:p>
          <a:p>
            <a:pPr indent="266700" algn="just">
              <a:lnSpc>
                <a:spcPts val="3500"/>
              </a:lnSpc>
              <a:spcAft>
                <a:spcPts val="0"/>
              </a:spcAft>
            </a:pPr>
            <a:endParaRPr lang="en-US" sz="2400" b="1" kern="100" dirty="0" smtClean="0">
              <a:latin typeface="Times New Roman" panose="02020603050405020304"/>
              <a:ea typeface="仿宋_GB2312" panose="02010609030101010101" charset="-122"/>
              <a:cs typeface="Courier New" panose="02070309020205020404"/>
            </a:endParaRPr>
          </a:p>
          <a:p>
            <a:pPr indent="266700" algn="just">
              <a:lnSpc>
                <a:spcPts val="3500"/>
              </a:lnSpc>
              <a:spcAft>
                <a:spcPts val="0"/>
              </a:spcAft>
            </a:pPr>
            <a:r>
              <a:rPr lang="en-US" altLang="en-US"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答案</a:t>
            </a:r>
            <a:r>
              <a:rPr lang="en-US" altLang="en-US" sz="2400" b="1" dirty="0" smtClean="0">
                <a:solidFill>
                  <a:srgbClr val="990033"/>
                </a:solidFill>
                <a:latin typeface="+mj-ea"/>
                <a:ea typeface="+mj-ea"/>
                <a:cs typeface="Times New Roman" panose="02020603050405020304"/>
              </a:rPr>
              <a:t>] </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①</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意境营造：本诗以清蝉、斜阳、暮鸦、衰草、</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秋风为主要意象，营造出凄清萧瑟的意境；杜诗以急风、</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高天、落木、长江为主要意象，营造出雄阔苍凉的意境。</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②</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章法结构：本诗一、三联写景，二、四联抒情，两者</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穿插交错，景情转换灵动自然；杜诗前两联写景，后两</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联抒情，由景及情，层次清晰。</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(6</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分，每点</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3</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分</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endParaRPr lang="zh-CN" altLang="en-US" sz="2400" b="1" dirty="0" smtClean="0">
              <a:solidFill>
                <a:srgbClr val="990033"/>
              </a:solidFill>
              <a:latin typeface="Times New Roman" panose="02020603050405020304"/>
              <a:ea typeface="宋体" panose="02010600030101010101" pitchFamily="2" charset="-122"/>
              <a:cs typeface="Times New Roman" panose="020206030504050203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wipe(down)">
                                      <p:cBhvr>
                                        <p:cTn id="7" dur="500"/>
                                        <p:tgtEl>
                                          <p:spTgt spid="5">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wipe(down)">
                                      <p:cBhvr>
                                        <p:cTn id="10" dur="500"/>
                                        <p:tgtEl>
                                          <p:spTgt spid="5">
                                            <p:txEl>
                                              <p:pRg st="5" end="5"/>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wipe(down)">
                                      <p:cBhvr>
                                        <p:cTn id="13" dur="500"/>
                                        <p:tgtEl>
                                          <p:spTgt spid="5">
                                            <p:txEl>
                                              <p:pRg st="6" end="6"/>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5">
                                            <p:txEl>
                                              <p:pRg st="7" end="7"/>
                                            </p:txEl>
                                          </p:spTgt>
                                        </p:tgtEl>
                                        <p:attrNameLst>
                                          <p:attrName>style.visibility</p:attrName>
                                        </p:attrNameLst>
                                      </p:cBhvr>
                                      <p:to>
                                        <p:strVal val="visible"/>
                                      </p:to>
                                    </p:set>
                                    <p:animEffect transition="in" filter="wipe(down)">
                                      <p:cBhvr>
                                        <p:cTn id="16" dur="500"/>
                                        <p:tgtEl>
                                          <p:spTgt spid="5">
                                            <p:txEl>
                                              <p:pRg st="7" end="7"/>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animEffect transition="in" filter="wipe(down)">
                                      <p:cBhvr>
                                        <p:cTn id="19" dur="500"/>
                                        <p:tgtEl>
                                          <p:spTgt spid="5">
                                            <p:txEl>
                                              <p:pRg st="8" end="8"/>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5">
                                            <p:txEl>
                                              <p:pRg st="9" end="9"/>
                                            </p:txEl>
                                          </p:spTgt>
                                        </p:tgtEl>
                                        <p:attrNameLst>
                                          <p:attrName>style.visibility</p:attrName>
                                        </p:attrNameLst>
                                      </p:cBhvr>
                                      <p:to>
                                        <p:strVal val="visible"/>
                                      </p:to>
                                    </p:set>
                                    <p:animEffect transition="in" filter="wipe(down)">
                                      <p:cBhvr>
                                        <p:cTn id="2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1222377"/>
            <a:ext cx="7929618" cy="4492639"/>
          </a:xfrm>
          <a:prstGeom prst="rect">
            <a:avLst/>
          </a:prstGeom>
          <a:noFill/>
          <a:ln w="9525">
            <a:noFill/>
            <a:miter lim="800000"/>
          </a:ln>
        </p:spPr>
        <p:txBody>
          <a:bodyPr/>
          <a:lstStyle/>
          <a:p>
            <a:pPr indent="266700" algn="just">
              <a:lnSpc>
                <a:spcPts val="3500"/>
              </a:lnSpc>
              <a:spcAft>
                <a:spcPts val="0"/>
              </a:spcAft>
            </a:pPr>
            <a:r>
              <a:rPr lang="en-US" altLang="en-US"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解析</a:t>
            </a:r>
            <a:r>
              <a:rPr lang="en-US" altLang="en-US"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本题考查考生鉴赏诗歌形象和结构的能力。意</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境就是若干意象组成的画面，本诗写清蝉、斜阳等冷色</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调意象，营造出凄清的意境。杜诗写急风、高天、哀猿、</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白沙、清渚、落木、长江等意象，营造出雄阔苍凉的意</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境。杜诗在章法结构上前四句写景，述登高见闻，后四</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句抒情，写登高所感。贺诗在章法结构上写景和抒情的</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内容穿插交错，如首联用写景起兴之后，颔联忽然宕开</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去做一番追叙，紧接着又用</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梦后倚楼</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一笔挽回。颈联</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再次写景，尾联直抒胸臆。</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1508129"/>
            <a:ext cx="7929618" cy="4064011"/>
          </a:xfrm>
          <a:prstGeom prst="rect">
            <a:avLst/>
          </a:prstGeom>
          <a:noFill/>
          <a:ln w="9525">
            <a:noFill/>
            <a:miter lim="800000"/>
          </a:ln>
        </p:spPr>
        <p:txBody>
          <a:bodyPr/>
          <a:lstStyle/>
          <a:p>
            <a:pPr indent="266700" algn="just">
              <a:lnSpc>
                <a:spcPts val="3500"/>
              </a:lnSpc>
              <a:spcAft>
                <a:spcPts val="0"/>
              </a:spcAft>
            </a:pPr>
            <a:r>
              <a:rPr lang="en-US" altLang="en-US"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原味翻译</a:t>
            </a:r>
            <a:r>
              <a:rPr lang="en-US" altLang="en-US"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淋了雨的清蝉在树上得意地鸣叫，经雨之</a:t>
            </a:r>
            <a:endPar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路，尘土不扬，归家之路清晰可见。病后饮酒，不知满</a:t>
            </a:r>
            <a:endPar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足，睡梦醒后，靠着楼栏远远眺望，心中生起无限乡情。</a:t>
            </a:r>
            <a:endPar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乌鸦带引斜阳日光投进古寺，草儿带引野外景色进入荒</a:t>
            </a:r>
            <a:endPar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城。我又负了故乡亲友的菊花之约，只觉秋风从发上生</a:t>
            </a:r>
            <a:endPar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起。</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55576" y="1268760"/>
            <a:ext cx="7929618" cy="4064011"/>
          </a:xfrm>
          <a:prstGeom prst="rect">
            <a:avLst/>
          </a:prstGeom>
          <a:noFill/>
          <a:ln w="9525">
            <a:noFill/>
            <a:miter lim="800000"/>
          </a:ln>
        </p:spPr>
        <p:txBody>
          <a:bodyPr/>
          <a:lstStyle/>
          <a:p>
            <a:pPr indent="266700" algn="just">
              <a:lnSpc>
                <a:spcPts val="3500"/>
              </a:lnSpc>
              <a:spcAft>
                <a:spcPts val="0"/>
              </a:spcAft>
            </a:pPr>
            <a:r>
              <a:rPr lang="en-US" altLang="en-US"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诗歌赏析</a:t>
            </a:r>
            <a:r>
              <a:rPr lang="en-US" altLang="en-US" sz="2400" b="1" dirty="0" smtClean="0">
                <a:solidFill>
                  <a:srgbClr val="990033"/>
                </a:solidFill>
                <a:latin typeface="+mj-ea"/>
                <a:ea typeface="+mj-ea"/>
                <a:cs typeface="Times New Roman" panose="02020603050405020304"/>
              </a:rPr>
              <a:t>] </a:t>
            </a:r>
          </a:p>
          <a:p>
            <a:pPr indent="266700" algn="just">
              <a:lnSpc>
                <a:spcPts val="3500"/>
              </a:lnSpc>
              <a:spcAft>
                <a:spcPts val="0"/>
              </a:spcAft>
            </a:pP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诗一开首以雨后蝉鸣起兴。 </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得意</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二字，既写出了蝉鸣的神态，又微露了诗人的歆羡之情：蝉之踌躇满志，正是因为它既得时、又得地。言下已隐含人不如蝉的况味。第二句由“听”转向“见”：秋雨新洗，值此黄昏之际，行人渐少，尘土不扬，那通往故乡的道路显得分外清晰。三、四两句极写归思之深、之切。病后的频频把盏，不是为消渴解馋，实因乡愁太深、太重，挥之不去，斥之又来，不得不借助酒力排遣。这里字面上只写了病后，却透露出</a:t>
            </a:r>
          </a:p>
          <a:p>
            <a:pPr indent="266700" algn="just">
              <a:lnSpc>
                <a:spcPts val="3500"/>
              </a:lnSpc>
              <a:spcAft>
                <a:spcPts val="0"/>
              </a:spcAft>
            </a:pPr>
            <a:endPar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1508129"/>
            <a:ext cx="7929618" cy="4064011"/>
          </a:xfrm>
          <a:prstGeom prst="rect">
            <a:avLst/>
          </a:prstGeom>
          <a:noFill/>
          <a:ln w="9525">
            <a:noFill/>
            <a:miter lim="800000"/>
          </a:ln>
        </p:spPr>
        <p:txBody>
          <a:bodyPr/>
          <a:lstStyle/>
          <a:p>
            <a:pPr indent="266700" algn="just">
              <a:lnSpc>
                <a:spcPts val="3500"/>
              </a:lnSpc>
              <a:spcAft>
                <a:spcPts val="0"/>
              </a:spcAft>
            </a:pP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病前和病中的消息。病前早已借酒浇愁，病中被迫停饮；仿佛欠了的债要加倍偿还，故病后愈是贪杯，愈可见病中难以消停的情状。下两句又从忆想回到现实。鸦投古刹，是黄昏时万物栖息的典型景象；而落日斜晖，又隐隐约约透露出诗人“时不我与”的迟暮之感。 </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秋风发上生</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几字，用语生新奇警，不落陈腐。这一新奇的用语，也暗示着作者凄冷的情怀。贺铸多病早衰，又因喜谈世事，每忤权贵，屡受排抑，郁悒难平。他在徐州任上曾多次吐露了这种幽冷不平的情怀。</a:t>
            </a:r>
          </a:p>
          <a:p>
            <a:pPr indent="266700" algn="just">
              <a:lnSpc>
                <a:spcPts val="3500"/>
              </a:lnSpc>
              <a:spcAft>
                <a:spcPts val="0"/>
              </a:spcAft>
            </a:pPr>
            <a:endPar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936625"/>
            <a:ext cx="7929618" cy="5399088"/>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7</a:t>
            </a:r>
            <a:r>
              <a:rPr lang="zh-CN" altLang="en-US" sz="2400" b="1" kern="100" dirty="0" smtClean="0">
                <a:latin typeface="Times New Roman" panose="02020603050405020304"/>
                <a:cs typeface="Times New Roman" panose="02020603050405020304"/>
              </a:rPr>
              <a:t>．阅读下面两首宋诗，完成题目。</a:t>
            </a:r>
            <a:r>
              <a:rPr lang="en-US" sz="2400" b="1" kern="100" dirty="0" smtClean="0">
                <a:latin typeface="Times New Roman" panose="02020603050405020304"/>
                <a:ea typeface="仿宋_GB2312" panose="02010609030101010101" charset="-122"/>
                <a:cs typeface="Courier New" panose="02070309020205020404"/>
              </a:rPr>
              <a:t>(11</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黑体" panose="02010600030101010101" charset="-122"/>
                <a:ea typeface="黑体" panose="02010600030101010101" charset="-122"/>
                <a:cs typeface="Times New Roman" panose="02020603050405020304"/>
              </a:rPr>
              <a:t>题多景楼</a:t>
            </a:r>
            <a:r>
              <a:rPr lang="zh-CN" altLang="en-US" sz="2400" b="1" kern="100" baseline="30000" dirty="0" smtClean="0">
                <a:latin typeface="宋体" panose="02010600030101010101" pitchFamily="2" charset="-122"/>
                <a:cs typeface="Times New Roman" panose="02020603050405020304"/>
              </a:rPr>
              <a:t>①</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en-US" sz="2400" b="1" kern="100" dirty="0" smtClean="0">
                <a:latin typeface="Times New Roman" panose="02020603050405020304"/>
                <a:ea typeface="仿宋_GB2312" panose="02010609030101010101" charset="-122"/>
                <a:cs typeface="Courier New" panose="02070309020205020404"/>
              </a:rPr>
              <a:t>[</a:t>
            </a:r>
            <a:r>
              <a:rPr lang="zh-CN" altLang="en-US" sz="2400" b="1" kern="100" dirty="0" smtClean="0">
                <a:latin typeface="Times New Roman" panose="02020603050405020304"/>
                <a:ea typeface="仿宋_GB2312" panose="02010609030101010101" charset="-122"/>
                <a:cs typeface="Times New Roman" panose="02020603050405020304"/>
              </a:rPr>
              <a:t>北宋</a:t>
            </a:r>
            <a:r>
              <a:rPr lang="en-US" sz="2400" b="1" kern="100" dirty="0" smtClean="0">
                <a:latin typeface="Times New Roman" panose="02020603050405020304"/>
                <a:ea typeface="仿宋_GB2312" panose="02010609030101010101" charset="-122"/>
                <a:cs typeface="Courier New" panose="02070309020205020404"/>
              </a:rPr>
              <a:t>]</a:t>
            </a:r>
            <a:r>
              <a:rPr lang="zh-CN" altLang="en-US" sz="2400" b="1" kern="100" dirty="0" smtClean="0">
                <a:latin typeface="Times New Roman" panose="02020603050405020304"/>
                <a:ea typeface="仿宋_GB2312" panose="02010609030101010101" charset="-122"/>
                <a:cs typeface="Times New Roman" panose="02020603050405020304"/>
              </a:rPr>
              <a:t>曾　肇</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屈曲危楼倚半空，诗情无限景无穷。</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江声逆顺潮来往，山色有无烟淡浓。</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风月满楼供一醉，乾坤万里豁双瞳。</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片云回逐斜阳去，知落淮山第几重？</a:t>
            </a:r>
            <a:endParaRPr lang="zh-CN" altLang="en-US" sz="2400" b="1" kern="100" dirty="0" smtClean="0">
              <a:latin typeface="宋体" panose="02010600030101010101" pitchFamily="2" charset="-122"/>
              <a:cs typeface="Courier New" panose="020703090202050204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936625"/>
            <a:ext cx="7929618" cy="5399088"/>
          </a:xfrm>
          <a:prstGeom prst="rect">
            <a:avLst/>
          </a:prstGeom>
          <a:noFill/>
          <a:ln w="9525">
            <a:noFill/>
            <a:miter lim="800000"/>
          </a:ln>
        </p:spPr>
        <p:txBody>
          <a:bodyPr/>
          <a:lstStyle/>
          <a:p>
            <a:pPr indent="266700" algn="ctr">
              <a:lnSpc>
                <a:spcPts val="3500"/>
              </a:lnSpc>
              <a:spcAft>
                <a:spcPts val="0"/>
              </a:spcAft>
            </a:pPr>
            <a:r>
              <a:rPr lang="zh-CN" altLang="en-US" sz="2400" b="1" kern="100" dirty="0" smtClean="0">
                <a:latin typeface="黑体" panose="02010600030101010101" charset="-122"/>
                <a:ea typeface="黑体" panose="02010600030101010101" charset="-122"/>
                <a:cs typeface="Times New Roman" panose="02020603050405020304"/>
              </a:rPr>
              <a:t>题多景楼</a:t>
            </a:r>
          </a:p>
          <a:p>
            <a:pPr indent="266700" algn="ctr">
              <a:lnSpc>
                <a:spcPts val="3500"/>
              </a:lnSpc>
              <a:spcAft>
                <a:spcPts val="0"/>
              </a:spcAft>
            </a:pPr>
            <a:r>
              <a:rPr lang="en-US" altLang="zh-CN" sz="2400" b="1" kern="100" dirty="0" smtClean="0">
                <a:latin typeface="Times New Roman" panose="02020603050405020304"/>
                <a:ea typeface="仿宋_GB2312" panose="02010609030101010101" charset="-122"/>
                <a:cs typeface="Courier New" panose="02070309020205020404"/>
              </a:rPr>
              <a:t>[</a:t>
            </a:r>
            <a:r>
              <a:rPr lang="zh-CN" altLang="en-US" sz="2400" b="1" kern="100" dirty="0" smtClean="0">
                <a:latin typeface="Times New Roman" panose="02020603050405020304"/>
                <a:ea typeface="仿宋_GB2312" panose="02010609030101010101" charset="-122"/>
                <a:cs typeface="Times New Roman" panose="02020603050405020304"/>
              </a:rPr>
              <a:t>南宋</a:t>
            </a:r>
            <a:r>
              <a:rPr lang="en-US" altLang="zh-CN" sz="2400" b="1" kern="100" dirty="0" smtClean="0">
                <a:latin typeface="Times New Roman" panose="02020603050405020304"/>
                <a:ea typeface="仿宋_GB2312" panose="02010609030101010101" charset="-122"/>
                <a:cs typeface="Courier New" panose="02070309020205020404"/>
              </a:rPr>
              <a:t>]</a:t>
            </a:r>
            <a:r>
              <a:rPr lang="zh-CN" altLang="en-US" sz="2400" b="1" kern="100" dirty="0" smtClean="0">
                <a:latin typeface="Times New Roman" panose="02020603050405020304"/>
                <a:ea typeface="仿宋_GB2312" panose="02010609030101010101" charset="-122"/>
                <a:cs typeface="Times New Roman" panose="02020603050405020304"/>
              </a:rPr>
              <a:t>王　琮</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秋满阑干晚共凭，残烟衰草最关情。</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西风吹起江心浪，犹作当时击楫</a:t>
            </a:r>
            <a:r>
              <a:rPr lang="zh-CN" altLang="en-US" sz="2400" b="1" kern="100" baseline="30000" dirty="0" smtClean="0">
                <a:latin typeface="宋体" panose="02010600030101010101" pitchFamily="2" charset="-122"/>
                <a:ea typeface="黑体" panose="02010600030101010101" charset="-122"/>
                <a:cs typeface="Times New Roman" panose="02020603050405020304"/>
              </a:rPr>
              <a:t>②</a:t>
            </a:r>
            <a:r>
              <a:rPr lang="zh-CN" altLang="en-US" sz="2400" b="1" kern="100" baseline="30000" dirty="0" smtClean="0">
                <a:latin typeface="宋体" panose="02010600030101010101" pitchFamily="2" charset="-122"/>
                <a:ea typeface="Times New Roman" panose="02020603050405020304"/>
                <a:cs typeface="Courier New" panose="02070309020205020404"/>
              </a:rPr>
              <a:t> </a:t>
            </a:r>
            <a:r>
              <a:rPr lang="zh-CN" altLang="en-US" sz="2400" b="1" kern="100" dirty="0" smtClean="0">
                <a:latin typeface="Times New Roman" panose="02020603050405020304"/>
                <a:ea typeface="仿宋_GB2312" panose="02010609030101010101" charset="-122"/>
                <a:cs typeface="Times New Roman" panose="02020603050405020304"/>
              </a:rPr>
              <a:t>声。</a:t>
            </a:r>
            <a:endParaRPr lang="zh-CN" altLang="zh-CN"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ea typeface="黑体" panose="02010600030101010101" charset="-122"/>
                <a:cs typeface="Courier New" panose="02070309020205020404"/>
              </a:rPr>
              <a:t>[</a:t>
            </a:r>
            <a:r>
              <a:rPr lang="zh-CN" altLang="en-US" sz="2400" b="1" kern="100" dirty="0" smtClean="0">
                <a:latin typeface="Times New Roman" panose="02020603050405020304"/>
                <a:ea typeface="黑体" panose="02010600030101010101" charset="-122"/>
                <a:cs typeface="Times New Roman" panose="02020603050405020304"/>
              </a:rPr>
              <a:t>注</a:t>
            </a:r>
            <a:r>
              <a:rPr lang="en-US" sz="2400" b="1" kern="100" dirty="0" smtClean="0">
                <a:latin typeface="Times New Roman" panose="02020603050405020304"/>
                <a:ea typeface="黑体" panose="02010600030101010101" charset="-122"/>
                <a:cs typeface="Courier New" panose="02070309020205020404"/>
              </a:rPr>
              <a:t>]</a:t>
            </a:r>
            <a:r>
              <a:rPr lang="en-US" sz="2400" b="1" kern="100" dirty="0" smtClean="0">
                <a:latin typeface="Times New Roman" panose="02020603050405020304"/>
                <a:ea typeface="仿宋_GB2312" panose="02010609030101010101" charset="-122"/>
                <a:cs typeface="Courier New" panose="02070309020205020404"/>
              </a:rPr>
              <a:t> </a:t>
            </a:r>
            <a:r>
              <a:rPr lang="en-US" sz="2400" b="1" kern="100" dirty="0" smtClean="0">
                <a:latin typeface="宋体" panose="02010600030101010101" pitchFamily="2" charset="-122"/>
                <a:ea typeface="仿宋_GB2312" panose="02010609030101010101" charset="-122"/>
                <a:cs typeface="Times New Roman" panose="02020603050405020304"/>
              </a:rPr>
              <a:t>①</a:t>
            </a:r>
            <a:r>
              <a:rPr lang="zh-CN" altLang="en-US" sz="2400" b="1" kern="100" dirty="0" smtClean="0">
                <a:latin typeface="Times New Roman" panose="02020603050405020304"/>
                <a:ea typeface="仿宋_GB2312" panose="02010609030101010101" charset="-122"/>
                <a:cs typeface="Times New Roman" panose="02020603050405020304"/>
              </a:rPr>
              <a:t>本诗是作者被贬途中登多景楼而作。</a:t>
            </a:r>
            <a:r>
              <a:rPr lang="zh-CN" altLang="en-US" sz="2400" b="1" kern="100" dirty="0" smtClean="0">
                <a:latin typeface="宋体" panose="02010600030101010101" pitchFamily="2" charset="-122"/>
                <a:ea typeface="Times New Roman" panose="02020603050405020304"/>
                <a:cs typeface="Courier New" panose="02070309020205020404"/>
              </a:rPr>
              <a:t> </a:t>
            </a:r>
            <a:r>
              <a:rPr lang="en-US" sz="2400" b="1" kern="100" dirty="0" smtClean="0">
                <a:latin typeface="宋体" panose="02010600030101010101" pitchFamily="2" charset="-122"/>
                <a:ea typeface="仿宋_GB2312" panose="02010609030101010101" charset="-122"/>
                <a:cs typeface="Times New Roman" panose="02020603050405020304"/>
              </a:rPr>
              <a:t>②</a:t>
            </a:r>
            <a:r>
              <a:rPr lang="zh-CN" altLang="en-US" sz="2400" b="1" kern="100" dirty="0" smtClean="0">
                <a:latin typeface="Times New Roman" panose="02020603050405020304"/>
                <a:ea typeface="仿宋_GB2312" panose="02010609030101010101" charset="-122"/>
                <a:cs typeface="Times New Roman" panose="02020603050405020304"/>
              </a:rPr>
              <a:t>晋朝祖</a:t>
            </a:r>
            <a:endParaRPr lang="en-US" altLang="zh-CN" sz="2400" b="1" kern="100" dirty="0" smtClean="0">
              <a:latin typeface="Times New Roman" panose="02020603050405020304"/>
              <a:ea typeface="仿宋_GB2312" panose="02010609030101010101"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逖北伐，到中流击楫，誓曰：</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仿宋_GB2312" panose="02010609030101010101" charset="-122"/>
                <a:cs typeface="Times New Roman" panose="02020603050405020304"/>
              </a:rPr>
              <a:t>祖逖不能清中原而复济</a:t>
            </a:r>
            <a:endParaRPr lang="en-US" altLang="zh-CN" sz="2400" b="1" kern="100" dirty="0" smtClean="0">
              <a:latin typeface="Times New Roman" panose="02020603050405020304"/>
              <a:ea typeface="仿宋_GB2312" panose="02010609030101010101"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者，有如大江。</a:t>
            </a:r>
            <a:r>
              <a:rPr lang="zh-CN" altLang="en-US" sz="2400" b="1" kern="100" dirty="0" smtClean="0">
                <a:latin typeface="宋体" panose="02010600030101010101" pitchFamily="2" charset="-122"/>
                <a:cs typeface="Times New Roman" panose="02020603050405020304"/>
              </a:rPr>
              <a:t>”</a:t>
            </a:r>
            <a:endParaRPr lang="zh-CN" altLang="en-US" sz="2400" b="1" kern="100" dirty="0" smtClean="0">
              <a:latin typeface="宋体" panose="02010600030101010101" pitchFamily="2" charset="-122"/>
              <a:cs typeface="Courier New" panose="02070309020205020404"/>
            </a:endParaRPr>
          </a:p>
          <a:p>
            <a:pPr>
              <a:lnSpc>
                <a:spcPts val="3500"/>
              </a:lnSpc>
            </a:pPr>
            <a:r>
              <a:rPr lang="en-US" sz="2400" b="1" dirty="0" smtClean="0">
                <a:latin typeface="Times New Roman" panose="02020603050405020304"/>
                <a:ea typeface="宋体" panose="02010600030101010101" pitchFamily="2" charset="-122"/>
              </a:rPr>
              <a:t>    </a:t>
            </a:r>
            <a:endParaRPr lang="zh-CN" altLang="en-US" sz="2400" b="1" dirty="0" smtClean="0">
              <a:solidFill>
                <a:srgbClr val="990033"/>
              </a:solidFill>
              <a:latin typeface="Times New Roman" panose="02020603050405020304"/>
              <a:ea typeface="宋体" panose="02010600030101010101" pitchFamily="2" charset="-122"/>
              <a:cs typeface="Times New Roman" panose="02020603050405020304"/>
            </a:endParaRPr>
          </a:p>
          <a:p>
            <a:pPr>
              <a:lnSpc>
                <a:spcPts val="3500"/>
              </a:lnSpc>
            </a:pPr>
            <a:endParaRPr lang="zh-CN" sz="2400" b="1" kern="100" dirty="0">
              <a:latin typeface="宋体" panose="02010600030101010101" pitchFamily="2" charset="-122"/>
              <a:cs typeface="Courier New" panose="020703090202050204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专题八　古代诗歌鉴赏</a:t>
            </a:r>
          </a:p>
        </p:txBody>
      </p:sp>
      <p:sp>
        <p:nvSpPr>
          <p:cNvPr id="86019" name="内容占位符 2"/>
          <p:cNvSpPr>
            <a:spLocks noGrp="1"/>
          </p:cNvSpPr>
          <p:nvPr>
            <p:ph idx="4294967295"/>
          </p:nvPr>
        </p:nvSpPr>
        <p:spPr>
          <a:xfrm>
            <a:off x="792163" y="1142984"/>
            <a:ext cx="7920037" cy="5214974"/>
          </a:xfrm>
        </p:spPr>
        <p:txBody>
          <a:bodyPr/>
          <a:lstStyle/>
          <a:p>
            <a:pPr marL="0" indent="0">
              <a:lnSpc>
                <a:spcPts val="3500"/>
              </a:lnSpc>
              <a:buNone/>
            </a:pP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dirty="0" smtClean="0">
                <a:latin typeface="Times New Roman" panose="02020603050405020304" pitchFamily="18" charset="0"/>
                <a:ea typeface="宋体" panose="02010600030101010101" pitchFamily="2" charset="-122"/>
                <a:cs typeface="Times New Roman" panose="02020603050405020304" pitchFamily="18" charset="0"/>
              </a:rPr>
              <a:t>为了突出曹霸的高超画技，诗人做了哪些铺垫？请简要分析。</a:t>
            </a: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(6</a:t>
            </a:r>
            <a:r>
              <a:rPr lang="zh-CN" altLang="en-US" sz="2400" b="1" dirty="0" smtClean="0">
                <a:latin typeface="Times New Roman" panose="02020603050405020304" pitchFamily="18" charset="0"/>
                <a:ea typeface="宋体" panose="02010600030101010101" pitchFamily="2" charset="-122"/>
                <a:cs typeface="Times New Roman" panose="02020603050405020304" pitchFamily="18" charset="0"/>
              </a:rPr>
              <a:t>分</a:t>
            </a: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b="1" dirty="0" smtClean="0">
              <a:latin typeface="仿宋" pitchFamily="49" charset="-122"/>
              <a:ea typeface="仿宋" pitchFamily="49" charset="-122"/>
              <a:cs typeface="Times New Roman" panose="02020603050405020304" pitchFamily="18" charset="0"/>
            </a:endParaRPr>
          </a:p>
          <a:p>
            <a:pPr marL="0" indent="0">
              <a:lnSpc>
                <a:spcPts val="3500"/>
              </a:lnSpc>
              <a:buNone/>
            </a:pPr>
            <a:r>
              <a:rPr lang="en-US" altLang="zh-CN" sz="2400" b="1" kern="100" dirty="0" smtClean="0">
                <a:solidFill>
                  <a:srgbClr val="990033"/>
                </a:solidFill>
                <a:latin typeface="+mj-ea"/>
                <a:ea typeface="+mj-ea"/>
                <a:cs typeface="Courier New" panose="02070309020205020404"/>
              </a:rPr>
              <a:t>[</a:t>
            </a:r>
            <a:r>
              <a:rPr lang="zh-CN" altLang="en-US" sz="2400" b="1" kern="100" dirty="0" smtClean="0">
                <a:solidFill>
                  <a:srgbClr val="990033"/>
                </a:solidFill>
                <a:latin typeface="+mj-ea"/>
                <a:ea typeface="+mj-ea"/>
                <a:cs typeface="Courier New" panose="02070309020205020404"/>
              </a:rPr>
              <a:t>答案</a:t>
            </a:r>
            <a:r>
              <a:rPr lang="en-US" altLang="zh-CN" sz="2400" b="1" kern="100" dirty="0" smtClean="0">
                <a:solidFill>
                  <a:srgbClr val="990033"/>
                </a:solidFill>
                <a:latin typeface="+mj-ea"/>
                <a:ea typeface="+mj-ea"/>
                <a:cs typeface="Courier New" panose="02070309020205020404"/>
              </a:rPr>
              <a:t>] </a:t>
            </a:r>
            <a:r>
              <a:rPr lang="en-US" altLang="zh-CN" sz="2400" b="1" dirty="0" smtClean="0">
                <a:solidFill>
                  <a:srgbClr val="990033"/>
                </a:solidFill>
                <a:latin typeface="宋体" panose="02010600030101010101" pitchFamily="2" charset="-122"/>
              </a:rPr>
              <a:t>①</a:t>
            </a:r>
            <a:r>
              <a:rPr lang="zh-CN" altLang="en-US" sz="2400" b="1" dirty="0" smtClean="0">
                <a:solidFill>
                  <a:srgbClr val="990033"/>
                </a:solidFill>
                <a:latin typeface="宋体" panose="02010600030101010101" pitchFamily="2" charset="-122"/>
              </a:rPr>
              <a:t>画工如山貌不同：写曹霸要画的马已有众多画工画过，但画得都不成功。强调此马的雄俊非凡手可得，造成此马难画的印象。②迥立阊阖生长风：写真马昂头站立，给人万里生风之感，进一步点出画家要捕捉住此马飞动的神采尤其不易。</a:t>
            </a:r>
          </a:p>
          <a:p>
            <a:pPr marL="0" indent="0">
              <a:lnSpc>
                <a:spcPts val="3500"/>
              </a:lnSpc>
              <a:buNone/>
            </a:pPr>
            <a:r>
              <a:rPr lang="en-US" altLang="zh-CN" sz="2400" b="1" dirty="0" smtClean="0">
                <a:solidFill>
                  <a:srgbClr val="990033"/>
                </a:solidFill>
                <a:latin typeface="宋体" panose="02010600030101010101" pitchFamily="2" charset="-122"/>
              </a:rPr>
              <a:t>[</a:t>
            </a:r>
            <a:r>
              <a:rPr lang="zh-CN" altLang="en-US" sz="2400" b="1" kern="100" dirty="0" smtClean="0">
                <a:solidFill>
                  <a:srgbClr val="990033"/>
                </a:solidFill>
                <a:latin typeface="+mj-ea"/>
                <a:ea typeface="+mj-ea"/>
                <a:cs typeface="Courier New" panose="02070309020205020404"/>
              </a:rPr>
              <a:t>解析</a:t>
            </a:r>
            <a:r>
              <a:rPr lang="en-US" altLang="zh-CN" sz="2400" b="1" dirty="0" smtClean="0">
                <a:solidFill>
                  <a:srgbClr val="990033"/>
                </a:solidFill>
                <a:latin typeface="宋体" panose="02010600030101010101" pitchFamily="2" charset="-122"/>
              </a:rPr>
              <a:t>] </a:t>
            </a:r>
            <a:r>
              <a:rPr lang="zh-CN" altLang="en-US" sz="2400" b="1" dirty="0" smtClean="0">
                <a:solidFill>
                  <a:srgbClr val="990033"/>
                </a:solidFill>
                <a:latin typeface="宋体" panose="02010600030101010101" pitchFamily="2" charset="-122"/>
              </a:rPr>
              <a:t>本题考查鉴赏诗歌表达技巧的能力。主体对象</a:t>
            </a:r>
            <a:r>
              <a:rPr lang="en-US" altLang="zh-CN" sz="2400" b="1" dirty="0" smtClean="0">
                <a:solidFill>
                  <a:srgbClr val="990033"/>
                </a:solidFill>
                <a:latin typeface="宋体" panose="02010600030101010101" pitchFamily="2" charset="-122"/>
              </a:rPr>
              <a:t>(</a:t>
            </a:r>
            <a:r>
              <a:rPr lang="zh-CN" altLang="en-US" sz="2400" b="1" dirty="0" smtClean="0">
                <a:solidFill>
                  <a:srgbClr val="990033"/>
                </a:solidFill>
                <a:latin typeface="宋体" panose="02010600030101010101" pitchFamily="2" charset="-122"/>
              </a:rPr>
              <a:t>曹霸的高超画技</a:t>
            </a:r>
            <a:r>
              <a:rPr lang="en-US" altLang="zh-CN" sz="2400" b="1" dirty="0" smtClean="0">
                <a:solidFill>
                  <a:srgbClr val="990033"/>
                </a:solidFill>
                <a:latin typeface="宋体" panose="02010600030101010101" pitchFamily="2" charset="-122"/>
              </a:rPr>
              <a:t>)</a:t>
            </a:r>
            <a:r>
              <a:rPr lang="zh-CN" altLang="en-US" sz="2400" b="1" dirty="0" smtClean="0">
                <a:solidFill>
                  <a:srgbClr val="990033"/>
                </a:solidFill>
                <a:latin typeface="宋体" panose="02010600030101010101" pitchFamily="2" charset="-122"/>
              </a:rPr>
              <a:t>之外的人与物均起到衬托的作用。诗人主要从两个方面进行衬托，为曹霸的高超画技做铺垫：第一是众画工画的“貌不同”，第二是真马的雄俊神奇。</a:t>
            </a:r>
          </a:p>
          <a:p>
            <a:pPr marL="0" indent="0">
              <a:lnSpc>
                <a:spcPts val="3500"/>
              </a:lnSpc>
              <a:spcBef>
                <a:spcPts val="0"/>
              </a:spcBef>
              <a:spcAft>
                <a:spcPts val="0"/>
              </a:spcAft>
              <a:buNone/>
            </a:pPr>
            <a:endParaRPr lang="zh-CN" altLang="en-US" sz="2400" b="1" dirty="0" smtClean="0">
              <a:solidFill>
                <a:srgbClr val="990033"/>
              </a:solidFill>
              <a:latin typeface="宋体" panose="02010600030101010101" pitchFamily="2" charset="-122"/>
            </a:endParaRPr>
          </a:p>
          <a:p>
            <a:pPr indent="266700" algn="just">
              <a:lnSpc>
                <a:spcPts val="3500"/>
              </a:lnSpc>
              <a:spcAft>
                <a:spcPts val="0"/>
              </a:spcAft>
              <a:buNone/>
            </a:pPr>
            <a:endParaRPr lang="zh-CN" sz="2400" b="1" kern="100" dirty="0">
              <a:latin typeface="宋体" panose="02010600030101010101" pitchFamily="2" charset="-122"/>
              <a:cs typeface="Courier New" panose="02070309020205020404"/>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pic>
        <p:nvPicPr>
          <p:cNvPr id="5" name="Picture 31"/>
          <p:cNvPicPr>
            <a:picLocks noChangeAspect="1" noChangeArrowheads="1"/>
          </p:cNvPicPr>
          <p:nvPr/>
        </p:nvPicPr>
        <p:blipFill>
          <a:blip r:embed="rId3" cstate="print"/>
          <a:srcRect/>
          <a:stretch>
            <a:fillRect/>
          </a:stretch>
        </p:blipFill>
        <p:spPr bwMode="auto">
          <a:xfrm>
            <a:off x="1" y="785222"/>
            <a:ext cx="609600" cy="1857345"/>
          </a:xfrm>
          <a:prstGeom prst="rect">
            <a:avLst/>
          </a:prstGeom>
          <a:noFill/>
          <a:ln w="9525">
            <a:noFill/>
            <a:miter lim="800000"/>
            <a:headEnd/>
            <a:tailEnd/>
          </a:ln>
        </p:spPr>
      </p:pic>
      <p:sp>
        <p:nvSpPr>
          <p:cNvPr id="7" name="内容占位符 2">
            <a:hlinkClick r:id="rId4" action="ppaction://hlinksldjump"/>
          </p:cNvPr>
          <p:cNvSpPr/>
          <p:nvPr/>
        </p:nvSpPr>
        <p:spPr bwMode="auto">
          <a:xfrm>
            <a:off x="71439" y="999884"/>
            <a:ext cx="431800" cy="1353405"/>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真</a:t>
            </a:r>
            <a:r>
              <a:rPr lang="zh-CN" altLang="en-US" sz="2400" b="1" dirty="0" smtClean="0">
                <a:solidFill>
                  <a:schemeClr val="bg1"/>
                </a:solidFill>
                <a:ea typeface="幼圆" panose="02010509060101010101" pitchFamily="49" charset="-122"/>
              </a:rPr>
              <a:t>题体验</a:t>
            </a:r>
            <a:endParaRPr lang="zh-CN" altLang="en-US" sz="2400" b="1" dirty="0">
              <a:solidFill>
                <a:schemeClr val="bg1"/>
              </a:solidFill>
              <a:ea typeface="幼圆" panose="02010509060101010101"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6019">
                                            <p:txEl>
                                              <p:pRg st="1" end="1"/>
                                            </p:txEl>
                                          </p:spTgt>
                                        </p:tgtEl>
                                        <p:attrNameLst>
                                          <p:attrName>style.visibility</p:attrName>
                                        </p:attrNameLst>
                                      </p:cBhvr>
                                      <p:to>
                                        <p:strVal val="visible"/>
                                      </p:to>
                                    </p:set>
                                    <p:anim calcmode="lin" valueType="num">
                                      <p:cBhvr additive="base">
                                        <p:cTn id="7" dur="500" fill="hold"/>
                                        <p:tgtEl>
                                          <p:spTgt spid="8601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6019">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6019">
                                            <p:txEl>
                                              <p:pRg st="2" end="2"/>
                                            </p:txEl>
                                          </p:spTgt>
                                        </p:tgtEl>
                                        <p:attrNameLst>
                                          <p:attrName>style.visibility</p:attrName>
                                        </p:attrNameLst>
                                      </p:cBhvr>
                                      <p:to>
                                        <p:strVal val="visible"/>
                                      </p:to>
                                    </p:set>
                                    <p:anim calcmode="lin" valueType="num">
                                      <p:cBhvr additive="base">
                                        <p:cTn id="11" dur="500" fill="hold"/>
                                        <p:tgtEl>
                                          <p:spTgt spid="8601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601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936625"/>
            <a:ext cx="7929618" cy="5399088"/>
          </a:xfrm>
          <a:prstGeom prst="rect">
            <a:avLst/>
          </a:prstGeom>
          <a:noFill/>
          <a:ln w="9525">
            <a:noFill/>
            <a:miter lim="800000"/>
          </a:ln>
        </p:spPr>
        <p:txBody>
          <a:bodyPr/>
          <a:lstStyle/>
          <a:p>
            <a:pPr>
              <a:lnSpc>
                <a:spcPts val="3500"/>
              </a:lnSpc>
            </a:pPr>
            <a:r>
              <a:rPr lang="en-US" altLang="zh-CN" sz="2400" b="1" dirty="0" smtClean="0">
                <a:latin typeface="Times New Roman" panose="02020603050405020304"/>
              </a:rPr>
              <a:t>(1) </a:t>
            </a:r>
            <a:r>
              <a:rPr lang="zh-CN" altLang="zh-CN" sz="2400" b="1" dirty="0" smtClean="0">
                <a:latin typeface="Times New Roman" panose="02020603050405020304"/>
              </a:rPr>
              <a:t>下列对诗歌的理解，正确的两项是</a:t>
            </a:r>
            <a:r>
              <a:rPr lang="en-US" altLang="zh-CN" sz="2400" b="1" dirty="0" smtClean="0">
                <a:latin typeface="Times New Roman" panose="02020603050405020304"/>
              </a:rPr>
              <a:t>(5</a:t>
            </a:r>
            <a:r>
              <a:rPr lang="zh-CN" altLang="zh-CN" sz="2400" b="1" dirty="0" smtClean="0">
                <a:latin typeface="Times New Roman" panose="02020603050405020304"/>
              </a:rPr>
              <a:t>分</a:t>
            </a:r>
            <a:r>
              <a:rPr lang="en-US" altLang="zh-CN" sz="2400" b="1" dirty="0" smtClean="0">
                <a:latin typeface="Times New Roman" panose="02020603050405020304"/>
              </a:rPr>
              <a:t>)(</a:t>
            </a:r>
            <a:r>
              <a:rPr lang="zh-CN" altLang="zh-CN" sz="2400" b="1" dirty="0" smtClean="0">
                <a:latin typeface="Times New Roman" panose="02020603050405020304"/>
              </a:rPr>
              <a:t>　　</a:t>
            </a:r>
            <a:r>
              <a:rPr lang="en-US" altLang="zh-CN" sz="2400" b="1" dirty="0" smtClean="0">
                <a:latin typeface="Times New Roman" panose="02020603050405020304"/>
              </a:rPr>
              <a:t>)</a:t>
            </a:r>
            <a:endParaRPr lang="zh-CN" altLang="zh-CN" sz="2400" b="1" dirty="0" smtClean="0">
              <a:latin typeface="Times New Roman" panose="02020603050405020304"/>
            </a:endParaRPr>
          </a:p>
          <a:p>
            <a:pPr>
              <a:lnSpc>
                <a:spcPts val="3500"/>
              </a:lnSpc>
            </a:pPr>
            <a:r>
              <a:rPr lang="en-US" altLang="zh-CN" sz="2400" b="1" dirty="0" smtClean="0">
                <a:latin typeface="Times New Roman" panose="02020603050405020304"/>
              </a:rPr>
              <a:t>A</a:t>
            </a:r>
            <a:r>
              <a:rPr lang="zh-CN" altLang="zh-CN" sz="2400" b="1" dirty="0" smtClean="0">
                <a:latin typeface="Times New Roman" panose="02020603050405020304"/>
              </a:rPr>
              <a:t>．曾肇诗首联说一座屈曲危楼斜倚在半空，登斯楼也，诗情犹如胜景无尽无穷，此为作者满眼凄凉之景，手法上是以悲景衬乐情。</a:t>
            </a:r>
          </a:p>
          <a:p>
            <a:pPr>
              <a:lnSpc>
                <a:spcPts val="3500"/>
              </a:lnSpc>
            </a:pPr>
            <a:r>
              <a:rPr lang="en-US" altLang="zh-CN" sz="2400" b="1" dirty="0" smtClean="0">
                <a:latin typeface="Times New Roman" panose="02020603050405020304"/>
              </a:rPr>
              <a:t>B</a:t>
            </a:r>
            <a:r>
              <a:rPr lang="zh-CN" altLang="zh-CN" sz="2400" b="1" dirty="0" smtClean="0">
                <a:latin typeface="Times New Roman" panose="02020603050405020304"/>
              </a:rPr>
              <a:t>．曾肇诗第二联写江潮声声，时逆时顺，潮涨潮平，山色易变，烟岚聚散，或淡或浓；王琮登上多景楼时是秋天的黄昏，他看到的却是残烟衰草、南北分裂的景象。</a:t>
            </a:r>
          </a:p>
          <a:p>
            <a:pPr>
              <a:lnSpc>
                <a:spcPts val="3500"/>
              </a:lnSpc>
            </a:pPr>
            <a:r>
              <a:rPr lang="en-US" altLang="zh-CN" sz="2400" b="1" dirty="0" smtClean="0">
                <a:latin typeface="Times New Roman" panose="02020603050405020304"/>
              </a:rPr>
              <a:t>C</a:t>
            </a:r>
            <a:r>
              <a:rPr lang="zh-CN" altLang="zh-CN" sz="2400" b="1" dirty="0" smtClean="0">
                <a:latin typeface="Times New Roman" panose="02020603050405020304"/>
              </a:rPr>
              <a:t>．曾肇诗第三联描述清风明月，良辰美景，聊且供得游人一醉，乾坤万里，水天相接；王琮诗第三句说秋风萧萧，吹起江心的波浪：两者都境界开阔。</a:t>
            </a:r>
          </a:p>
          <a:p>
            <a:pPr>
              <a:lnSpc>
                <a:spcPts val="3500"/>
              </a:lnSpc>
            </a:pPr>
            <a:endParaRPr lang="zh-CN" sz="2400" b="1" kern="100" dirty="0">
              <a:latin typeface="宋体" panose="02010600030101010101" pitchFamily="2" charset="-122"/>
              <a:cs typeface="Courier New" panose="020703090202050204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936625"/>
            <a:ext cx="7929618" cy="5399088"/>
          </a:xfrm>
          <a:prstGeom prst="rect">
            <a:avLst/>
          </a:prstGeom>
          <a:noFill/>
          <a:ln w="9525">
            <a:noFill/>
            <a:miter lim="800000"/>
          </a:ln>
        </p:spPr>
        <p:txBody>
          <a:bodyPr/>
          <a:lstStyle/>
          <a:p>
            <a:pPr>
              <a:lnSpc>
                <a:spcPts val="3500"/>
              </a:lnSpc>
            </a:pPr>
            <a:r>
              <a:rPr lang="en-US" altLang="zh-CN" sz="2400" b="1" dirty="0" smtClean="0">
                <a:latin typeface="Times New Roman" panose="02020603050405020304"/>
              </a:rPr>
              <a:t>D</a:t>
            </a:r>
            <a:r>
              <a:rPr lang="zh-CN" altLang="zh-CN" sz="2400" b="1" dirty="0" smtClean="0">
                <a:latin typeface="Times New Roman" panose="02020603050405020304"/>
              </a:rPr>
              <a:t>．曾肇诗第四联表面描绘又见那几片白云，徘徊追逐西去的夕阳，但不知它坠落在淮山第几重，实际上说人们无法掌握自己的命运。</a:t>
            </a:r>
          </a:p>
          <a:p>
            <a:pPr>
              <a:lnSpc>
                <a:spcPts val="3500"/>
              </a:lnSpc>
            </a:pPr>
            <a:r>
              <a:rPr lang="en-US" altLang="zh-CN" sz="2400" b="1" dirty="0" smtClean="0">
                <a:latin typeface="Times New Roman" panose="02020603050405020304"/>
              </a:rPr>
              <a:t>E</a:t>
            </a:r>
            <a:r>
              <a:rPr lang="zh-CN" altLang="zh-CN" sz="2400" b="1" dirty="0" smtClean="0">
                <a:latin typeface="Times New Roman" panose="02020603050405020304"/>
              </a:rPr>
              <a:t>．曾肇的七言律诗，是作者被贬途中登多景楼而作，语言就婉约细腻些；王琮的七言绝句则格调高亢激越，又不乏含蓄蕴藉。</a:t>
            </a:r>
            <a:endParaRPr lang="en-US" altLang="zh-CN" sz="2400" b="1" dirty="0" smtClean="0">
              <a:latin typeface="Times New Roman" panose="02020603050405020304"/>
            </a:endParaRPr>
          </a:p>
          <a:p>
            <a:pPr>
              <a:lnSpc>
                <a:spcPts val="3500"/>
              </a:lnSpc>
            </a:pPr>
            <a:endParaRPr lang="zh-CN" altLang="zh-CN" sz="2400" b="1" dirty="0" smtClean="0">
              <a:latin typeface="Times New Roman" panose="02020603050405020304"/>
            </a:endParaRPr>
          </a:p>
          <a:p>
            <a:pPr>
              <a:lnSpc>
                <a:spcPts val="3500"/>
              </a:lnSpc>
            </a:pPr>
            <a:endParaRPr lang="zh-CN" sz="2400" b="1" kern="100" dirty="0">
              <a:latin typeface="宋体" panose="02010600030101010101" pitchFamily="2" charset="-122"/>
              <a:cs typeface="Courier New" panose="020703090202050204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
        <p:nvSpPr>
          <p:cNvPr id="7" name="TextBox 6"/>
          <p:cNvSpPr txBox="1"/>
          <p:nvPr/>
        </p:nvSpPr>
        <p:spPr>
          <a:xfrm>
            <a:off x="755576" y="3717032"/>
            <a:ext cx="7704856" cy="2308324"/>
          </a:xfrm>
          <a:prstGeom prst="rect">
            <a:avLst/>
          </a:prstGeom>
          <a:noFill/>
        </p:spPr>
        <p:txBody>
          <a:bodyPr wrap="square" rtlCol="0">
            <a:spAutoFit/>
          </a:bodyPr>
          <a:lstStyle/>
          <a:p>
            <a:r>
              <a:rPr lang="en-US" altLang="zh-CN" sz="2400" b="1" dirty="0" smtClean="0">
                <a:solidFill>
                  <a:srgbClr val="990033"/>
                </a:solidFill>
                <a:latin typeface="Times New Roman" panose="02020603050405020304"/>
              </a:rPr>
              <a:t>BC</a:t>
            </a:r>
            <a:r>
              <a:rPr lang="zh-CN" altLang="zh-CN" sz="2400" b="1" dirty="0" smtClean="0">
                <a:solidFill>
                  <a:srgbClr val="990033"/>
                </a:solidFill>
                <a:latin typeface="Times New Roman" panose="02020603050405020304"/>
              </a:rPr>
              <a:t>　</a:t>
            </a:r>
            <a:r>
              <a:rPr lang="en-US" altLang="zh-CN" sz="2400" b="1" dirty="0" smtClean="0">
                <a:solidFill>
                  <a:srgbClr val="990033"/>
                </a:solidFill>
                <a:latin typeface="Times New Roman" panose="02020603050405020304"/>
              </a:rPr>
              <a:t>[</a:t>
            </a:r>
            <a:r>
              <a:rPr lang="zh-CN" altLang="zh-CN" sz="2400" b="1" dirty="0" smtClean="0">
                <a:solidFill>
                  <a:srgbClr val="990033"/>
                </a:solidFill>
                <a:latin typeface="Times New Roman" panose="02020603050405020304"/>
              </a:rPr>
              <a:t>解析</a:t>
            </a:r>
            <a:r>
              <a:rPr lang="en-US" altLang="zh-CN" sz="2400" b="1" dirty="0" smtClean="0">
                <a:solidFill>
                  <a:srgbClr val="990033"/>
                </a:solidFill>
                <a:latin typeface="Times New Roman" panose="02020603050405020304"/>
              </a:rPr>
              <a:t>] A</a:t>
            </a:r>
            <a:r>
              <a:rPr lang="zh-CN" altLang="zh-CN" sz="2400" b="1" dirty="0" smtClean="0">
                <a:solidFill>
                  <a:srgbClr val="990033"/>
                </a:solidFill>
                <a:latin typeface="Times New Roman" panose="02020603050405020304"/>
              </a:rPr>
              <a:t>项，</a:t>
            </a:r>
            <a:r>
              <a:rPr lang="en-US" altLang="zh-CN" sz="2400" b="1" dirty="0" smtClean="0">
                <a:solidFill>
                  <a:srgbClr val="990033"/>
                </a:solidFill>
                <a:latin typeface="Times New Roman" panose="02020603050405020304"/>
              </a:rPr>
              <a:t>“</a:t>
            </a:r>
            <a:r>
              <a:rPr lang="zh-CN" altLang="zh-CN" sz="2400" b="1" dirty="0" smtClean="0">
                <a:solidFill>
                  <a:srgbClr val="990033"/>
                </a:solidFill>
                <a:latin typeface="Times New Roman" panose="02020603050405020304"/>
              </a:rPr>
              <a:t>凄凉之景</a:t>
            </a:r>
            <a:r>
              <a:rPr lang="en-US" altLang="zh-CN" sz="2400" b="1" dirty="0" smtClean="0">
                <a:solidFill>
                  <a:srgbClr val="990033"/>
                </a:solidFill>
                <a:latin typeface="Times New Roman" panose="02020603050405020304"/>
              </a:rPr>
              <a:t>”“</a:t>
            </a:r>
            <a:r>
              <a:rPr lang="zh-CN" altLang="zh-CN" sz="2400" b="1" dirty="0" smtClean="0">
                <a:solidFill>
                  <a:srgbClr val="990033"/>
                </a:solidFill>
                <a:latin typeface="Times New Roman" panose="02020603050405020304"/>
              </a:rPr>
              <a:t>以悲景衬乐情</a:t>
            </a:r>
            <a:r>
              <a:rPr lang="en-US" altLang="zh-CN" sz="2400" b="1" dirty="0" smtClean="0">
                <a:solidFill>
                  <a:srgbClr val="990033"/>
                </a:solidFill>
                <a:latin typeface="Times New Roman" panose="02020603050405020304"/>
              </a:rPr>
              <a:t>”</a:t>
            </a:r>
            <a:r>
              <a:rPr lang="zh-CN" altLang="zh-CN" sz="2400" b="1" dirty="0" smtClean="0">
                <a:solidFill>
                  <a:srgbClr val="990033"/>
                </a:solidFill>
                <a:latin typeface="Times New Roman" panose="02020603050405020304"/>
              </a:rPr>
              <a:t>错误，从诗歌看，应为</a:t>
            </a:r>
            <a:r>
              <a:rPr lang="en-US" altLang="zh-CN" sz="2400" b="1" dirty="0" smtClean="0">
                <a:solidFill>
                  <a:srgbClr val="990033"/>
                </a:solidFill>
                <a:latin typeface="Times New Roman" panose="02020603050405020304"/>
              </a:rPr>
              <a:t>“</a:t>
            </a:r>
            <a:r>
              <a:rPr lang="zh-CN" altLang="zh-CN" sz="2400" b="1" dirty="0" smtClean="0">
                <a:solidFill>
                  <a:srgbClr val="990033"/>
                </a:solidFill>
                <a:latin typeface="Times New Roman" panose="02020603050405020304"/>
              </a:rPr>
              <a:t>雄丽</a:t>
            </a:r>
            <a:r>
              <a:rPr lang="en-US" altLang="zh-CN" sz="2400" b="1" dirty="0" smtClean="0">
                <a:solidFill>
                  <a:srgbClr val="990033"/>
                </a:solidFill>
                <a:latin typeface="Times New Roman" panose="02020603050405020304"/>
              </a:rPr>
              <a:t>”</a:t>
            </a:r>
            <a:r>
              <a:rPr lang="zh-CN" altLang="zh-CN" sz="2400" b="1" dirty="0" smtClean="0">
                <a:solidFill>
                  <a:srgbClr val="990033"/>
                </a:solidFill>
                <a:latin typeface="Times New Roman" panose="02020603050405020304"/>
              </a:rPr>
              <a:t>之景，抒发的是</a:t>
            </a:r>
            <a:r>
              <a:rPr lang="en-US" altLang="zh-CN" sz="2400" b="1" dirty="0" smtClean="0">
                <a:solidFill>
                  <a:srgbClr val="990033"/>
                </a:solidFill>
                <a:latin typeface="Times New Roman" panose="02020603050405020304"/>
              </a:rPr>
              <a:t>“</a:t>
            </a:r>
            <a:r>
              <a:rPr lang="zh-CN" altLang="zh-CN" sz="2400" b="1" dirty="0" smtClean="0">
                <a:solidFill>
                  <a:srgbClr val="990033"/>
                </a:solidFill>
                <a:latin typeface="Times New Roman" panose="02020603050405020304"/>
              </a:rPr>
              <a:t>悲凉</a:t>
            </a:r>
            <a:r>
              <a:rPr lang="en-US" altLang="zh-CN" sz="2400" b="1" dirty="0" smtClean="0">
                <a:solidFill>
                  <a:srgbClr val="990033"/>
                </a:solidFill>
                <a:latin typeface="Times New Roman" panose="02020603050405020304"/>
              </a:rPr>
              <a:t>”</a:t>
            </a:r>
            <a:r>
              <a:rPr lang="zh-CN" altLang="zh-CN" sz="2400" b="1" dirty="0" smtClean="0">
                <a:solidFill>
                  <a:srgbClr val="990033"/>
                </a:solidFill>
                <a:latin typeface="Times New Roman" panose="02020603050405020304"/>
              </a:rPr>
              <a:t>之情，因此就是</a:t>
            </a:r>
            <a:r>
              <a:rPr lang="en-US" altLang="zh-CN" sz="2400" b="1" dirty="0" smtClean="0">
                <a:solidFill>
                  <a:srgbClr val="990033"/>
                </a:solidFill>
                <a:latin typeface="Times New Roman" panose="02020603050405020304"/>
              </a:rPr>
              <a:t>“</a:t>
            </a:r>
            <a:r>
              <a:rPr lang="zh-CN" altLang="zh-CN" sz="2400" b="1" dirty="0" smtClean="0">
                <a:solidFill>
                  <a:srgbClr val="990033"/>
                </a:solidFill>
                <a:latin typeface="Times New Roman" panose="02020603050405020304"/>
              </a:rPr>
              <a:t>以乐景衬哀情</a:t>
            </a:r>
            <a:r>
              <a:rPr lang="en-US" altLang="zh-CN" sz="2400" b="1" dirty="0" smtClean="0">
                <a:solidFill>
                  <a:srgbClr val="990033"/>
                </a:solidFill>
                <a:latin typeface="Times New Roman" panose="02020603050405020304"/>
              </a:rPr>
              <a:t>”</a:t>
            </a:r>
            <a:r>
              <a:rPr lang="zh-CN" altLang="zh-CN" sz="2400" b="1" dirty="0" smtClean="0">
                <a:solidFill>
                  <a:srgbClr val="990033"/>
                </a:solidFill>
                <a:latin typeface="Times New Roman" panose="02020603050405020304"/>
              </a:rPr>
              <a:t>。</a:t>
            </a:r>
            <a:r>
              <a:rPr lang="en-US" altLang="zh-CN" sz="2400" b="1" dirty="0" smtClean="0">
                <a:solidFill>
                  <a:srgbClr val="990033"/>
                </a:solidFill>
                <a:latin typeface="Times New Roman" panose="02020603050405020304"/>
              </a:rPr>
              <a:t>D</a:t>
            </a:r>
            <a:r>
              <a:rPr lang="zh-CN" altLang="zh-CN" sz="2400" b="1" dirty="0" smtClean="0">
                <a:solidFill>
                  <a:srgbClr val="990033"/>
                </a:solidFill>
                <a:latin typeface="Times New Roman" panose="02020603050405020304"/>
              </a:rPr>
              <a:t>项，</a:t>
            </a:r>
            <a:r>
              <a:rPr lang="en-US" altLang="zh-CN" sz="2400" b="1" dirty="0" smtClean="0">
                <a:solidFill>
                  <a:srgbClr val="990033"/>
                </a:solidFill>
                <a:latin typeface="Times New Roman" panose="02020603050405020304"/>
              </a:rPr>
              <a:t>“</a:t>
            </a:r>
            <a:r>
              <a:rPr lang="zh-CN" altLang="zh-CN" sz="2400" b="1" dirty="0" smtClean="0">
                <a:solidFill>
                  <a:srgbClr val="990033"/>
                </a:solidFill>
                <a:latin typeface="Times New Roman" panose="02020603050405020304"/>
              </a:rPr>
              <a:t>人们无法掌握自己的命运</a:t>
            </a:r>
            <a:r>
              <a:rPr lang="en-US" altLang="zh-CN" sz="2400" b="1" dirty="0" smtClean="0">
                <a:solidFill>
                  <a:srgbClr val="990033"/>
                </a:solidFill>
                <a:latin typeface="Times New Roman" panose="02020603050405020304"/>
              </a:rPr>
              <a:t>”</a:t>
            </a:r>
            <a:r>
              <a:rPr lang="zh-CN" altLang="zh-CN" sz="2400" b="1" dirty="0" smtClean="0">
                <a:solidFill>
                  <a:srgbClr val="990033"/>
                </a:solidFill>
                <a:latin typeface="Times New Roman" panose="02020603050405020304"/>
              </a:rPr>
              <a:t>分析夸大而错误，应该是</a:t>
            </a:r>
            <a:r>
              <a:rPr lang="en-US" altLang="zh-CN" sz="2400" b="1" dirty="0" smtClean="0">
                <a:solidFill>
                  <a:srgbClr val="990033"/>
                </a:solidFill>
                <a:latin typeface="Times New Roman" panose="02020603050405020304"/>
              </a:rPr>
              <a:t>“</a:t>
            </a:r>
            <a:r>
              <a:rPr lang="zh-CN" altLang="zh-CN" sz="2400" b="1" dirty="0" smtClean="0">
                <a:solidFill>
                  <a:srgbClr val="990033"/>
                </a:solidFill>
                <a:latin typeface="Times New Roman" panose="02020603050405020304"/>
              </a:rPr>
              <a:t>自己不知将被抛向何方”。</a:t>
            </a:r>
            <a:r>
              <a:rPr lang="en-US" altLang="zh-CN" sz="2400" b="1" dirty="0" smtClean="0">
                <a:solidFill>
                  <a:srgbClr val="990033"/>
                </a:solidFill>
                <a:latin typeface="Times New Roman" panose="02020603050405020304"/>
              </a:rPr>
              <a:t>E</a:t>
            </a:r>
            <a:r>
              <a:rPr lang="zh-CN" altLang="zh-CN" sz="2400" b="1" dirty="0" smtClean="0">
                <a:solidFill>
                  <a:srgbClr val="990033"/>
                </a:solidFill>
                <a:latin typeface="Times New Roman" panose="02020603050405020304"/>
              </a:rPr>
              <a:t>项，</a:t>
            </a:r>
            <a:r>
              <a:rPr lang="en-US" altLang="zh-CN" sz="2400" b="1" dirty="0" smtClean="0">
                <a:solidFill>
                  <a:srgbClr val="990033"/>
                </a:solidFill>
                <a:latin typeface="Times New Roman" panose="02020603050405020304"/>
              </a:rPr>
              <a:t>“</a:t>
            </a:r>
            <a:r>
              <a:rPr lang="zh-CN" altLang="zh-CN" sz="2400" b="1" dirty="0" smtClean="0">
                <a:solidFill>
                  <a:srgbClr val="990033"/>
                </a:solidFill>
                <a:latin typeface="Times New Roman" panose="02020603050405020304"/>
              </a:rPr>
              <a:t>婉约细腻</a:t>
            </a:r>
            <a:r>
              <a:rPr lang="en-US" altLang="zh-CN" sz="2400" b="1" dirty="0" smtClean="0">
                <a:solidFill>
                  <a:srgbClr val="990033"/>
                </a:solidFill>
                <a:latin typeface="Times New Roman" panose="02020603050405020304"/>
              </a:rPr>
              <a:t>”</a:t>
            </a:r>
            <a:r>
              <a:rPr lang="zh-CN" altLang="zh-CN" sz="2400" b="1" dirty="0" smtClean="0">
                <a:solidFill>
                  <a:srgbClr val="990033"/>
                </a:solidFill>
                <a:latin typeface="Times New Roman" panose="02020603050405020304"/>
              </a:rPr>
              <a:t>分析不正确，有</a:t>
            </a:r>
            <a:r>
              <a:rPr lang="en-US" altLang="zh-CN" sz="2400" b="1" dirty="0" smtClean="0">
                <a:solidFill>
                  <a:srgbClr val="990033"/>
                </a:solidFill>
                <a:latin typeface="Times New Roman" panose="02020603050405020304"/>
              </a:rPr>
              <a:t>“</a:t>
            </a:r>
            <a:r>
              <a:rPr lang="zh-CN" altLang="zh-CN" sz="2400" b="1" dirty="0" smtClean="0">
                <a:solidFill>
                  <a:srgbClr val="990033"/>
                </a:solidFill>
                <a:latin typeface="Times New Roman" panose="02020603050405020304"/>
              </a:rPr>
              <a:t>慷慨悲壮</a:t>
            </a:r>
            <a:r>
              <a:rPr lang="en-US" altLang="zh-CN" sz="2400" b="1" dirty="0" smtClean="0">
                <a:solidFill>
                  <a:srgbClr val="990033"/>
                </a:solidFill>
                <a:latin typeface="Times New Roman" panose="02020603050405020304"/>
              </a:rPr>
              <a:t>”</a:t>
            </a:r>
            <a:r>
              <a:rPr lang="zh-CN" altLang="zh-CN" sz="2400" b="1" dirty="0" smtClean="0">
                <a:solidFill>
                  <a:srgbClr val="990033"/>
                </a:solidFill>
                <a:latin typeface="Times New Roman" panose="02020603050405020304"/>
              </a:rPr>
              <a:t>的一面。</a:t>
            </a:r>
          </a:p>
          <a:p>
            <a:endParaRPr lang="zh-CN" altLang="en-US" sz="2400" b="1"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1293815"/>
            <a:ext cx="7929618" cy="4706953"/>
          </a:xfrm>
          <a:prstGeom prst="rect">
            <a:avLst/>
          </a:prstGeom>
          <a:noFill/>
          <a:ln w="9525">
            <a:noFill/>
            <a:miter lim="800000"/>
          </a:ln>
        </p:spPr>
        <p:txBody>
          <a:bodyPr/>
          <a:lstStyle/>
          <a:p>
            <a:pPr indent="266700" algn="just">
              <a:lnSpc>
                <a:spcPts val="3500"/>
              </a:lnSpc>
              <a:spcAft>
                <a:spcPts val="0"/>
              </a:spcAft>
            </a:pPr>
            <a:r>
              <a:rPr lang="en-US" sz="2400" b="1" kern="100" dirty="0" smtClean="0">
                <a:latin typeface="Times New Roman" panose="02020603050405020304"/>
                <a:cs typeface="Courier New" panose="02070309020205020404"/>
              </a:rPr>
              <a:t>(2)</a:t>
            </a:r>
            <a:r>
              <a:rPr lang="zh-CN" altLang="en-US" sz="2400" b="1" kern="100" dirty="0" smtClean="0">
                <a:latin typeface="Times New Roman" panose="02020603050405020304"/>
                <a:cs typeface="Times New Roman" panose="02020603050405020304"/>
              </a:rPr>
              <a:t>两首诗虽都是登楼抒怀之作，但所抒情感有所不同，</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请简要分析。</a:t>
            </a:r>
            <a:r>
              <a:rPr lang="en-US" sz="2400" b="1" kern="100" dirty="0" smtClean="0">
                <a:latin typeface="Times New Roman" panose="02020603050405020304"/>
                <a:ea typeface="仿宋_GB2312" panose="02010609030101010101" charset="-122"/>
                <a:cs typeface="Courier New" panose="02070309020205020404"/>
              </a:rPr>
              <a:t>(6</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endParaRPr lang="en-US" sz="2400" b="1" kern="100" dirty="0" smtClean="0">
              <a:latin typeface="Times New Roman" panose="02020603050405020304"/>
              <a:ea typeface="仿宋_GB2312" panose="02010609030101010101" charset="-122"/>
              <a:cs typeface="Courier New" panose="02070309020205020404"/>
            </a:endParaRPr>
          </a:p>
          <a:p>
            <a:pPr indent="266700" algn="just">
              <a:lnSpc>
                <a:spcPts val="3500"/>
              </a:lnSpc>
              <a:spcAft>
                <a:spcPts val="0"/>
              </a:spcAft>
            </a:pPr>
            <a:endParaRPr lang="en-US" altLang="en-US"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en-US" altLang="en-US"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答案</a:t>
            </a:r>
            <a:r>
              <a:rPr lang="en-US" altLang="en-US"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曾诗表达了宦海沉浮之感。</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(1</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分</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借多变的景色</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暗示宦海沉浮。</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(2</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分</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王诗抒发了慷慨报国之志。</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(1</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分</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借</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祖逖中流击楫的典故，抒发自己面对国土沦丧的报国之</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志。</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(2</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分</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endParaRPr lang="zh-CN" altLang="en-US" sz="2400" b="1" dirty="0" smtClean="0">
              <a:solidFill>
                <a:srgbClr val="990033"/>
              </a:solidFill>
              <a:latin typeface="Times New Roman" panose="02020603050405020304"/>
              <a:ea typeface="宋体" panose="02010600030101010101" pitchFamily="2" charset="-122"/>
              <a:cs typeface="Times New Roman" panose="020206030504050203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box(in)">
                                      <p:cBhvr>
                                        <p:cTn id="7" dur="500"/>
                                        <p:tgtEl>
                                          <p:spTgt spid="5">
                                            <p:txEl>
                                              <p:pRg st="4" end="4"/>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box(in)">
                                      <p:cBhvr>
                                        <p:cTn id="10" dur="500"/>
                                        <p:tgtEl>
                                          <p:spTgt spid="5">
                                            <p:txEl>
                                              <p:pRg st="5" end="5"/>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box(in)">
                                      <p:cBhvr>
                                        <p:cTn id="13" dur="500"/>
                                        <p:tgtEl>
                                          <p:spTgt spid="5">
                                            <p:txEl>
                                              <p:pRg st="6" end="6"/>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5">
                                            <p:txEl>
                                              <p:pRg st="7" end="7"/>
                                            </p:txEl>
                                          </p:spTgt>
                                        </p:tgtEl>
                                        <p:attrNameLst>
                                          <p:attrName>style.visibility</p:attrName>
                                        </p:attrNameLst>
                                      </p:cBhvr>
                                      <p:to>
                                        <p:strVal val="visible"/>
                                      </p:to>
                                    </p:set>
                                    <p:animEffect transition="in" filter="box(in)">
                                      <p:cBhvr>
                                        <p:cTn id="16"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1222377"/>
            <a:ext cx="7929618" cy="5064143"/>
          </a:xfrm>
          <a:prstGeom prst="rect">
            <a:avLst/>
          </a:prstGeom>
          <a:noFill/>
          <a:ln w="9525">
            <a:noFill/>
            <a:miter lim="800000"/>
          </a:ln>
        </p:spPr>
        <p:txBody>
          <a:bodyPr/>
          <a:lstStyle/>
          <a:p>
            <a:pPr algn="just">
              <a:lnSpc>
                <a:spcPts val="3500"/>
              </a:lnSpc>
              <a:spcAft>
                <a:spcPts val="0"/>
              </a:spcAft>
            </a:pPr>
            <a:r>
              <a:rPr lang="en-US" altLang="en-US"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解析</a:t>
            </a:r>
            <a:r>
              <a:rPr lang="en-US" altLang="en-US"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本题考查考生鉴赏诗歌思想感情的能力。曾诗是作者被贬途中登多景楼而作，读诗时自然要去联系作者的身世和经历，来深思体味其内在的含意。在诗人眼里，景色多变犹如变幻莫测的政治风云，令人无所适从。凭栏远眺，又勾起诗人对未来岁月的深切忧虑：宦海沉浮，自己不知将被抛向何方。以雄丽之景写悲凉之情，是此诗特色。王诗，写诗人登楼所见景色，抒发忧国情怀。前两句写秋日傍晚登临所见之一派荒凉悲凄景象，寓寄悲慨之情。后二句转悲慨为激愤，格调顿高，并以东晋祖逖“中流击楫而誓”的典故，抒发自己慷慨报国之志，而其对当时局势之愤懑之情也包含其中。</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1293815"/>
            <a:ext cx="7929618" cy="4849829"/>
          </a:xfrm>
          <a:prstGeom prst="rect">
            <a:avLst/>
          </a:prstGeom>
          <a:noFill/>
          <a:ln w="9525">
            <a:noFill/>
            <a:miter lim="800000"/>
          </a:ln>
        </p:spPr>
        <p:txBody>
          <a:bodyPr/>
          <a:lstStyle/>
          <a:p>
            <a:pPr algn="just">
              <a:lnSpc>
                <a:spcPts val="3500"/>
              </a:lnSpc>
              <a:spcAft>
                <a:spcPts val="0"/>
              </a:spcAft>
            </a:pPr>
            <a:r>
              <a:rPr lang="en-US" altLang="en-US"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原味翻译</a:t>
            </a:r>
            <a:r>
              <a:rPr lang="en-US" altLang="en-US"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曾诗：一座屈曲危楼斜倚在半空，登斯楼也，诗情犹如胜景无尽无穷。江潮声声，时逆时顺；潮涨潮平，来而复往；山色易变，时有时无；烟岚聚散，若有若无，或淡或浓。清风明月，良辰美景，聊且供得游人一醉；乾坤万里，水天相接，凭栏处，境界开阔了双瞳。又见那几片白云，徘徊追逐西去的夕阳，但不知它坠落在淮山第几重。</a:t>
            </a:r>
          </a:p>
          <a:p>
            <a:pPr algn="just">
              <a:lnSpc>
                <a:spcPts val="3500"/>
              </a:lnSpc>
              <a:spcAft>
                <a:spcPts val="0"/>
              </a:spcAft>
            </a:pP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王诗：共同倚靠照满秋色的栏杆上，残烟衰草景色最能牵动愁情。秋风萧萧，吹起江心的波浪，好像当年祖逖过江时的击楫声。</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936625"/>
            <a:ext cx="7929618" cy="5399088"/>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8</a:t>
            </a:r>
            <a:r>
              <a:rPr lang="zh-CN" altLang="en-US" sz="2400" b="1" kern="100" dirty="0" smtClean="0">
                <a:latin typeface="Times New Roman" panose="02020603050405020304"/>
                <a:cs typeface="Times New Roman" panose="02020603050405020304"/>
              </a:rPr>
              <a:t>．阅读下面这两首宋诗，完成题目。</a:t>
            </a:r>
            <a:r>
              <a:rPr lang="en-US" sz="2400" b="1" kern="100" dirty="0" smtClean="0">
                <a:latin typeface="Times New Roman" panose="02020603050405020304"/>
                <a:ea typeface="仿宋_GB2312" panose="02010609030101010101" charset="-122"/>
                <a:cs typeface="Courier New" panose="02070309020205020404"/>
              </a:rPr>
              <a:t>(11</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cs typeface="Times New Roman" panose="02020603050405020304"/>
              </a:rPr>
              <a:t>柳絮二阕</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韩　琦</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其一</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惯恼东风不定家，高楼长陌奈无涯。</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一春情绪空缭乱，不是天生稳重花。</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其二</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絮雪纷纷不自持，乱愁萦困满春晖。</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有时穿入花枝过，无限蜂儿作队飞。</a:t>
            </a:r>
            <a:endParaRPr lang="zh-CN" altLang="en-US" sz="2400" b="1" kern="100" dirty="0" smtClean="0">
              <a:latin typeface="宋体" panose="02010600030101010101" pitchFamily="2" charset="-122"/>
              <a:cs typeface="Courier New" panose="020703090202050204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936625"/>
            <a:ext cx="7929618" cy="5399088"/>
          </a:xfrm>
          <a:prstGeom prst="rect">
            <a:avLst/>
          </a:prstGeom>
          <a:noFill/>
          <a:ln w="9525">
            <a:noFill/>
            <a:miter lim="800000"/>
          </a:ln>
        </p:spPr>
        <p:txBody>
          <a:bodyPr/>
          <a:lstStyle/>
          <a:p>
            <a:pPr indent="266700" algn="just">
              <a:lnSpc>
                <a:spcPts val="3500"/>
              </a:lnSpc>
              <a:spcAft>
                <a:spcPts val="0"/>
              </a:spcAft>
            </a:pPr>
            <a:r>
              <a:rPr lang="en-US" altLang="zh-CN" sz="2400" b="1" kern="100" dirty="0" smtClean="0">
                <a:latin typeface="Times New Roman" panose="02020603050405020304"/>
                <a:cs typeface="Courier New" panose="02070309020205020404"/>
              </a:rPr>
              <a:t>(1)</a:t>
            </a:r>
            <a:r>
              <a:rPr lang="zh-CN" altLang="zh-CN" sz="2400" b="1" kern="100" dirty="0" smtClean="0">
                <a:latin typeface="Times New Roman" panose="02020603050405020304"/>
                <a:cs typeface="Courier New" panose="02070309020205020404"/>
              </a:rPr>
              <a:t>下列对本诗的理解，正确的两项是</a:t>
            </a:r>
            <a:r>
              <a:rPr lang="en-US" altLang="zh-CN" sz="2400" b="1" kern="100" dirty="0" smtClean="0">
                <a:latin typeface="Times New Roman" panose="02020603050405020304"/>
                <a:cs typeface="Courier New" panose="02070309020205020404"/>
              </a:rPr>
              <a:t>(5</a:t>
            </a:r>
            <a:r>
              <a:rPr lang="zh-CN" altLang="zh-CN" sz="2400" b="1" kern="100" dirty="0" smtClean="0">
                <a:latin typeface="Times New Roman" panose="02020603050405020304"/>
                <a:cs typeface="Courier New" panose="02070309020205020404"/>
              </a:rPr>
              <a:t>分</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　　</a:t>
            </a:r>
            <a:r>
              <a:rPr lang="en-US" altLang="zh-CN" sz="2400" b="1" kern="100" dirty="0" smtClean="0">
                <a:latin typeface="Times New Roman" panose="02020603050405020304"/>
                <a:cs typeface="Courier New" panose="02070309020205020404"/>
              </a:rPr>
              <a:t>)</a:t>
            </a:r>
            <a:endParaRPr lang="zh-CN" altLang="zh-CN" sz="2400" b="1" kern="100" dirty="0" smtClean="0">
              <a:latin typeface="Times New Roman" panose="02020603050405020304"/>
              <a:cs typeface="Courier New" panose="02070309020205020404"/>
            </a:endParaRPr>
          </a:p>
          <a:p>
            <a:pPr indent="266700" algn="just">
              <a:lnSpc>
                <a:spcPts val="3500"/>
              </a:lnSpc>
              <a:spcAft>
                <a:spcPts val="0"/>
              </a:spcAft>
            </a:pPr>
            <a:r>
              <a:rPr lang="en-US" altLang="zh-CN" sz="2400" b="1" kern="100" dirty="0" smtClean="0">
                <a:latin typeface="Times New Roman" panose="02020603050405020304"/>
                <a:cs typeface="Courier New" panose="02070309020205020404"/>
              </a:rPr>
              <a:t>A</a:t>
            </a:r>
            <a:r>
              <a:rPr lang="zh-CN" altLang="zh-CN" sz="2400" b="1" kern="100" dirty="0" smtClean="0">
                <a:latin typeface="Times New Roman" panose="02020603050405020304"/>
                <a:cs typeface="Courier New" panose="02070309020205020404"/>
              </a:rPr>
              <a:t>．第一首诗第一、二句的</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高楼</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为人之所处，</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长陌</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系柳之所在，登高楼而望长陌，但见柳色如烟，远接天涯，这</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不定家</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的柳絮，纷纷扬扬，蒙蒙一片。</a:t>
            </a:r>
          </a:p>
          <a:p>
            <a:pPr indent="266700" algn="just">
              <a:lnSpc>
                <a:spcPts val="3500"/>
              </a:lnSpc>
              <a:spcAft>
                <a:spcPts val="0"/>
              </a:spcAft>
            </a:pPr>
            <a:r>
              <a:rPr lang="en-US" altLang="zh-CN" sz="2400" b="1" kern="100" dirty="0" smtClean="0">
                <a:latin typeface="Times New Roman" panose="02020603050405020304"/>
                <a:cs typeface="Courier New" panose="02070309020205020404"/>
              </a:rPr>
              <a:t>B</a:t>
            </a:r>
            <a:r>
              <a:rPr lang="zh-CN" altLang="zh-CN" sz="2400" b="1" kern="100" dirty="0" smtClean="0">
                <a:latin typeface="Times New Roman" panose="02020603050405020304"/>
                <a:cs typeface="Courier New" panose="02070309020205020404"/>
              </a:rPr>
              <a:t>．第二首诗第一、二句运用渲染手法，在广阔的空间背景下活现出</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絮雪纷纷</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的轻薄浮浪之态，用</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乱愁萦困</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比喻满天风絮，虚景实写，新鲜动人。</a:t>
            </a:r>
          </a:p>
          <a:p>
            <a:pPr indent="266700" algn="just">
              <a:lnSpc>
                <a:spcPts val="3500"/>
              </a:lnSpc>
              <a:spcAft>
                <a:spcPts val="0"/>
              </a:spcAft>
            </a:pPr>
            <a:r>
              <a:rPr lang="en-US" altLang="zh-CN" sz="2400" b="1" kern="100" dirty="0" smtClean="0">
                <a:latin typeface="Times New Roman" panose="02020603050405020304"/>
                <a:cs typeface="Courier New" panose="02070309020205020404"/>
              </a:rPr>
              <a:t>C</a:t>
            </a:r>
            <a:r>
              <a:rPr lang="zh-CN" altLang="zh-CN" sz="2400" b="1" kern="100" dirty="0" smtClean="0">
                <a:latin typeface="Times New Roman" panose="02020603050405020304"/>
                <a:cs typeface="Courier New" panose="02070309020205020404"/>
              </a:rPr>
              <a:t>．两首诗第一句都描写了柳絮漂泊不定、轻薄浮躁的特点。第一首第一句的“不定家”，第二首第一句的“不自持”，均采用比喻手法描写了柳絮这一特点。</a:t>
            </a:r>
          </a:p>
          <a:p>
            <a:pPr indent="266700" algn="just">
              <a:lnSpc>
                <a:spcPts val="3500"/>
              </a:lnSpc>
              <a:spcAft>
                <a:spcPts val="0"/>
              </a:spcAft>
            </a:pPr>
            <a:endParaRPr lang="en-US" sz="2400" b="1" kern="100" dirty="0" smtClean="0">
              <a:latin typeface="Times New Roman" panose="02020603050405020304"/>
              <a:cs typeface="Courier New" panose="02070309020205020404"/>
            </a:endParaRPr>
          </a:p>
          <a:p>
            <a:pPr indent="266700" algn="just">
              <a:lnSpc>
                <a:spcPts val="3500"/>
              </a:lnSpc>
              <a:spcAft>
                <a:spcPts val="0"/>
              </a:spcAft>
            </a:pPr>
            <a:endParaRPr lang="zh-CN" sz="2400" b="1" kern="100" dirty="0">
              <a:latin typeface="宋体" panose="02010600030101010101" pitchFamily="2" charset="-122"/>
              <a:cs typeface="Courier New" panose="020703090202050204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936625"/>
            <a:ext cx="7929618" cy="5399088"/>
          </a:xfrm>
          <a:prstGeom prst="rect">
            <a:avLst/>
          </a:prstGeom>
          <a:noFill/>
          <a:ln w="9525">
            <a:noFill/>
            <a:miter lim="800000"/>
          </a:ln>
        </p:spPr>
        <p:txBody>
          <a:bodyPr/>
          <a:lstStyle/>
          <a:p>
            <a:pPr indent="266700" algn="just">
              <a:lnSpc>
                <a:spcPts val="3500"/>
              </a:lnSpc>
              <a:spcAft>
                <a:spcPts val="0"/>
              </a:spcAft>
            </a:pPr>
            <a:r>
              <a:rPr lang="en-US" altLang="zh-CN" sz="2400" b="1" kern="100" dirty="0" smtClean="0">
                <a:latin typeface="Times New Roman" panose="02020603050405020304"/>
                <a:cs typeface="Courier New" panose="02070309020205020404"/>
              </a:rPr>
              <a:t>D</a:t>
            </a:r>
            <a:r>
              <a:rPr lang="zh-CN" altLang="zh-CN" sz="2400" b="1" kern="100" dirty="0" smtClean="0">
                <a:latin typeface="Times New Roman" panose="02020603050405020304"/>
                <a:cs typeface="Courier New" panose="02070309020205020404"/>
              </a:rPr>
              <a:t>．第一首诗第三句中的</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空</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字使用精妙，一语双关，既写柳絮，又写诗人自己。柳絮癫狂起舞，轻薄作态，当然是</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空缭乱</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；诗人不稳重，竟然对柳絮动情，当然是</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空缭乱</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 </a:t>
            </a:r>
          </a:p>
          <a:p>
            <a:pPr indent="266700" algn="just">
              <a:lnSpc>
                <a:spcPts val="3500"/>
              </a:lnSpc>
              <a:spcAft>
                <a:spcPts val="0"/>
              </a:spcAft>
            </a:pPr>
            <a:r>
              <a:rPr lang="en-US" altLang="zh-CN" sz="2400" b="1" kern="100" dirty="0" smtClean="0">
                <a:latin typeface="Times New Roman" panose="02020603050405020304"/>
                <a:cs typeface="Courier New" panose="02070309020205020404"/>
              </a:rPr>
              <a:t>E</a:t>
            </a:r>
            <a:r>
              <a:rPr lang="zh-CN" altLang="zh-CN" sz="2400" b="1" kern="100" dirty="0" smtClean="0">
                <a:latin typeface="Times New Roman" panose="02020603050405020304"/>
                <a:cs typeface="Courier New" panose="02070309020205020404"/>
              </a:rPr>
              <a:t>．第二首诗第三、四两句语言活泼，运用普通的动词</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穿入</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过</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作队</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飞</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，巧妙地借来了色香，表现蜂儿追逐的快乐和轻捷，写得富有意趣。</a:t>
            </a:r>
            <a:endParaRPr lang="en-US" altLang="zh-CN" sz="2400" b="1" kern="100" dirty="0" smtClean="0">
              <a:latin typeface="Times New Roman" panose="02020603050405020304"/>
              <a:cs typeface="Courier New" panose="02070309020205020404"/>
            </a:endParaRPr>
          </a:p>
          <a:p>
            <a:pPr indent="266700" algn="just">
              <a:lnSpc>
                <a:spcPts val="3500"/>
              </a:lnSpc>
              <a:spcAft>
                <a:spcPts val="0"/>
              </a:spcAft>
            </a:pPr>
            <a:endParaRPr lang="zh-CN" altLang="zh-CN" sz="2400" b="1" kern="100" dirty="0" smtClean="0">
              <a:latin typeface="Times New Roman" panose="02020603050405020304"/>
              <a:cs typeface="Courier New" panose="02070309020205020404"/>
            </a:endParaRPr>
          </a:p>
          <a:p>
            <a:pPr indent="266700" algn="just">
              <a:lnSpc>
                <a:spcPts val="3500"/>
              </a:lnSpc>
              <a:spcAft>
                <a:spcPts val="0"/>
              </a:spcAft>
            </a:pPr>
            <a:endParaRPr lang="en-US" sz="2400" b="1" kern="100" dirty="0" smtClean="0">
              <a:latin typeface="Times New Roman" panose="02020603050405020304"/>
              <a:cs typeface="Courier New" panose="02070309020205020404"/>
            </a:endParaRPr>
          </a:p>
          <a:p>
            <a:pPr indent="266700" algn="just">
              <a:lnSpc>
                <a:spcPts val="3500"/>
              </a:lnSpc>
              <a:spcAft>
                <a:spcPts val="0"/>
              </a:spcAft>
            </a:pPr>
            <a:endParaRPr lang="zh-CN" sz="2400" b="1" kern="100" dirty="0">
              <a:latin typeface="宋体" panose="02010600030101010101" pitchFamily="2" charset="-122"/>
              <a:cs typeface="Courier New" panose="020703090202050204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
        <p:nvSpPr>
          <p:cNvPr id="7" name="TextBox 6"/>
          <p:cNvSpPr txBox="1"/>
          <p:nvPr/>
        </p:nvSpPr>
        <p:spPr>
          <a:xfrm>
            <a:off x="827584" y="3933056"/>
            <a:ext cx="7848872" cy="2336537"/>
          </a:xfrm>
          <a:prstGeom prst="rect">
            <a:avLst/>
          </a:prstGeom>
          <a:noFill/>
        </p:spPr>
        <p:txBody>
          <a:bodyPr wrap="square" rtlCol="0">
            <a:spAutoFit/>
          </a:bodyPr>
          <a:lstStyle/>
          <a:p>
            <a:pPr indent="266700" algn="just">
              <a:lnSpc>
                <a:spcPts val="3500"/>
              </a:lnSpc>
              <a:spcAft>
                <a:spcPts val="0"/>
              </a:spcAft>
            </a:pPr>
            <a:endParaRPr lang="en-US" altLang="zh-CN" b="1" kern="100" dirty="0" smtClean="0">
              <a:solidFill>
                <a:srgbClr val="990033"/>
              </a:solidFill>
              <a:latin typeface="Times New Roman" panose="02020603050405020304"/>
              <a:cs typeface="Courier New" panose="02070309020205020404"/>
            </a:endParaRPr>
          </a:p>
          <a:p>
            <a:pPr indent="266700" algn="just">
              <a:lnSpc>
                <a:spcPts val="3500"/>
              </a:lnSpc>
              <a:spcAft>
                <a:spcPts val="0"/>
              </a:spcAft>
            </a:pPr>
            <a:r>
              <a:rPr lang="en-US" altLang="zh-CN" sz="2400" b="1" kern="100" dirty="0" smtClean="0">
                <a:solidFill>
                  <a:srgbClr val="990033"/>
                </a:solidFill>
                <a:latin typeface="Times New Roman" panose="02020603050405020304"/>
                <a:cs typeface="Courier New" panose="02070309020205020404"/>
              </a:rPr>
              <a:t>AE</a:t>
            </a:r>
            <a:r>
              <a:rPr lang="zh-CN" altLang="zh-CN" sz="2400" b="1" kern="100" dirty="0" smtClean="0">
                <a:solidFill>
                  <a:srgbClr val="990033"/>
                </a:solidFill>
                <a:latin typeface="Times New Roman" panose="02020603050405020304"/>
                <a:cs typeface="Courier New" panose="02070309020205020404"/>
              </a:rPr>
              <a:t>　</a:t>
            </a:r>
            <a:r>
              <a:rPr lang="en-US" altLang="zh-CN" sz="2400" b="1" kern="100" dirty="0" smtClean="0">
                <a:solidFill>
                  <a:srgbClr val="990033"/>
                </a:solidFill>
                <a:latin typeface="Times New Roman" panose="02020603050405020304"/>
                <a:cs typeface="Courier New" panose="02070309020205020404"/>
              </a:rPr>
              <a:t>[</a:t>
            </a:r>
            <a:r>
              <a:rPr lang="zh-CN" altLang="zh-CN" sz="2400" b="1" kern="100" dirty="0" smtClean="0">
                <a:solidFill>
                  <a:srgbClr val="990033"/>
                </a:solidFill>
                <a:latin typeface="Times New Roman" panose="02020603050405020304"/>
                <a:cs typeface="Courier New" panose="02070309020205020404"/>
              </a:rPr>
              <a:t>解析</a:t>
            </a:r>
            <a:r>
              <a:rPr lang="en-US" altLang="zh-CN" sz="2400" b="1" kern="100" dirty="0" smtClean="0">
                <a:solidFill>
                  <a:srgbClr val="990033"/>
                </a:solidFill>
                <a:latin typeface="Times New Roman" panose="02020603050405020304"/>
                <a:cs typeface="Courier New" panose="02070309020205020404"/>
              </a:rPr>
              <a:t>] B</a:t>
            </a:r>
            <a:r>
              <a:rPr lang="zh-CN" altLang="zh-CN" sz="2400" b="1" kern="100" dirty="0" smtClean="0">
                <a:solidFill>
                  <a:srgbClr val="990033"/>
                </a:solidFill>
                <a:latin typeface="Times New Roman" panose="02020603050405020304"/>
                <a:cs typeface="Courier New" panose="02070309020205020404"/>
              </a:rPr>
              <a:t>项，</a:t>
            </a:r>
            <a:r>
              <a:rPr lang="en-US" altLang="zh-CN" sz="2400" b="1" kern="100" dirty="0" smtClean="0">
                <a:solidFill>
                  <a:srgbClr val="990033"/>
                </a:solidFill>
                <a:latin typeface="Times New Roman" panose="02020603050405020304"/>
                <a:cs typeface="Courier New" panose="02070309020205020404"/>
              </a:rPr>
              <a:t>“</a:t>
            </a:r>
            <a:r>
              <a:rPr lang="zh-CN" altLang="zh-CN" sz="2400" b="1" kern="100" dirty="0" smtClean="0">
                <a:solidFill>
                  <a:srgbClr val="990033"/>
                </a:solidFill>
                <a:latin typeface="Times New Roman" panose="02020603050405020304"/>
                <a:cs typeface="Courier New" panose="02070309020205020404"/>
              </a:rPr>
              <a:t>虚景实写</a:t>
            </a:r>
            <a:r>
              <a:rPr lang="en-US" altLang="zh-CN" sz="2400" b="1" kern="100" dirty="0" smtClean="0">
                <a:solidFill>
                  <a:srgbClr val="990033"/>
                </a:solidFill>
                <a:latin typeface="Times New Roman" panose="02020603050405020304"/>
                <a:cs typeface="Courier New" panose="02070309020205020404"/>
              </a:rPr>
              <a:t>”</a:t>
            </a:r>
            <a:r>
              <a:rPr lang="zh-CN" altLang="zh-CN" sz="2400" b="1" kern="100" dirty="0" smtClean="0">
                <a:solidFill>
                  <a:srgbClr val="990033"/>
                </a:solidFill>
                <a:latin typeface="Times New Roman" panose="02020603050405020304"/>
                <a:cs typeface="Courier New" panose="02070309020205020404"/>
              </a:rPr>
              <a:t>错误，是</a:t>
            </a:r>
            <a:r>
              <a:rPr lang="en-US" altLang="zh-CN" sz="2400" b="1" kern="100" dirty="0" smtClean="0">
                <a:solidFill>
                  <a:srgbClr val="990033"/>
                </a:solidFill>
                <a:latin typeface="Times New Roman" panose="02020603050405020304"/>
                <a:cs typeface="Courier New" panose="02070309020205020404"/>
              </a:rPr>
              <a:t>“</a:t>
            </a:r>
            <a:r>
              <a:rPr lang="zh-CN" altLang="zh-CN" sz="2400" b="1" kern="100" dirty="0" smtClean="0">
                <a:solidFill>
                  <a:srgbClr val="990033"/>
                </a:solidFill>
                <a:latin typeface="Times New Roman" panose="02020603050405020304"/>
                <a:cs typeface="Courier New" panose="02070309020205020404"/>
              </a:rPr>
              <a:t>实景虚写</a:t>
            </a:r>
            <a:r>
              <a:rPr lang="en-US" altLang="zh-CN" sz="2400" b="1" kern="100" dirty="0" smtClean="0">
                <a:solidFill>
                  <a:srgbClr val="990033"/>
                </a:solidFill>
                <a:latin typeface="Times New Roman" panose="02020603050405020304"/>
                <a:cs typeface="Courier New" panose="02070309020205020404"/>
              </a:rPr>
              <a:t>”</a:t>
            </a:r>
            <a:r>
              <a:rPr lang="zh-CN" altLang="zh-CN" sz="2400" b="1" kern="100" dirty="0" smtClean="0">
                <a:solidFill>
                  <a:srgbClr val="990033"/>
                </a:solidFill>
                <a:latin typeface="Times New Roman" panose="02020603050405020304"/>
                <a:cs typeface="Courier New" panose="02070309020205020404"/>
              </a:rPr>
              <a:t>。</a:t>
            </a:r>
            <a:r>
              <a:rPr lang="en-US" altLang="zh-CN" sz="2400" b="1" kern="100" dirty="0" smtClean="0">
                <a:solidFill>
                  <a:srgbClr val="990033"/>
                </a:solidFill>
                <a:latin typeface="Times New Roman" panose="02020603050405020304"/>
                <a:cs typeface="Courier New" panose="02070309020205020404"/>
              </a:rPr>
              <a:t>C</a:t>
            </a:r>
            <a:r>
              <a:rPr lang="zh-CN" altLang="zh-CN" sz="2400" b="1" kern="100" dirty="0" smtClean="0">
                <a:solidFill>
                  <a:srgbClr val="990033"/>
                </a:solidFill>
                <a:latin typeface="Times New Roman" panose="02020603050405020304"/>
                <a:cs typeface="Courier New" panose="02070309020205020404"/>
              </a:rPr>
              <a:t>项，</a:t>
            </a:r>
            <a:r>
              <a:rPr lang="en-US" altLang="zh-CN" sz="2400" b="1" kern="100" dirty="0" smtClean="0">
                <a:solidFill>
                  <a:srgbClr val="990033"/>
                </a:solidFill>
                <a:latin typeface="Times New Roman" panose="02020603050405020304"/>
                <a:cs typeface="Courier New" panose="02070309020205020404"/>
              </a:rPr>
              <a:t>“</a:t>
            </a:r>
            <a:r>
              <a:rPr lang="zh-CN" altLang="zh-CN" sz="2400" b="1" kern="100" dirty="0" smtClean="0">
                <a:solidFill>
                  <a:srgbClr val="990033"/>
                </a:solidFill>
                <a:latin typeface="Times New Roman" panose="02020603050405020304"/>
                <a:cs typeface="Courier New" panose="02070309020205020404"/>
              </a:rPr>
              <a:t>比喻</a:t>
            </a:r>
            <a:r>
              <a:rPr lang="en-US" altLang="zh-CN" sz="2400" b="1" kern="100" dirty="0" smtClean="0">
                <a:solidFill>
                  <a:srgbClr val="990033"/>
                </a:solidFill>
                <a:latin typeface="Times New Roman" panose="02020603050405020304"/>
                <a:cs typeface="Courier New" panose="02070309020205020404"/>
              </a:rPr>
              <a:t>”</a:t>
            </a:r>
            <a:r>
              <a:rPr lang="zh-CN" altLang="zh-CN" sz="2400" b="1" kern="100" dirty="0" smtClean="0">
                <a:solidFill>
                  <a:srgbClr val="990033"/>
                </a:solidFill>
                <a:latin typeface="Times New Roman" panose="02020603050405020304"/>
                <a:cs typeface="Courier New" panose="02070309020205020404"/>
              </a:rPr>
              <a:t>应为</a:t>
            </a:r>
            <a:r>
              <a:rPr lang="en-US" altLang="zh-CN" sz="2400" b="1" kern="100" dirty="0" smtClean="0">
                <a:solidFill>
                  <a:srgbClr val="990033"/>
                </a:solidFill>
                <a:latin typeface="Times New Roman" panose="02020603050405020304"/>
                <a:cs typeface="Courier New" panose="02070309020205020404"/>
              </a:rPr>
              <a:t>“</a:t>
            </a:r>
            <a:r>
              <a:rPr lang="zh-CN" altLang="zh-CN" sz="2400" b="1" kern="100" dirty="0" smtClean="0">
                <a:solidFill>
                  <a:srgbClr val="990033"/>
                </a:solidFill>
                <a:latin typeface="Times New Roman" panose="02020603050405020304"/>
                <a:cs typeface="Courier New" panose="02070309020205020404"/>
              </a:rPr>
              <a:t>拟人</a:t>
            </a:r>
            <a:r>
              <a:rPr lang="en-US" altLang="zh-CN" sz="2400" b="1" kern="100" dirty="0" smtClean="0">
                <a:solidFill>
                  <a:srgbClr val="990033"/>
                </a:solidFill>
                <a:latin typeface="Times New Roman" panose="02020603050405020304"/>
                <a:cs typeface="Courier New" panose="02070309020205020404"/>
              </a:rPr>
              <a:t>”</a:t>
            </a:r>
            <a:r>
              <a:rPr lang="zh-CN" altLang="zh-CN" sz="2400" b="1" kern="100" dirty="0" smtClean="0">
                <a:solidFill>
                  <a:srgbClr val="990033"/>
                </a:solidFill>
                <a:latin typeface="Times New Roman" panose="02020603050405020304"/>
                <a:cs typeface="Courier New" panose="02070309020205020404"/>
              </a:rPr>
              <a:t>。</a:t>
            </a:r>
            <a:r>
              <a:rPr lang="en-US" altLang="zh-CN" sz="2400" b="1" kern="100" dirty="0" smtClean="0">
                <a:solidFill>
                  <a:srgbClr val="990033"/>
                </a:solidFill>
                <a:latin typeface="Times New Roman" panose="02020603050405020304"/>
                <a:cs typeface="Courier New" panose="02070309020205020404"/>
              </a:rPr>
              <a:t>D</a:t>
            </a:r>
            <a:r>
              <a:rPr lang="zh-CN" altLang="zh-CN" sz="2400" b="1" kern="100" dirty="0" smtClean="0">
                <a:solidFill>
                  <a:srgbClr val="990033"/>
                </a:solidFill>
                <a:latin typeface="Times New Roman" panose="02020603050405020304"/>
                <a:cs typeface="Courier New" panose="02070309020205020404"/>
              </a:rPr>
              <a:t>项，</a:t>
            </a:r>
            <a:r>
              <a:rPr lang="en-US" altLang="zh-CN" sz="2400" b="1" kern="100" dirty="0" smtClean="0">
                <a:solidFill>
                  <a:srgbClr val="990033"/>
                </a:solidFill>
                <a:latin typeface="Times New Roman" panose="02020603050405020304"/>
                <a:cs typeface="Courier New" panose="02070309020205020404"/>
              </a:rPr>
              <a:t>“</a:t>
            </a:r>
            <a:r>
              <a:rPr lang="zh-CN" altLang="zh-CN" sz="2400" b="1" kern="100" dirty="0" smtClean="0">
                <a:solidFill>
                  <a:srgbClr val="990033"/>
                </a:solidFill>
                <a:latin typeface="Times New Roman" panose="02020603050405020304"/>
                <a:cs typeface="Courier New" panose="02070309020205020404"/>
              </a:rPr>
              <a:t>诗人不稳重，竟然对柳絮动情</a:t>
            </a:r>
            <a:r>
              <a:rPr lang="en-US" altLang="zh-CN" sz="2400" b="1" kern="100" dirty="0" smtClean="0">
                <a:solidFill>
                  <a:srgbClr val="990033"/>
                </a:solidFill>
                <a:latin typeface="Times New Roman" panose="02020603050405020304"/>
                <a:cs typeface="Courier New" panose="02070309020205020404"/>
              </a:rPr>
              <a:t>”</a:t>
            </a:r>
            <a:r>
              <a:rPr lang="zh-CN" altLang="zh-CN" sz="2400" b="1" kern="100" dirty="0" smtClean="0">
                <a:solidFill>
                  <a:srgbClr val="990033"/>
                </a:solidFill>
                <a:latin typeface="Times New Roman" panose="02020603050405020304"/>
                <a:cs typeface="Courier New" panose="02070309020205020404"/>
              </a:rPr>
              <a:t>分析不正确，不符合诗意，实际是</a:t>
            </a:r>
            <a:r>
              <a:rPr lang="en-US" altLang="zh-CN" sz="2400" b="1" kern="100" dirty="0" smtClean="0">
                <a:solidFill>
                  <a:srgbClr val="990033"/>
                </a:solidFill>
                <a:latin typeface="Times New Roman" panose="02020603050405020304"/>
                <a:cs typeface="Courier New" panose="02070309020205020404"/>
              </a:rPr>
              <a:t>“</a:t>
            </a:r>
            <a:r>
              <a:rPr lang="zh-CN" altLang="zh-CN" sz="2400" b="1" kern="100" dirty="0" smtClean="0">
                <a:solidFill>
                  <a:srgbClr val="990033"/>
                </a:solidFill>
                <a:latin typeface="Times New Roman" panose="02020603050405020304"/>
                <a:cs typeface="Courier New" panose="02070309020205020404"/>
              </a:rPr>
              <a:t>诗人稳重却为柳絮动情，也自嘲为</a:t>
            </a:r>
            <a:r>
              <a:rPr lang="en-US" altLang="zh-CN" sz="2400" b="1" kern="100" dirty="0" smtClean="0">
                <a:solidFill>
                  <a:srgbClr val="990033"/>
                </a:solidFill>
                <a:latin typeface="Times New Roman" panose="02020603050405020304"/>
                <a:cs typeface="Courier New" panose="02070309020205020404"/>
              </a:rPr>
              <a:t>‘</a:t>
            </a:r>
            <a:r>
              <a:rPr lang="zh-CN" altLang="zh-CN" sz="2400" b="1" kern="100" dirty="0" smtClean="0">
                <a:solidFill>
                  <a:srgbClr val="990033"/>
                </a:solidFill>
                <a:latin typeface="Times New Roman" panose="02020603050405020304"/>
                <a:cs typeface="Courier New" panose="02070309020205020404"/>
              </a:rPr>
              <a:t>空缭乱</a:t>
            </a:r>
            <a:r>
              <a:rPr lang="en-US" altLang="zh-CN" sz="2400" b="1" kern="100" dirty="0" smtClean="0">
                <a:solidFill>
                  <a:srgbClr val="990033"/>
                </a:solidFill>
                <a:latin typeface="Times New Roman" panose="02020603050405020304"/>
                <a:cs typeface="Courier New" panose="02070309020205020404"/>
              </a:rPr>
              <a:t>’”</a:t>
            </a:r>
            <a:r>
              <a:rPr lang="zh-CN" altLang="zh-CN" sz="2400" b="1" kern="100" dirty="0" smtClean="0">
                <a:solidFill>
                  <a:srgbClr val="990033"/>
                </a:solidFill>
                <a:latin typeface="Times New Roman" panose="02020603050405020304"/>
                <a:cs typeface="Courier New" panose="02070309020205020404"/>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1508129"/>
            <a:ext cx="7929618" cy="4349763"/>
          </a:xfrm>
          <a:prstGeom prst="rect">
            <a:avLst/>
          </a:prstGeom>
          <a:noFill/>
          <a:ln w="9525">
            <a:noFill/>
            <a:miter lim="800000"/>
          </a:ln>
        </p:spPr>
        <p:txBody>
          <a:bodyPr/>
          <a:lstStyle/>
          <a:p>
            <a:pPr indent="266700" algn="just">
              <a:lnSpc>
                <a:spcPts val="3500"/>
              </a:lnSpc>
              <a:spcAft>
                <a:spcPts val="0"/>
              </a:spcAft>
            </a:pPr>
            <a:r>
              <a:rPr lang="en-US" sz="2400" b="1" kern="100" dirty="0" smtClean="0">
                <a:latin typeface="Times New Roman" panose="02020603050405020304"/>
                <a:cs typeface="Courier New" panose="02070309020205020404"/>
              </a:rPr>
              <a:t>(2)</a:t>
            </a:r>
            <a:r>
              <a:rPr lang="zh-CN" altLang="en-US" sz="2400" b="1" kern="100" dirty="0" smtClean="0">
                <a:latin typeface="Times New Roman" panose="02020603050405020304"/>
                <a:cs typeface="Times New Roman" panose="02020603050405020304"/>
              </a:rPr>
              <a:t> 第二首诗中的“有时穿入花枝过，无限蜂儿作队飞”</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历来为人称道，请赏析其妙处。</a:t>
            </a:r>
            <a:r>
              <a:rPr lang="en-US" altLang="zh-CN" sz="2400" b="1" kern="100" dirty="0" smtClean="0">
                <a:latin typeface="Times New Roman" panose="02020603050405020304"/>
                <a:cs typeface="Times New Roman" panose="02020603050405020304"/>
              </a:rPr>
              <a:t>(6</a:t>
            </a:r>
            <a:r>
              <a:rPr lang="zh-CN" altLang="en-US" sz="2400" b="1" kern="100" dirty="0" smtClean="0">
                <a:latin typeface="Times New Roman" panose="02020603050405020304"/>
                <a:cs typeface="Times New Roman" panose="02020603050405020304"/>
              </a:rPr>
              <a:t>分</a:t>
            </a:r>
            <a:r>
              <a:rPr lang="en-US" altLang="zh-CN" sz="2400" b="1" kern="100" dirty="0" smtClean="0">
                <a:latin typeface="Times New Roman" panose="02020603050405020304"/>
                <a:cs typeface="Times New Roman" panose="02020603050405020304"/>
              </a:rPr>
              <a:t>)</a:t>
            </a:r>
          </a:p>
          <a:p>
            <a:pPr indent="266700" algn="just">
              <a:lnSpc>
                <a:spcPts val="3500"/>
              </a:lnSpc>
              <a:spcAft>
                <a:spcPts val="0"/>
              </a:spcAft>
            </a:pP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altLang="en-US"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答案</a:t>
            </a:r>
            <a:r>
              <a:rPr lang="en-US" altLang="en-US" sz="2400" b="1" dirty="0" smtClean="0">
                <a:solidFill>
                  <a:srgbClr val="990033"/>
                </a:solidFill>
                <a:latin typeface="+mj-ea"/>
                <a:ea typeface="+mj-ea"/>
                <a:cs typeface="Times New Roman" panose="02020603050405020304"/>
              </a:rPr>
              <a:t>] </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①</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第二首第三、四句，通过细节描写来描绘柳</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絮。</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(2</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分</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)②</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柳絮穿过花枝，巧妙地借来了色香，引来无</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数蜂儿排队追逐。</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(2</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分</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)③</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将柳絮的狡狯轻薄表现得极为</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形象。这两句诗语言活泼有致，富有意趣。</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(2</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分</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endParaRPr lang="zh-CN" altLang="en-US" sz="2400" b="1" dirty="0" smtClean="0">
              <a:solidFill>
                <a:srgbClr val="990033"/>
              </a:solidFill>
              <a:latin typeface="Times New Roman" panose="02020603050405020304"/>
              <a:ea typeface="宋体" panose="02010600030101010101" pitchFamily="2" charset="-122"/>
              <a:cs typeface="Times New Roman" panose="020206030504050203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slide(fromBottom)">
                                      <p:cBhvr>
                                        <p:cTn id="7" dur="500"/>
                                        <p:tgtEl>
                                          <p:spTgt spid="5">
                                            <p:txEl>
                                              <p:pRg st="4" end="4"/>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slide(fromBottom)">
                                      <p:cBhvr>
                                        <p:cTn id="10" dur="500"/>
                                        <p:tgtEl>
                                          <p:spTgt spid="5">
                                            <p:txEl>
                                              <p:pRg st="5" end="5"/>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slide(fromBottom)">
                                      <p:cBhvr>
                                        <p:cTn id="13" dur="500"/>
                                        <p:tgtEl>
                                          <p:spTgt spid="5">
                                            <p:txEl>
                                              <p:pRg st="6" end="6"/>
                                            </p:txEl>
                                          </p:spTgt>
                                        </p:tgtEl>
                                      </p:cBhvr>
                                    </p:animEffect>
                                  </p:childTnLst>
                                </p:cTn>
                              </p:par>
                              <p:par>
                                <p:cTn id="14" presetID="12" presetClass="entr" presetSubtype="4" fill="hold" nodeType="withEffect">
                                  <p:stCondLst>
                                    <p:cond delay="0"/>
                                  </p:stCondLst>
                                  <p:childTnLst>
                                    <p:set>
                                      <p:cBhvr>
                                        <p:cTn id="15" dur="1" fill="hold">
                                          <p:stCondLst>
                                            <p:cond delay="0"/>
                                          </p:stCondLst>
                                        </p:cTn>
                                        <p:tgtEl>
                                          <p:spTgt spid="5">
                                            <p:txEl>
                                              <p:pRg st="7" end="7"/>
                                            </p:txEl>
                                          </p:spTgt>
                                        </p:tgtEl>
                                        <p:attrNameLst>
                                          <p:attrName>style.visibility</p:attrName>
                                        </p:attrNameLst>
                                      </p:cBhvr>
                                      <p:to>
                                        <p:strVal val="visible"/>
                                      </p:to>
                                    </p:set>
                                    <p:animEffect transition="in" filter="slide(fromBottom)">
                                      <p:cBhvr>
                                        <p:cTn id="16"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1293815"/>
            <a:ext cx="7929618" cy="4349763"/>
          </a:xfrm>
          <a:prstGeom prst="rect">
            <a:avLst/>
          </a:prstGeom>
          <a:noFill/>
          <a:ln w="9525">
            <a:noFill/>
            <a:miter lim="800000"/>
          </a:ln>
        </p:spPr>
        <p:txBody>
          <a:bodyPr/>
          <a:lstStyle/>
          <a:p>
            <a:pPr algn="just">
              <a:lnSpc>
                <a:spcPts val="3500"/>
              </a:lnSpc>
              <a:spcAft>
                <a:spcPts val="0"/>
              </a:spcAft>
            </a:pPr>
            <a:r>
              <a:rPr lang="en-US" altLang="en-US"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解析</a:t>
            </a:r>
            <a:r>
              <a:rPr lang="en-US" altLang="en-US"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本题考查炼句。从表达技巧上分析，这两句诗通过细节描写来描绘柳絮穿过花枝，巧妙地借来了色香，引来无数蜂儿排队追逐。从炼字的角度来看，由“穿入”而“过”，写出柳絮飘得极快。既巧妙地借来了色香，又活泼有致，引来了“无限蜂儿”成队追逐。诗句用“有时穿入花枝过”表现柳絮的狡狯轻薄，用“作队飞”表现蜜蜂的快乐和轻捷，精切传神，语言生动活泼。</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专题八　古代诗歌鉴赏</a:t>
            </a:r>
          </a:p>
        </p:txBody>
      </p:sp>
      <p:sp>
        <p:nvSpPr>
          <p:cNvPr id="86019" name="内容占位符 2"/>
          <p:cNvSpPr>
            <a:spLocks noGrp="1"/>
          </p:cNvSpPr>
          <p:nvPr>
            <p:ph idx="4294967295"/>
          </p:nvPr>
        </p:nvSpPr>
        <p:spPr>
          <a:xfrm>
            <a:off x="792163" y="1428736"/>
            <a:ext cx="7920037" cy="3929090"/>
          </a:xfrm>
        </p:spPr>
        <p:txBody>
          <a:bodyPr/>
          <a:lstStyle/>
          <a:p>
            <a:pPr marL="0" indent="0" algn="just">
              <a:lnSpc>
                <a:spcPts val="3500"/>
              </a:lnSpc>
              <a:spcAft>
                <a:spcPts val="0"/>
              </a:spcAft>
              <a:buNone/>
            </a:pPr>
            <a:r>
              <a:rPr lang="en-US" altLang="en-US" sz="2400" b="1" dirty="0" smtClean="0">
                <a:solidFill>
                  <a:srgbClr val="990033"/>
                </a:solidFill>
                <a:latin typeface="+mj-ea"/>
                <a:ea typeface="+mj-ea"/>
              </a:rPr>
              <a:t>[</a:t>
            </a:r>
            <a:r>
              <a:rPr lang="zh-CN" altLang="en-US" sz="2400" b="1" dirty="0" smtClean="0">
                <a:solidFill>
                  <a:srgbClr val="990033"/>
                </a:solidFill>
                <a:latin typeface="+mj-ea"/>
                <a:ea typeface="+mj-ea"/>
              </a:rPr>
              <a:t>原味翻译</a:t>
            </a:r>
            <a:r>
              <a:rPr lang="en-US" altLang="en-US" sz="2400" b="1" dirty="0" smtClean="0">
                <a:solidFill>
                  <a:srgbClr val="990033"/>
                </a:solidFill>
                <a:latin typeface="+mj-ea"/>
                <a:ea typeface="+mj-ea"/>
              </a:rPr>
              <a:t>] </a:t>
            </a:r>
            <a:r>
              <a:rPr lang="zh-CN" altLang="en-US" sz="2400" b="1" dirty="0" smtClean="0">
                <a:solidFill>
                  <a:srgbClr val="990033"/>
                </a:solidFill>
                <a:latin typeface="楷体_GB2312" panose="02010609030101010101" pitchFamily="49" charset="-122"/>
                <a:ea typeface="楷体_GB2312" panose="02010609030101010101" pitchFamily="49" charset="-122"/>
              </a:rPr>
              <a:t>开元时先帝的天马名叫玉花骢，多少画家画出的都与原貌不同。当天玉花骢被牵到殿前红阶下，昂首立于宫门前更增添它的威风。皇上命令你展开丝绢准备作画，你匠心独运，淋漓尽致地落笔挥洒。片刻间九天龙马就在绢上显现，一下子让万代凡马皆成了平庸。</a:t>
            </a:r>
          </a:p>
          <a:p>
            <a:pPr marL="0" indent="0">
              <a:lnSpc>
                <a:spcPts val="3500"/>
              </a:lnSpc>
              <a:spcBef>
                <a:spcPts val="0"/>
              </a:spcBef>
              <a:spcAft>
                <a:spcPts val="0"/>
              </a:spcAft>
              <a:buNone/>
            </a:pPr>
            <a:endParaRPr lang="zh-CN" altLang="en-US" sz="2400" b="1" dirty="0" smtClean="0">
              <a:solidFill>
                <a:srgbClr val="990033"/>
              </a:solidFill>
              <a:latin typeface="宋体" panose="02010600030101010101" pitchFamily="2" charset="-122"/>
            </a:endParaRPr>
          </a:p>
          <a:p>
            <a:pPr indent="266700" algn="just">
              <a:lnSpc>
                <a:spcPts val="3500"/>
              </a:lnSpc>
              <a:spcAft>
                <a:spcPts val="0"/>
              </a:spcAft>
              <a:buNone/>
            </a:pPr>
            <a:endParaRPr lang="zh-CN" sz="2400" b="1" kern="100" dirty="0">
              <a:latin typeface="宋体" panose="02010600030101010101" pitchFamily="2" charset="-122"/>
              <a:cs typeface="Courier New" panose="02070309020205020404"/>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pic>
        <p:nvPicPr>
          <p:cNvPr id="5" name="Picture 31"/>
          <p:cNvPicPr>
            <a:picLocks noChangeAspect="1" noChangeArrowheads="1"/>
          </p:cNvPicPr>
          <p:nvPr/>
        </p:nvPicPr>
        <p:blipFill>
          <a:blip r:embed="rId3" cstate="print"/>
          <a:srcRect/>
          <a:stretch>
            <a:fillRect/>
          </a:stretch>
        </p:blipFill>
        <p:spPr bwMode="auto">
          <a:xfrm>
            <a:off x="1" y="785222"/>
            <a:ext cx="609600" cy="1857345"/>
          </a:xfrm>
          <a:prstGeom prst="rect">
            <a:avLst/>
          </a:prstGeom>
          <a:noFill/>
          <a:ln w="9525">
            <a:noFill/>
            <a:miter lim="800000"/>
            <a:headEnd/>
            <a:tailEnd/>
          </a:ln>
        </p:spPr>
      </p:pic>
      <p:sp>
        <p:nvSpPr>
          <p:cNvPr id="7" name="内容占位符 2">
            <a:hlinkClick r:id="rId4" action="ppaction://hlinksldjump"/>
          </p:cNvPr>
          <p:cNvSpPr/>
          <p:nvPr/>
        </p:nvSpPr>
        <p:spPr bwMode="auto">
          <a:xfrm>
            <a:off x="71439" y="999884"/>
            <a:ext cx="431800" cy="1353405"/>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真</a:t>
            </a:r>
            <a:r>
              <a:rPr lang="zh-CN" altLang="en-US" sz="2400" b="1" dirty="0" smtClean="0">
                <a:solidFill>
                  <a:schemeClr val="bg1"/>
                </a:solidFill>
                <a:ea typeface="幼圆" panose="02010509060101010101" pitchFamily="49" charset="-122"/>
              </a:rPr>
              <a:t>题体验</a:t>
            </a:r>
            <a:endParaRPr lang="zh-CN" altLang="en-US" sz="2400" b="1" dirty="0">
              <a:solidFill>
                <a:schemeClr val="bg1"/>
              </a:solidFill>
              <a:ea typeface="幼圆" panose="02010509060101010101" pitchFamily="49" charset="-122"/>
            </a:endParaRPr>
          </a:p>
        </p:txBody>
      </p:sp>
    </p:spTree>
  </p:cSld>
  <p:clrMapOvr>
    <a:masterClrMapping/>
  </p:clrMapOvr>
  <p:transition spd="med">
    <p:fade/>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1508129"/>
            <a:ext cx="7929618" cy="4064011"/>
          </a:xfrm>
          <a:prstGeom prst="rect">
            <a:avLst/>
          </a:prstGeom>
          <a:noFill/>
          <a:ln w="9525">
            <a:noFill/>
            <a:miter lim="800000"/>
          </a:ln>
        </p:spPr>
        <p:txBody>
          <a:bodyPr/>
          <a:lstStyle/>
          <a:p>
            <a:pPr algn="just">
              <a:lnSpc>
                <a:spcPts val="3500"/>
              </a:lnSpc>
              <a:spcAft>
                <a:spcPts val="0"/>
              </a:spcAft>
            </a:pPr>
            <a:r>
              <a:rPr lang="en-US" altLang="en-US"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原味翻译</a:t>
            </a:r>
            <a:r>
              <a:rPr lang="en-US" altLang="en-US" sz="2400" b="1" dirty="0" smtClean="0">
                <a:solidFill>
                  <a:srgbClr val="990033"/>
                </a:solidFill>
                <a:latin typeface="+mj-ea"/>
                <a:ea typeface="+mj-ea"/>
                <a:cs typeface="Times New Roman" panose="02020603050405020304"/>
              </a:rPr>
              <a:t>] </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其一</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时常烦恼那柳絮</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絮随东风飞</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不安分守己，高楼、长路，蒙蒙一片，无际涯。满腔的心浮气躁的情绪，生来就不是什么稳重的花朵。</a:t>
            </a:r>
          </a:p>
          <a:p>
            <a:pPr algn="just">
              <a:lnSpc>
                <a:spcPts val="3500"/>
              </a:lnSpc>
              <a:spcAft>
                <a:spcPts val="0"/>
              </a:spcAft>
            </a:pP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其二</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如雪花纷飞的柳絮一点儿也不矜持，狡黠地环绕着，冒充繁花在花当中飞舞。有时故意从花枝间穿过，引得无数蜂儿误认为是枝头繁花，而成群结队地竞相追逐。</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27584" y="1124744"/>
            <a:ext cx="7929618" cy="4064011"/>
          </a:xfrm>
          <a:prstGeom prst="rect">
            <a:avLst/>
          </a:prstGeom>
          <a:noFill/>
          <a:ln w="9525">
            <a:noFill/>
            <a:miter lim="800000"/>
          </a:ln>
        </p:spPr>
        <p:txBody>
          <a:bodyPr/>
          <a:lstStyle/>
          <a:p>
            <a:pPr algn="just">
              <a:lnSpc>
                <a:spcPts val="3500"/>
              </a:lnSpc>
              <a:spcAft>
                <a:spcPts val="0"/>
              </a:spcAft>
            </a:pPr>
            <a:r>
              <a:rPr lang="en-US" altLang="en-US"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诗歌赏析</a:t>
            </a:r>
            <a:r>
              <a:rPr lang="en-US" altLang="en-US" sz="2400" b="1" dirty="0" smtClean="0">
                <a:solidFill>
                  <a:srgbClr val="990033"/>
                </a:solidFill>
                <a:latin typeface="+mj-ea"/>
                <a:ea typeface="+mj-ea"/>
                <a:cs typeface="Times New Roman" panose="02020603050405020304"/>
              </a:rPr>
              <a:t>] </a:t>
            </a:r>
            <a:endPar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algn="just">
              <a:lnSpc>
                <a:spcPts val="3500"/>
              </a:lnSpc>
              <a:spcAft>
                <a:spcPts val="0"/>
              </a:spcAft>
            </a:pP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     </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第一首诗，首句写景，次句才点出对景之人。</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高楼</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，人之所在；</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长陌</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柳之所在，登高楼而望长陌，但见柳色如烟，远接天涯，这“不定家”的柳絮，纷纷扬扬，蒙蒙一片。登楼之前，诗人的心境本来是平静的，但现在睹物生情，不由自主产生了满怀愁情。着一“奈”字，正表明愁来无端，无可奈何。至于这究竟是一种什么愁，则未予点明，仅在下句以“缭乱”做了补充，显示出这既不是单一的故乡之思，也不是纯粹的身世之感，它更为复杂，更为纷乱，因此也更为难堪。第三句承上启下。既然柳絮漫天无际，既然诗人的愁情也一如柳絮般缭乱飞舞，</a:t>
            </a:r>
            <a:endPar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27584" y="1124744"/>
            <a:ext cx="7929618" cy="4064011"/>
          </a:xfrm>
          <a:prstGeom prst="rect">
            <a:avLst/>
          </a:prstGeom>
          <a:noFill/>
          <a:ln w="9525">
            <a:noFill/>
            <a:miter lim="800000"/>
          </a:ln>
        </p:spPr>
        <p:txBody>
          <a:bodyPr/>
          <a:lstStyle/>
          <a:p>
            <a:pPr algn="just">
              <a:lnSpc>
                <a:spcPts val="3500"/>
              </a:lnSpc>
              <a:spcAft>
                <a:spcPts val="0"/>
              </a:spcAft>
            </a:pP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情景相生相发，岂不是越来越无可奈何吗？如果顺势写下去，也并非不可，但“文似看山不喜平”，须做顿挫。第三句便是这样的顿挫，引而不发，为下句蓄势。空，徒然之意。诗人经历了烦闷思索，终于豁然开朗，明白了柳絮“不是天生稳重花”，此前种种的缭乱情绪都是徒然的感喟。需要说明，第三句兼指诗人和柳絮而言。就诗人说，以他那样严肃的性格却为并不“稳重”的柳絮动情，当然会自嘲为“空缭乱”；就柳絮说，它颠狂起舞，轻薄作态，必然落得毫无结果，当然只是“空缭乱”。这里即物即人，不粘不脱，有浑融无迹之妙。</a:t>
            </a:r>
          </a:p>
          <a:p>
            <a:pPr algn="just">
              <a:lnSpc>
                <a:spcPts val="3500"/>
              </a:lnSpc>
              <a:spcAft>
                <a:spcPts val="0"/>
              </a:spcAft>
            </a:pP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      </a:t>
            </a:r>
            <a:endPar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27584" y="1124744"/>
            <a:ext cx="7929618" cy="4064011"/>
          </a:xfrm>
          <a:prstGeom prst="rect">
            <a:avLst/>
          </a:prstGeom>
          <a:noFill/>
          <a:ln w="9525">
            <a:noFill/>
            <a:miter lim="800000"/>
          </a:ln>
        </p:spPr>
        <p:txBody>
          <a:bodyPr/>
          <a:lstStyle/>
          <a:p>
            <a:pPr algn="just">
              <a:lnSpc>
                <a:spcPts val="3500"/>
              </a:lnSpc>
              <a:spcAft>
                <a:spcPts val="0"/>
              </a:spcAft>
            </a:pP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   </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第二首诗，紧承第一首而来。这时诗人的情绪已经平静，所以能以静观的态度来写。一、二句大笔渲染，在广阔的空间背景下活现出“絮雪纷纷”的轻薄浮浪之态。“乱愁萦困”是比喻之词。稍晚于韩琦的贺铸曾以“满城风絮”比喻闲愁，韩琦则是以萦怀困人的乱愁比喻满天风絮，实景虚写，一反以具体喻抽象的惯例，格外新鲜动人。三、四句则选择了一个细节加以描绘。由“穿入”而“过”，这是一个短暂的过程；“无限蜂儿”争先恐后地追着它飞，更衬出柳絮飘得极快。蜜蜂的性情是慕香爱色，而柳絮偏偏乏色少香，这就构成了一对矛盾。如果柳絮不“穿入花枝”，没有烂漫花丛做映衬，它就与蜜蜂无涉。</a:t>
            </a:r>
            <a:endPar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27584" y="1124744"/>
            <a:ext cx="7929618" cy="4064011"/>
          </a:xfrm>
          <a:prstGeom prst="rect">
            <a:avLst/>
          </a:prstGeom>
          <a:noFill/>
          <a:ln w="9525">
            <a:noFill/>
            <a:miter lim="800000"/>
          </a:ln>
        </p:spPr>
        <p:txBody>
          <a:bodyPr/>
          <a:lstStyle/>
          <a:p>
            <a:pPr algn="just">
              <a:lnSpc>
                <a:spcPts val="3500"/>
              </a:lnSpc>
              <a:spcAft>
                <a:spcPts val="0"/>
              </a:spcAft>
            </a:pPr>
            <a:r>
              <a:rPr lang="zh-CN" altLang="zh-CN" sz="232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而一一“穿”而“过”，既巧妙地借来了色香，又活泼有致，引来了“无限蜂儿”成队追逐。诗用“有时穿入花枝过”表现柳絮的狡狯轻薄，用“作队飞”表现蜜蜂的快乐和轻捷，精切传神。“有时”一联写景，其特点主要是细，但又并非详尽无遗，句无余味。具体地说，诗只写“穿入花枝过”，却并未细写花枝，而枝的繁盛、花的灿烂都历历如在目前；诗只写“无限蜂儿作队飞”，也未展开描写，而那争先之状、嗡嗡之声，都可想见。景外有景，耐人寻味。</a:t>
            </a:r>
          </a:p>
          <a:p>
            <a:pPr algn="just">
              <a:lnSpc>
                <a:spcPts val="3500"/>
              </a:lnSpc>
              <a:spcAft>
                <a:spcPts val="0"/>
              </a:spcAft>
            </a:pP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  </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这两首七绝，每首都有其独立意义和艺术上的特色。但篇章前后的安排，却又显然有总体的考虑，次序绝对不能颠倒。既富于变化又周密严谨，于此也可窥见诗人的匠心。</a:t>
            </a:r>
          </a:p>
          <a:p>
            <a:pPr algn="just">
              <a:lnSpc>
                <a:spcPts val="3500"/>
              </a:lnSpc>
              <a:spcAft>
                <a:spcPts val="0"/>
              </a:spcAft>
            </a:pP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
            </a:r>
            <a:b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br>
            <a:endPar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030308"/>
            <a:ext cx="7715304" cy="5399088"/>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1. </a:t>
            </a:r>
            <a:r>
              <a:rPr lang="zh-CN" altLang="en-US" sz="2400" b="1" kern="100" dirty="0" smtClean="0">
                <a:latin typeface="Times New Roman" panose="02020603050405020304"/>
                <a:cs typeface="Times New Roman" panose="02020603050405020304"/>
              </a:rPr>
              <a:t>阅读下面这首宋诗，完成题目。</a:t>
            </a:r>
            <a:r>
              <a:rPr lang="zh-CN" altLang="en-US" sz="2400" b="1" kern="100" dirty="0" smtClean="0">
                <a:latin typeface="宋体" panose="02010600030101010101" pitchFamily="2" charset="-122"/>
                <a:ea typeface="Times New Roman" panose="02020603050405020304"/>
                <a:cs typeface="Courier New" panose="02070309020205020404"/>
              </a:rPr>
              <a:t> </a:t>
            </a:r>
            <a:r>
              <a:rPr lang="en-US" sz="2400" b="1" kern="100" dirty="0" smtClean="0">
                <a:latin typeface="Times New Roman" panose="02020603050405020304"/>
                <a:ea typeface="仿宋_GB2312" panose="02010609030101010101" charset="-122"/>
                <a:cs typeface="Courier New" panose="02070309020205020404"/>
              </a:rPr>
              <a:t>(11</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黑体" panose="02010600030101010101" charset="-122"/>
                <a:ea typeface="黑体" panose="02010600030101010101" charset="-122"/>
                <a:cs typeface="Times New Roman" panose="02020603050405020304"/>
              </a:rPr>
              <a:t>发宜兴</a:t>
            </a:r>
            <a:endParaRPr lang="zh-CN" altLang="en-US" sz="2400" b="1" kern="100" dirty="0" smtClean="0">
              <a:latin typeface="黑体" panose="02010600030101010101" charset="-122"/>
              <a:ea typeface="黑体" panose="02010600030101010101"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曾　</a:t>
            </a:r>
            <a:r>
              <a:rPr lang="zh-CN" altLang="en-US" sz="2400" b="1" kern="100" dirty="0" smtClean="0">
                <a:latin typeface="宋体" panose="02010600030101010101" pitchFamily="2" charset="-122"/>
                <a:cs typeface="宋体" panose="02010600030101010101" pitchFamily="2" charset="-122"/>
              </a:rPr>
              <a:t>幾</a:t>
            </a:r>
            <a:r>
              <a:rPr lang="zh-CN" altLang="en-US" sz="2400" b="1" kern="100" baseline="30000" dirty="0" smtClean="0">
                <a:latin typeface="宋体" panose="02010600030101010101" pitchFamily="2" charset="-122"/>
                <a:ea typeface="仿宋_GB2312" panose="02010609030101010101" charset="-122"/>
                <a:cs typeface="Times New Roman" panose="02020603050405020304"/>
              </a:rPr>
              <a:t>①</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老境垂垂六十年，又将家上铁头船。</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客留阳羡</a:t>
            </a:r>
            <a:r>
              <a:rPr lang="zh-CN" altLang="en-US" sz="2400" b="1" kern="100" baseline="30000" dirty="0" smtClean="0">
                <a:latin typeface="宋体" panose="02010600030101010101" pitchFamily="2" charset="-122"/>
                <a:ea typeface="楷体_GB2312" panose="02010609030101010101" pitchFamily="49" charset="-122"/>
                <a:cs typeface="Times New Roman" panose="02020603050405020304"/>
              </a:rPr>
              <a:t>②</a:t>
            </a:r>
            <a:r>
              <a:rPr lang="zh-CN" altLang="en-US" sz="2400" b="1" kern="100" dirty="0" smtClean="0">
                <a:latin typeface="Times New Roman" panose="02020603050405020304"/>
                <a:ea typeface="楷体_GB2312" panose="02010609030101010101" pitchFamily="49" charset="-122"/>
                <a:cs typeface="Times New Roman" panose="02020603050405020304"/>
              </a:rPr>
              <a:t>只三月，归去玉溪无一钱。</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观水观山都废食，听风听雨不妨眠。</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从今布袜青鞋梦，不到张公即善权</a:t>
            </a:r>
            <a:r>
              <a:rPr lang="zh-CN" altLang="en-US" sz="2400" b="1" kern="100" baseline="30000" dirty="0" smtClean="0">
                <a:latin typeface="宋体" panose="02010600030101010101" pitchFamily="2" charset="-122"/>
                <a:ea typeface="楷体_GB2312" panose="02010609030101010101" pitchFamily="49" charset="-122"/>
                <a:cs typeface="Times New Roman" panose="02020603050405020304"/>
              </a:rPr>
              <a:t>③</a:t>
            </a:r>
            <a:r>
              <a:rPr lang="zh-CN" altLang="en-US" sz="2400" b="1" kern="100" dirty="0" smtClean="0">
                <a:latin typeface="Times New Roman" panose="02020603050405020304"/>
                <a:ea typeface="楷体_GB2312" panose="02010609030101010101" pitchFamily="49" charset="-122"/>
                <a:cs typeface="Times New Roman" panose="02020603050405020304"/>
              </a:rPr>
              <a:t>。</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182880" algn="just">
              <a:lnSpc>
                <a:spcPts val="3500"/>
              </a:lnSpc>
              <a:spcAft>
                <a:spcPts val="0"/>
              </a:spcAft>
            </a:pPr>
            <a:r>
              <a:rPr lang="en-US" sz="2400" b="1" dirty="0" smtClean="0">
                <a:latin typeface="Times New Roman" panose="02020603050405020304"/>
                <a:ea typeface="黑体" panose="02010600030101010101" charset="-122"/>
              </a:rPr>
              <a:t>  [</a:t>
            </a:r>
            <a:r>
              <a:rPr lang="zh-CN" altLang="en-US" sz="2400" b="1" dirty="0" smtClean="0">
                <a:latin typeface="Times New Roman" panose="02020603050405020304"/>
                <a:ea typeface="黑体" panose="02010600030101010101" charset="-122"/>
                <a:cs typeface="Times New Roman" panose="02020603050405020304"/>
              </a:rPr>
              <a:t>注</a:t>
            </a:r>
            <a:r>
              <a:rPr lang="en-US" sz="2400" b="1" dirty="0" smtClean="0">
                <a:latin typeface="Times New Roman" panose="02020603050405020304"/>
                <a:ea typeface="黑体" panose="02010600030101010101" charset="-122"/>
              </a:rPr>
              <a:t>]</a:t>
            </a:r>
            <a:r>
              <a:rPr lang="en-US" sz="2400" b="1" dirty="0" smtClean="0">
                <a:latin typeface="Times New Roman" panose="02020603050405020304"/>
                <a:ea typeface="仿宋_GB2312" panose="02010609030101010101" charset="-122"/>
              </a:rPr>
              <a:t> </a:t>
            </a:r>
            <a:r>
              <a:rPr lang="en-US" sz="2400" b="1" dirty="0" smtClean="0">
                <a:latin typeface="宋体" panose="02010600030101010101" pitchFamily="2" charset="-122"/>
                <a:ea typeface="仿宋_GB2312" panose="02010609030101010101" charset="-122"/>
                <a:cs typeface="Times New Roman" panose="02020603050405020304"/>
              </a:rPr>
              <a:t>①</a:t>
            </a:r>
            <a:r>
              <a:rPr lang="zh-CN" altLang="en-US" sz="2400" b="1" dirty="0" smtClean="0">
                <a:latin typeface="Times New Roman" panose="02020603050405020304"/>
                <a:ea typeface="仿宋_GB2312" panose="02010609030101010101" charset="-122"/>
                <a:cs typeface="Times New Roman" panose="02020603050405020304"/>
              </a:rPr>
              <a:t>曾</a:t>
            </a:r>
            <a:r>
              <a:rPr lang="zh-CN" altLang="en-US" sz="2400" b="1" dirty="0" smtClean="0">
                <a:latin typeface="Calibri" panose="020F0502020204030204"/>
                <a:ea typeface="宋体" panose="02010600030101010101" pitchFamily="2" charset="-122"/>
                <a:cs typeface="宋体" panose="02010600030101010101" pitchFamily="2" charset="-122"/>
              </a:rPr>
              <a:t>幾</a:t>
            </a:r>
            <a:r>
              <a:rPr lang="zh-CN" altLang="en-US" sz="2400" b="1" dirty="0" smtClean="0">
                <a:ea typeface="仿宋_GB2312" panose="02010609030101010101" charset="-122"/>
                <a:cs typeface="仿宋_GB2312" panose="02010609030101010101" charset="-122"/>
              </a:rPr>
              <a:t>：南宋爱国诗人，曾因触忤秦桧去职。在             </a:t>
            </a:r>
            <a:endParaRPr lang="en-US" altLang="zh-CN" sz="2400" b="1" dirty="0" smtClean="0">
              <a:ea typeface="仿宋_GB2312" panose="02010609030101010101" charset="-122"/>
              <a:cs typeface="仿宋_GB2312" panose="02010609030101010101" charset="-122"/>
            </a:endParaRPr>
          </a:p>
          <a:p>
            <a:pPr indent="182880" algn="just">
              <a:lnSpc>
                <a:spcPts val="3500"/>
              </a:lnSpc>
              <a:spcAft>
                <a:spcPts val="0"/>
              </a:spcAft>
            </a:pPr>
            <a:r>
              <a:rPr lang="zh-CN" altLang="en-US" sz="2400" b="1" dirty="0" smtClean="0">
                <a:ea typeface="仿宋_GB2312" panose="02010609030101010101" charset="-122"/>
                <a:cs typeface="仿宋_GB2312" panose="02010609030101010101" charset="-122"/>
              </a:rPr>
              <a:t>  作此诗</a:t>
            </a:r>
            <a:r>
              <a:rPr lang="zh-CN" altLang="en-US" sz="2400" b="1" dirty="0" smtClean="0">
                <a:latin typeface="Times New Roman" panose="02020603050405020304"/>
                <a:ea typeface="仿宋_GB2312" panose="02010609030101010101" charset="-122"/>
                <a:cs typeface="Times New Roman" panose="02020603050405020304"/>
              </a:rPr>
              <a:t>的头一年十二月，岳飞被秦桧谋害，抗金形势</a:t>
            </a:r>
            <a:r>
              <a:rPr lang="en-US" altLang="zh-CN" sz="2400" b="1" dirty="0" smtClean="0">
                <a:latin typeface="Times New Roman" panose="02020603050405020304"/>
                <a:ea typeface="仿宋_GB2312" panose="02010609030101010101" charset="-122"/>
                <a:cs typeface="Times New Roman" panose="02020603050405020304"/>
              </a:rPr>
              <a:t>       </a:t>
            </a:r>
          </a:p>
          <a:p>
            <a:pPr indent="182880" algn="just">
              <a:lnSpc>
                <a:spcPts val="3500"/>
              </a:lnSpc>
              <a:spcAft>
                <a:spcPts val="0"/>
              </a:spcAft>
            </a:pPr>
            <a:r>
              <a:rPr lang="zh-CN" altLang="en-US" sz="2400" b="1" dirty="0" smtClean="0">
                <a:latin typeface="Times New Roman" panose="02020603050405020304"/>
                <a:ea typeface="仿宋_GB2312" panose="02010609030101010101" charset="-122"/>
                <a:cs typeface="Times New Roman" panose="02020603050405020304"/>
              </a:rPr>
              <a:t>  急转直下。</a:t>
            </a:r>
            <a:r>
              <a:rPr lang="zh-CN" altLang="en-US" sz="2400" b="1" dirty="0" smtClean="0">
                <a:latin typeface="Calibri" panose="020F0502020204030204"/>
                <a:ea typeface="仿宋_GB2312" panose="02010609030101010101" charset="-122"/>
                <a:cs typeface="Times New Roman" panose="02020603050405020304"/>
              </a:rPr>
              <a:t>②</a:t>
            </a:r>
            <a:r>
              <a:rPr lang="zh-CN" altLang="en-US" sz="2400" b="1" dirty="0" smtClean="0">
                <a:latin typeface="Times New Roman" panose="02020603050405020304"/>
                <a:ea typeface="仿宋_GB2312" panose="02010609030101010101" charset="-122"/>
                <a:cs typeface="Times New Roman" panose="02020603050405020304"/>
              </a:rPr>
              <a:t>阳羡：宜兴。</a:t>
            </a:r>
            <a:r>
              <a:rPr lang="zh-CN" altLang="en-US" sz="2400" b="1" dirty="0" smtClean="0">
                <a:latin typeface="Calibri" panose="020F0502020204030204"/>
                <a:ea typeface="仿宋_GB2312" panose="02010609030101010101" charset="-122"/>
                <a:cs typeface="Times New Roman" panose="02020603050405020304"/>
              </a:rPr>
              <a:t>③</a:t>
            </a:r>
            <a:r>
              <a:rPr lang="zh-CN" altLang="en-US" sz="2400" b="1" dirty="0" smtClean="0">
                <a:latin typeface="Times New Roman" panose="02020603050405020304"/>
                <a:ea typeface="仿宋_GB2312" panose="02010609030101010101" charset="-122"/>
                <a:cs typeface="Times New Roman" panose="02020603050405020304"/>
              </a:rPr>
              <a:t>张公、善权：分别指张 </a:t>
            </a:r>
            <a:endParaRPr lang="en-US" altLang="zh-CN" sz="2400" b="1" dirty="0" smtClean="0">
              <a:latin typeface="Times New Roman" panose="02020603050405020304"/>
              <a:ea typeface="仿宋_GB2312" panose="02010609030101010101" charset="-122"/>
              <a:cs typeface="Times New Roman" panose="02020603050405020304"/>
            </a:endParaRPr>
          </a:p>
          <a:p>
            <a:pPr indent="182880" algn="just">
              <a:lnSpc>
                <a:spcPts val="3500"/>
              </a:lnSpc>
              <a:spcAft>
                <a:spcPts val="0"/>
              </a:spcAft>
            </a:pPr>
            <a:r>
              <a:rPr lang="zh-CN" altLang="en-US" sz="2400" b="1" dirty="0" smtClean="0">
                <a:latin typeface="Times New Roman" panose="02020603050405020304"/>
                <a:ea typeface="仿宋_GB2312" panose="02010609030101010101" charset="-122"/>
                <a:cs typeface="Times New Roman" panose="02020603050405020304"/>
              </a:rPr>
              <a:t>  公洞、善卷洞，都是宜兴境内的游览胜迹。</a:t>
            </a:r>
            <a:r>
              <a:rPr lang="zh-CN" altLang="en-US" sz="2400" b="1" dirty="0" smtClean="0">
                <a:latin typeface="楷体_GB2312" panose="02010609030101010101" pitchFamily="49" charset="-122"/>
                <a:ea typeface="楷体_GB2312" panose="02010609030101010101" pitchFamily="49" charset="-122"/>
                <a:cs typeface="Times New Roman" panose="02020603050405020304"/>
              </a:rPr>
              <a:t>   </a:t>
            </a:r>
            <a:endParaRPr lang="zh-CN" altLang="en-US" sz="2400" b="1" kern="100" dirty="0" smtClean="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4)">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27584" y="1556792"/>
            <a:ext cx="7715304" cy="4929222"/>
          </a:xfrm>
          <a:prstGeom prst="rect">
            <a:avLst/>
          </a:prstGeom>
          <a:noFill/>
          <a:ln w="9525">
            <a:noFill/>
            <a:miter lim="800000"/>
          </a:ln>
        </p:spPr>
        <p:txBody>
          <a:bodyPr/>
          <a:lstStyle/>
          <a:p>
            <a:pPr indent="266700" algn="just">
              <a:lnSpc>
                <a:spcPts val="3500"/>
              </a:lnSpc>
              <a:spcAft>
                <a:spcPts val="0"/>
              </a:spcAft>
            </a:pPr>
            <a:r>
              <a:rPr lang="en-US" altLang="zh-CN" sz="2400" b="1" kern="100" dirty="0" smtClean="0">
                <a:latin typeface="Times New Roman" panose="02020603050405020304"/>
                <a:cs typeface="Courier New" panose="02070309020205020404"/>
              </a:rPr>
              <a:t>(</a:t>
            </a:r>
            <a:r>
              <a:rPr lang="en-US" altLang="zh-CN" sz="2400" b="1" kern="100" dirty="0" smtClean="0">
                <a:latin typeface="Times New Roman" panose="02020603050405020304"/>
                <a:cs typeface="Courier New" panose="02070309020205020404"/>
              </a:rPr>
              <a:t>1)</a:t>
            </a:r>
            <a:r>
              <a:rPr lang="zh-CN" altLang="zh-CN" sz="2400" b="1" kern="100" dirty="0" smtClean="0">
                <a:latin typeface="Times New Roman" panose="02020603050405020304"/>
                <a:cs typeface="Courier New" panose="02070309020205020404"/>
              </a:rPr>
              <a:t>下列对本诗的理解正确的两项是（</a:t>
            </a:r>
            <a:r>
              <a:rPr lang="en-US" altLang="zh-CN" sz="2400" b="1" kern="100" dirty="0" smtClean="0">
                <a:latin typeface="Times New Roman" panose="02020603050405020304"/>
                <a:cs typeface="Courier New" panose="02070309020205020404"/>
              </a:rPr>
              <a:t>5</a:t>
            </a:r>
            <a:r>
              <a:rPr lang="zh-CN" altLang="zh-CN" sz="2400" b="1" kern="100" dirty="0" smtClean="0">
                <a:latin typeface="Times New Roman" panose="02020603050405020304"/>
                <a:cs typeface="Courier New" panose="02070309020205020404"/>
              </a:rPr>
              <a:t>分）（</a:t>
            </a:r>
            <a:r>
              <a:rPr lang="en-US" altLang="zh-CN" sz="2400" b="1" kern="100" dirty="0" smtClean="0">
                <a:latin typeface="Times New Roman" panose="02020603050405020304"/>
                <a:cs typeface="Courier New" panose="02070309020205020404"/>
              </a:rPr>
              <a:t>     </a:t>
            </a:r>
            <a:r>
              <a:rPr lang="zh-CN" altLang="zh-CN" sz="2400" b="1" kern="100" dirty="0" smtClean="0">
                <a:latin typeface="Times New Roman" panose="02020603050405020304"/>
                <a:cs typeface="Courier New" panose="02070309020205020404"/>
              </a:rPr>
              <a:t>）</a:t>
            </a:r>
          </a:p>
          <a:p>
            <a:pPr indent="266700" algn="just">
              <a:lnSpc>
                <a:spcPts val="3500"/>
              </a:lnSpc>
              <a:spcAft>
                <a:spcPts val="0"/>
              </a:spcAft>
            </a:pPr>
            <a:r>
              <a:rPr lang="en-US" altLang="zh-CN" sz="2400" b="1" kern="100" dirty="0" smtClean="0">
                <a:latin typeface="Times New Roman" panose="02020603050405020304"/>
                <a:cs typeface="Courier New" panose="02070309020205020404"/>
              </a:rPr>
              <a:t>A</a:t>
            </a:r>
            <a:r>
              <a:rPr lang="zh-CN" altLang="zh-CN" sz="2400" b="1" kern="100" dirty="0" smtClean="0">
                <a:latin typeface="Times New Roman" panose="02020603050405020304"/>
                <a:cs typeface="Courier New" panose="02070309020205020404"/>
              </a:rPr>
              <a:t>．首联自叙年将六十而又有挈家远行之举，紧扣</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发宜兴</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，一个</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又</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字表现了作者凄凉的心境。</a:t>
            </a:r>
          </a:p>
          <a:p>
            <a:pPr indent="266700" algn="just">
              <a:lnSpc>
                <a:spcPts val="3500"/>
              </a:lnSpc>
              <a:spcAft>
                <a:spcPts val="0"/>
              </a:spcAft>
            </a:pPr>
            <a:r>
              <a:rPr lang="en-US" altLang="zh-CN" sz="2400" b="1" kern="100" dirty="0" smtClean="0">
                <a:latin typeface="Times New Roman" panose="02020603050405020304"/>
                <a:cs typeface="Courier New" panose="02070309020205020404"/>
              </a:rPr>
              <a:t>B</a:t>
            </a:r>
            <a:r>
              <a:rPr lang="zh-CN" altLang="zh-CN" sz="2400" b="1" kern="100" dirty="0" smtClean="0">
                <a:latin typeface="Times New Roman" panose="02020603050405020304"/>
                <a:cs typeface="Courier New" panose="02070309020205020404"/>
              </a:rPr>
              <a:t>．第二联结构上承上启下，承上说自己客居宜兴时日之短，启下说自己虽归故山却囊空如洗，反映作者事业无成。</a:t>
            </a:r>
          </a:p>
          <a:p>
            <a:pPr indent="266700" algn="just">
              <a:lnSpc>
                <a:spcPts val="3500"/>
              </a:lnSpc>
              <a:spcAft>
                <a:spcPts val="0"/>
              </a:spcAft>
            </a:pPr>
            <a:r>
              <a:rPr lang="en-US" altLang="zh-CN" sz="2400" b="1" kern="100" dirty="0" smtClean="0">
                <a:latin typeface="Times New Roman" panose="02020603050405020304"/>
                <a:cs typeface="Courier New" panose="02070309020205020404"/>
              </a:rPr>
              <a:t>C</a:t>
            </a:r>
            <a:r>
              <a:rPr lang="zh-CN" altLang="zh-CN" sz="2400" b="1" kern="100" dirty="0" smtClean="0">
                <a:latin typeface="Times New Roman" panose="02020603050405020304"/>
                <a:cs typeface="Courier New" panose="02070309020205020404"/>
              </a:rPr>
              <a:t>．第三联表现手法独特，既有对偶，也有叠词，还采用想象、联想的手法，充分地彰显其内心的感受</a:t>
            </a:r>
            <a:r>
              <a:rPr lang="zh-CN" altLang="zh-CN" sz="2400" b="1" kern="100" dirty="0" smtClean="0">
                <a:latin typeface="Times New Roman" panose="02020603050405020304"/>
                <a:cs typeface="Courier New" panose="02070309020205020404"/>
              </a:rPr>
              <a:t>。</a:t>
            </a:r>
            <a:endParaRPr lang="zh-CN" altLang="zh-CN" sz="2400" b="1" kern="100" dirty="0" smtClean="0">
              <a:latin typeface="Times New Roman" panose="02020603050405020304"/>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99592" y="1556792"/>
            <a:ext cx="7715304" cy="4929222"/>
          </a:xfrm>
          <a:prstGeom prst="rect">
            <a:avLst/>
          </a:prstGeom>
          <a:noFill/>
          <a:ln w="9525">
            <a:noFill/>
            <a:miter lim="800000"/>
          </a:ln>
        </p:spPr>
        <p:txBody>
          <a:bodyPr/>
          <a:lstStyle/>
          <a:p>
            <a:pPr indent="266700" algn="just">
              <a:lnSpc>
                <a:spcPts val="3500"/>
              </a:lnSpc>
              <a:spcAft>
                <a:spcPts val="0"/>
              </a:spcAft>
            </a:pPr>
            <a:r>
              <a:rPr lang="en-US" altLang="zh-CN" sz="2400" b="1" kern="100" dirty="0" smtClean="0">
                <a:latin typeface="Times New Roman" panose="02020603050405020304"/>
                <a:cs typeface="Courier New" panose="02070309020205020404"/>
              </a:rPr>
              <a:t>D</a:t>
            </a:r>
            <a:r>
              <a:rPr lang="zh-CN" altLang="zh-CN" sz="2400" b="1" kern="100" dirty="0" smtClean="0">
                <a:latin typeface="Times New Roman" panose="02020603050405020304"/>
                <a:cs typeface="Courier New" panose="02070309020205020404"/>
              </a:rPr>
              <a:t>．第四联运用借代手法，以“张公”“善权”代宜兴景致，表达了对宜兴山水的留恋，这是虚写。</a:t>
            </a:r>
          </a:p>
          <a:p>
            <a:pPr indent="266700" algn="just">
              <a:lnSpc>
                <a:spcPts val="3500"/>
              </a:lnSpc>
              <a:spcAft>
                <a:spcPts val="0"/>
              </a:spcAft>
            </a:pPr>
            <a:r>
              <a:rPr lang="en-US" altLang="zh-CN" sz="2400" b="1" kern="100" dirty="0" smtClean="0">
                <a:latin typeface="Times New Roman" panose="02020603050405020304"/>
                <a:cs typeface="Courier New" panose="02070309020205020404"/>
              </a:rPr>
              <a:t>E</a:t>
            </a:r>
            <a:r>
              <a:rPr lang="zh-CN" altLang="zh-CN" sz="2400" b="1" kern="100" dirty="0" smtClean="0">
                <a:latin typeface="Times New Roman" panose="02020603050405020304"/>
                <a:cs typeface="Courier New" panose="02070309020205020404"/>
              </a:rPr>
              <a:t>．本诗标题为《发宜兴》，首、尾两联照应、回抱题目；述怀并非主体，“纪行”才是中心</a:t>
            </a:r>
            <a:r>
              <a:rPr lang="zh-CN" altLang="zh-CN" sz="2400" b="1" kern="100" dirty="0" smtClean="0">
                <a:latin typeface="Times New Roman" panose="02020603050405020304"/>
                <a:cs typeface="Courier New" panose="02070309020205020404"/>
              </a:rPr>
              <a:t>。</a:t>
            </a:r>
            <a:endParaRPr lang="en-US" altLang="zh-CN" sz="2400" b="1" kern="100" dirty="0" smtClean="0">
              <a:latin typeface="Times New Roman" panose="02020603050405020304"/>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
        <p:nvSpPr>
          <p:cNvPr id="8" name="TextBox 7"/>
          <p:cNvSpPr txBox="1"/>
          <p:nvPr/>
        </p:nvSpPr>
        <p:spPr>
          <a:xfrm>
            <a:off x="1187624" y="4005064"/>
            <a:ext cx="7200800" cy="1477328"/>
          </a:xfrm>
          <a:prstGeom prst="rect">
            <a:avLst/>
          </a:prstGeom>
          <a:noFill/>
        </p:spPr>
        <p:txBody>
          <a:bodyPr wrap="square" rtlCol="0">
            <a:spAutoFit/>
          </a:bodyPr>
          <a:lstStyle/>
          <a:p>
            <a:r>
              <a:rPr lang="en-US" altLang="zh-CN" sz="2400" b="1" kern="100" dirty="0" smtClean="0">
                <a:solidFill>
                  <a:srgbClr val="990033"/>
                </a:solidFill>
                <a:latin typeface="Times New Roman" panose="02020603050405020304"/>
                <a:cs typeface="Courier New" panose="02070309020205020404"/>
              </a:rPr>
              <a:t>AC  [</a:t>
            </a:r>
            <a:r>
              <a:rPr lang="zh-CN" altLang="zh-CN" sz="2400" b="1" kern="100" dirty="0" smtClean="0">
                <a:solidFill>
                  <a:srgbClr val="990033"/>
                </a:solidFill>
                <a:latin typeface="Times New Roman" panose="02020603050405020304"/>
                <a:cs typeface="Courier New" panose="02070309020205020404"/>
              </a:rPr>
              <a:t>解析</a:t>
            </a:r>
            <a:r>
              <a:rPr lang="en-US" altLang="zh-CN" sz="2400" b="1" kern="100" dirty="0" smtClean="0">
                <a:solidFill>
                  <a:srgbClr val="990033"/>
                </a:solidFill>
                <a:latin typeface="Times New Roman" panose="02020603050405020304"/>
                <a:cs typeface="Courier New" panose="02070309020205020404"/>
              </a:rPr>
              <a:t>]  B</a:t>
            </a:r>
            <a:r>
              <a:rPr lang="zh-CN" altLang="zh-CN" sz="2400" b="1" kern="100" dirty="0" smtClean="0">
                <a:solidFill>
                  <a:srgbClr val="990033"/>
                </a:solidFill>
                <a:latin typeface="Times New Roman" panose="02020603050405020304"/>
                <a:cs typeface="Courier New" panose="02070309020205020404"/>
              </a:rPr>
              <a:t>项，“事业无成”无据，应为“为官清廉”。</a:t>
            </a:r>
            <a:r>
              <a:rPr lang="en-US" altLang="zh-CN" sz="2400" b="1" kern="100" dirty="0" smtClean="0">
                <a:solidFill>
                  <a:srgbClr val="990033"/>
                </a:solidFill>
                <a:latin typeface="Times New Roman" panose="02020603050405020304"/>
                <a:cs typeface="Courier New" panose="02070309020205020404"/>
              </a:rPr>
              <a:t>D</a:t>
            </a:r>
            <a:r>
              <a:rPr lang="zh-CN" altLang="zh-CN" sz="2400" b="1" kern="100" dirty="0" smtClean="0">
                <a:solidFill>
                  <a:srgbClr val="990033"/>
                </a:solidFill>
                <a:latin typeface="Times New Roman" panose="02020603050405020304"/>
                <a:cs typeface="Courier New" panose="02070309020205020404"/>
              </a:rPr>
              <a:t>项，“虚写”应为“实写”。</a:t>
            </a:r>
            <a:r>
              <a:rPr lang="en-US" altLang="zh-CN" sz="2400" b="1" kern="100" dirty="0" smtClean="0">
                <a:solidFill>
                  <a:srgbClr val="990033"/>
                </a:solidFill>
                <a:latin typeface="Times New Roman" panose="02020603050405020304"/>
                <a:cs typeface="Courier New" panose="02070309020205020404"/>
              </a:rPr>
              <a:t>E</a:t>
            </a:r>
            <a:r>
              <a:rPr lang="zh-CN" altLang="zh-CN" sz="2400" b="1" kern="100" dirty="0" smtClean="0">
                <a:solidFill>
                  <a:srgbClr val="990033"/>
                </a:solidFill>
                <a:latin typeface="Times New Roman" panose="02020603050405020304"/>
                <a:cs typeface="Courier New" panose="02070309020205020404"/>
              </a:rPr>
              <a:t>项，“纪行”与“述怀”颠倒了。</a:t>
            </a:r>
          </a:p>
          <a:p>
            <a:endParaRPr lang="zh-CN" alt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4929222"/>
          </a:xfrm>
          <a:prstGeom prst="rect">
            <a:avLst/>
          </a:prstGeom>
          <a:noFill/>
          <a:ln w="9525">
            <a:noFill/>
            <a:miter lim="800000"/>
          </a:ln>
        </p:spPr>
        <p:txBody>
          <a:bodyPr/>
          <a:lstStyle/>
          <a:p>
            <a:pPr indent="266700" algn="just">
              <a:lnSpc>
                <a:spcPts val="3500"/>
              </a:lnSpc>
              <a:spcAft>
                <a:spcPts val="0"/>
              </a:spcAft>
            </a:pPr>
            <a:r>
              <a:rPr lang="en-US" altLang="zh-CN" sz="2400" b="1" kern="100" dirty="0" smtClean="0">
                <a:latin typeface="Times New Roman" panose="02020603050405020304"/>
                <a:cs typeface="Courier New" panose="02070309020205020404"/>
              </a:rPr>
              <a:t>(2)</a:t>
            </a:r>
            <a:r>
              <a:rPr lang="zh-CN" altLang="en-US" sz="2400" b="1" kern="100" dirty="0" smtClean="0">
                <a:latin typeface="Times New Roman" panose="02020603050405020304"/>
                <a:cs typeface="Courier New" panose="02070309020205020404"/>
              </a:rPr>
              <a:t>第三联表达了诗人复杂的情感，请结合全诗简要分</a:t>
            </a:r>
            <a:endParaRPr lang="en-US" altLang="zh-CN" sz="2400" b="1" kern="100" dirty="0" smtClean="0">
              <a:latin typeface="Times New Roman" panose="02020603050405020304"/>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cs typeface="Courier New" panose="02070309020205020404"/>
              </a:rPr>
              <a:t>析。</a:t>
            </a:r>
            <a:r>
              <a:rPr lang="en-US" altLang="zh-CN" sz="2400" b="1" kern="100" dirty="0" smtClean="0">
                <a:latin typeface="Times New Roman" panose="02020603050405020304"/>
                <a:cs typeface="Courier New" panose="02070309020205020404"/>
              </a:rPr>
              <a:t>(6</a:t>
            </a:r>
            <a:r>
              <a:rPr lang="zh-CN" altLang="en-US" sz="2400" b="1" kern="100" dirty="0" smtClean="0">
                <a:latin typeface="Times New Roman" panose="02020603050405020304"/>
                <a:cs typeface="Courier New" panose="02070309020205020404"/>
              </a:rPr>
              <a:t>分</a:t>
            </a:r>
            <a:r>
              <a:rPr lang="en-US" altLang="zh-CN" sz="2400" b="1" kern="100" dirty="0" smtClean="0">
                <a:latin typeface="Times New Roman" panose="02020603050405020304"/>
                <a:cs typeface="Courier New" panose="02070309020205020404"/>
              </a:rPr>
              <a:t>)</a:t>
            </a:r>
          </a:p>
          <a:p>
            <a:pPr indent="266700" algn="just">
              <a:lnSpc>
                <a:spcPts val="3500"/>
              </a:lnSpc>
              <a:spcAft>
                <a:spcPts val="0"/>
              </a:spcAft>
            </a:pPr>
            <a:r>
              <a:rPr lang="en-US" sz="2400" kern="100" dirty="0" smtClean="0">
                <a:latin typeface="Times New Roman" panose="02020603050405020304"/>
                <a:cs typeface="Courier New" panose="02070309020205020404"/>
              </a:rPr>
              <a:t>_______________________________________________</a:t>
            </a:r>
            <a:endParaRPr lang="zh-CN" altLang="en-US" sz="2400"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kern="100" dirty="0" smtClean="0">
                <a:latin typeface="Times New Roman" panose="02020603050405020304"/>
                <a:cs typeface="Courier New" panose="02070309020205020404"/>
              </a:rPr>
              <a:t>_______________________________________________</a:t>
            </a:r>
            <a:endParaRPr lang="zh-CN" sz="2400"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85860"/>
            <a:ext cx="7715304" cy="5113336"/>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答案</a:t>
            </a:r>
            <a:r>
              <a:rPr lang="en-US" altLang="zh-CN"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mj-ea"/>
                <a:ea typeface="+mj-ea"/>
                <a:cs typeface="Times New Roman" panose="02020603050405020304"/>
              </a:rPr>
              <a:t>诗人以寄情山水来消解对现实的无奈。</a:t>
            </a:r>
            <a:r>
              <a:rPr lang="en-US" altLang="zh-CN" sz="2400" b="1" dirty="0" smtClean="0">
                <a:solidFill>
                  <a:srgbClr val="990033"/>
                </a:solidFill>
                <a:latin typeface="+mj-ea"/>
                <a:ea typeface="+mj-ea"/>
                <a:cs typeface="Times New Roman" panose="02020603050405020304"/>
              </a:rPr>
              <a:t>(2</a:t>
            </a:r>
            <a:r>
              <a:rPr lang="zh-CN" altLang="en-US" sz="2400" b="1" dirty="0" smtClean="0">
                <a:solidFill>
                  <a:srgbClr val="990033"/>
                </a:solidFill>
                <a:latin typeface="+mj-ea"/>
                <a:ea typeface="+mj-ea"/>
                <a:cs typeface="Times New Roman" panose="02020603050405020304"/>
              </a:rPr>
              <a:t>分</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从表面上看，诗人陶醉于山水风光之中，非常悠闲；</a:t>
            </a:r>
            <a:r>
              <a:rPr lang="en-US" altLang="zh-CN" sz="2400" b="1" dirty="0" smtClean="0">
                <a:solidFill>
                  <a:srgbClr val="990033"/>
                </a:solidFill>
                <a:latin typeface="+mj-ea"/>
                <a:ea typeface="+mj-ea"/>
                <a:cs typeface="Times New Roman" panose="02020603050405020304"/>
              </a:rPr>
              <a:t>(2</a:t>
            </a:r>
            <a:r>
              <a:rPr lang="zh-CN" altLang="en-US" sz="2400" b="1" dirty="0" smtClean="0">
                <a:solidFill>
                  <a:srgbClr val="990033"/>
                </a:solidFill>
                <a:latin typeface="+mj-ea"/>
                <a:ea typeface="+mj-ea"/>
                <a:cs typeface="Times New Roman" panose="02020603050405020304"/>
              </a:rPr>
              <a:t>分</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但实际上，“风雨”暗指国家的动荡局势，又透露出诗人对混乱时局的忧虑和无奈。</a:t>
            </a:r>
            <a:r>
              <a:rPr lang="en-US" altLang="zh-CN" sz="2400" b="1" dirty="0" smtClean="0">
                <a:solidFill>
                  <a:srgbClr val="990033"/>
                </a:solidFill>
                <a:latin typeface="+mj-ea"/>
                <a:ea typeface="+mj-ea"/>
                <a:cs typeface="Times New Roman" panose="02020603050405020304"/>
              </a:rPr>
              <a:t>(2</a:t>
            </a:r>
            <a:r>
              <a:rPr lang="zh-CN" altLang="en-US" sz="2400" b="1" dirty="0" smtClean="0">
                <a:solidFill>
                  <a:srgbClr val="990033"/>
                </a:solidFill>
                <a:latin typeface="+mj-ea"/>
                <a:ea typeface="+mj-ea"/>
                <a:cs typeface="Times New Roman" panose="02020603050405020304"/>
              </a:rPr>
              <a:t>分</a:t>
            </a:r>
            <a:r>
              <a:rPr lang="en-US" altLang="zh-CN" sz="2400" b="1" dirty="0" smtClean="0">
                <a:solidFill>
                  <a:srgbClr val="990033"/>
                </a:solidFill>
                <a:latin typeface="+mj-ea"/>
                <a:ea typeface="+mj-ea"/>
                <a:cs typeface="Times New Roman" panose="02020603050405020304"/>
              </a:rPr>
              <a:t>)</a:t>
            </a:r>
          </a:p>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解析</a:t>
            </a:r>
            <a:r>
              <a:rPr lang="en-US" altLang="zh-CN"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mj-ea"/>
                <a:ea typeface="+mj-ea"/>
                <a:cs typeface="Times New Roman" panose="02020603050405020304"/>
              </a:rPr>
              <a:t>观水观山”欣然废食，写阳羡山水之迷人，写诗人观景神情之专注；“听风听雨”且自安眠，写风雨之飘摇，似乎与自己毫不相关，实则隐含无可奈何之情。如果说前句是写诗人游山玩水的快乐，那么后句则无可掩饰地流露出诗人面对现实处境的无奈。这是诗人情感之复杂之微妙的表现。</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专题八　古代诗歌鉴赏</a:t>
            </a:r>
          </a:p>
        </p:txBody>
      </p:sp>
      <p:sp>
        <p:nvSpPr>
          <p:cNvPr id="3" name="内容占位符 2"/>
          <p:cNvSpPr/>
          <p:nvPr/>
        </p:nvSpPr>
        <p:spPr bwMode="auto">
          <a:xfrm>
            <a:off x="714348" y="1316060"/>
            <a:ext cx="7500990" cy="4756146"/>
          </a:xfrm>
          <a:prstGeom prst="rect">
            <a:avLst/>
          </a:prstGeom>
          <a:noFill/>
          <a:ln w="9525">
            <a:noFill/>
            <a:miter lim="800000"/>
          </a:ln>
        </p:spPr>
        <p:txBody>
          <a:bodyPr/>
          <a:lstStyle/>
          <a:p>
            <a:pPr algn="just">
              <a:lnSpc>
                <a:spcPts val="3500"/>
              </a:lnSpc>
              <a:spcAft>
                <a:spcPts val="0"/>
              </a:spcAft>
            </a:pPr>
            <a:r>
              <a:rPr lang="en-US" altLang="zh-CN" sz="2400" b="1" dirty="0" smtClean="0">
                <a:latin typeface="Times New Roman" panose="02020603050405020304" pitchFamily="18" charset="0"/>
                <a:cs typeface="Times New Roman" panose="02020603050405020304" pitchFamily="18" charset="0"/>
              </a:rPr>
              <a:t>2</a:t>
            </a:r>
            <a:r>
              <a:rPr lang="zh-CN" altLang="en-US" sz="2400" b="1" dirty="0" smtClean="0">
                <a:latin typeface="Times New Roman" panose="02020603050405020304" pitchFamily="18" charset="0"/>
                <a:cs typeface="Times New Roman" panose="02020603050405020304" pitchFamily="18" charset="0"/>
              </a:rPr>
              <a:t>．</a:t>
            </a:r>
            <a:r>
              <a:rPr lang="en-US" altLang="en-US" sz="2400" b="1" dirty="0" smtClean="0">
                <a:latin typeface="Times New Roman" panose="02020603050405020304" pitchFamily="18" charset="0"/>
                <a:cs typeface="Times New Roman" panose="02020603050405020304" pitchFamily="18" charset="0"/>
              </a:rPr>
              <a:t> [2016·</a:t>
            </a:r>
            <a:r>
              <a:rPr lang="zh-CN" altLang="en-US" sz="2400" b="1" dirty="0" smtClean="0">
                <a:latin typeface="Times New Roman" panose="02020603050405020304" pitchFamily="18" charset="0"/>
                <a:cs typeface="Times New Roman" panose="02020603050405020304" pitchFamily="18" charset="0"/>
              </a:rPr>
              <a:t>全国卷</a:t>
            </a:r>
            <a:r>
              <a:rPr lang="en-US" altLang="en-US" sz="2400" b="1" dirty="0" smtClean="0">
                <a:latin typeface="Times New Roman" panose="02020603050405020304" pitchFamily="18" charset="0"/>
                <a:cs typeface="Times New Roman" panose="02020603050405020304" pitchFamily="18" charset="0"/>
              </a:rPr>
              <a:t>Ⅲ] </a:t>
            </a:r>
            <a:r>
              <a:rPr lang="zh-CN" altLang="en-US" sz="2400" b="1" dirty="0" smtClean="0">
                <a:latin typeface="Times New Roman" panose="02020603050405020304" pitchFamily="18" charset="0"/>
                <a:cs typeface="Times New Roman" panose="02020603050405020304" pitchFamily="18" charset="0"/>
              </a:rPr>
              <a:t>阅读下面的宋诗，完成题目。</a:t>
            </a:r>
          </a:p>
          <a:p>
            <a:pPr indent="266700" algn="ctr">
              <a:lnSpc>
                <a:spcPts val="3500"/>
              </a:lnSpc>
              <a:spcAft>
                <a:spcPts val="0"/>
              </a:spcAft>
            </a:pPr>
            <a:r>
              <a:rPr lang="zh-CN" altLang="en-US" sz="2400" b="1" kern="100" dirty="0" smtClean="0">
                <a:latin typeface="Times New Roman" panose="02020603050405020304"/>
                <a:ea typeface="黑体" panose="02010600030101010101" charset="-122"/>
                <a:cs typeface="Times New Roman" panose="02020603050405020304"/>
              </a:rPr>
              <a:t>内宴奉诏作</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曹　翰</a:t>
            </a:r>
            <a:r>
              <a:rPr lang="zh-CN" altLang="en-US" sz="2400" b="1" kern="100" baseline="30000" dirty="0" smtClean="0">
                <a:latin typeface="宋体" panose="02010600030101010101" pitchFamily="2" charset="-122"/>
                <a:cs typeface="Times New Roman" panose="02020603050405020304"/>
              </a:rPr>
              <a:t>①</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三十年前学六韬</a:t>
            </a:r>
            <a:r>
              <a:rPr lang="zh-CN" altLang="en-US" sz="2400" b="1" kern="100" baseline="30000" dirty="0" smtClean="0">
                <a:latin typeface="宋体" panose="02010600030101010101" pitchFamily="2" charset="-122"/>
                <a:ea typeface="楷体_GB2312" panose="02010609030101010101" pitchFamily="49" charset="-122"/>
                <a:cs typeface="Times New Roman" panose="02020603050405020304"/>
              </a:rPr>
              <a:t>②</a:t>
            </a:r>
            <a:r>
              <a:rPr lang="zh-CN" altLang="en-US" sz="2400" b="1" kern="100" dirty="0" smtClean="0">
                <a:latin typeface="Times New Roman" panose="02020603050405020304"/>
                <a:ea typeface="楷体_GB2312" panose="02010609030101010101" pitchFamily="49" charset="-122"/>
                <a:cs typeface="Times New Roman" panose="02020603050405020304"/>
              </a:rPr>
              <a:t>，英名尝得预时髦</a:t>
            </a:r>
            <a:r>
              <a:rPr lang="zh-CN" altLang="en-US" sz="2400" b="1" kern="100" baseline="30000" dirty="0" smtClean="0">
                <a:latin typeface="宋体" panose="02010600030101010101" pitchFamily="2" charset="-122"/>
                <a:ea typeface="楷体_GB2312" panose="02010609030101010101" pitchFamily="49" charset="-122"/>
                <a:cs typeface="Times New Roman" panose="02020603050405020304"/>
              </a:rPr>
              <a:t>③</a:t>
            </a:r>
            <a:r>
              <a:rPr lang="zh-CN" altLang="en-US" sz="2400" b="1" kern="100" dirty="0" smtClean="0">
                <a:latin typeface="Times New Roman" panose="02020603050405020304"/>
                <a:ea typeface="楷体_GB2312" panose="02010609030101010101" pitchFamily="49" charset="-122"/>
                <a:cs typeface="Times New Roman" panose="02020603050405020304"/>
              </a:rPr>
              <a:t>。</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en-US" sz="2400" b="1" kern="100" dirty="0" smtClean="0">
                <a:latin typeface="楷体_GB2312" panose="02010609030101010101" pitchFamily="49" charset="-122"/>
                <a:cs typeface="楷体_GB2312" panose="02010609030101010101" pitchFamily="49" charset="-122"/>
              </a:rPr>
              <a:t> </a:t>
            </a:r>
            <a:r>
              <a:rPr lang="zh-CN" altLang="en-US" sz="2400" b="1" kern="100" dirty="0" smtClean="0">
                <a:latin typeface="Times New Roman" panose="02020603050405020304"/>
                <a:ea typeface="楷体_GB2312" panose="02010609030101010101" pitchFamily="49" charset="-122"/>
                <a:cs typeface="Times New Roman" panose="02020603050405020304"/>
              </a:rPr>
              <a:t>曾因国难披金甲，不为家贫卖宝刀。</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臂健尚嫌弓力软，眼明犹识阵云高</a:t>
            </a:r>
            <a:r>
              <a:rPr lang="zh-CN" altLang="en-US" sz="2400" b="1" kern="100" baseline="30000" dirty="0" smtClean="0">
                <a:latin typeface="宋体" panose="02010600030101010101" pitchFamily="2" charset="-122"/>
                <a:ea typeface="楷体_GB2312" panose="02010609030101010101" pitchFamily="49" charset="-122"/>
                <a:cs typeface="Times New Roman" panose="02020603050405020304"/>
              </a:rPr>
              <a:t>④</a:t>
            </a:r>
            <a:r>
              <a:rPr lang="zh-CN" altLang="en-US" sz="2400" b="1" kern="100" dirty="0" smtClean="0">
                <a:latin typeface="Times New Roman" panose="02020603050405020304"/>
                <a:ea typeface="楷体_GB2312" panose="02010609030101010101" pitchFamily="49" charset="-122"/>
                <a:cs typeface="Times New Roman" panose="02020603050405020304"/>
              </a:rPr>
              <a:t>。</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庭前昨夜秋风起，羞见盘花旧战袍。</a:t>
            </a:r>
            <a:endParaRPr lang="zh-CN" altLang="en-US" sz="2400" b="1" kern="100" dirty="0" smtClean="0">
              <a:latin typeface="宋体" panose="02010600030101010101" pitchFamily="2" charset="-122"/>
              <a:cs typeface="Courier New" panose="02070309020205020404"/>
            </a:endParaRPr>
          </a:p>
          <a:p>
            <a:pPr indent="541655" algn="just">
              <a:lnSpc>
                <a:spcPts val="3500"/>
              </a:lnSpc>
              <a:spcAft>
                <a:spcPts val="0"/>
              </a:spcAft>
            </a:pPr>
            <a:r>
              <a:rPr lang="en-US" sz="2400" b="1" kern="100" dirty="0" smtClean="0">
                <a:latin typeface="Times New Roman" panose="02020603050405020304"/>
                <a:ea typeface="黑体" panose="02010600030101010101" charset="-122"/>
                <a:cs typeface="Courier New" panose="02070309020205020404"/>
              </a:rPr>
              <a:t>[</a:t>
            </a:r>
            <a:r>
              <a:rPr lang="zh-CN" altLang="en-US" sz="2400" b="1" kern="100" dirty="0" smtClean="0">
                <a:latin typeface="Times New Roman" panose="02020603050405020304"/>
                <a:ea typeface="黑体" panose="02010600030101010101" charset="-122"/>
                <a:cs typeface="Times New Roman" panose="02020603050405020304"/>
              </a:rPr>
              <a:t>注</a:t>
            </a:r>
            <a:r>
              <a:rPr lang="en-US" sz="2400" b="1" kern="100" dirty="0" smtClean="0">
                <a:latin typeface="Times New Roman" panose="02020603050405020304"/>
                <a:ea typeface="黑体" panose="02010600030101010101" charset="-122"/>
                <a:cs typeface="Courier New" panose="02070309020205020404"/>
              </a:rPr>
              <a:t>]</a:t>
            </a:r>
            <a:r>
              <a:rPr lang="en-US" sz="2400" b="1" kern="100" dirty="0" smtClean="0">
                <a:latin typeface="Times New Roman" panose="02020603050405020304"/>
                <a:ea typeface="仿宋_GB2312" panose="02010609030101010101" charset="-122"/>
                <a:cs typeface="Courier New" panose="02070309020205020404"/>
              </a:rPr>
              <a:t> </a:t>
            </a:r>
            <a:r>
              <a:rPr lang="en-US" sz="2400" b="1" kern="100" dirty="0" smtClean="0">
                <a:latin typeface="宋体" panose="02010600030101010101" pitchFamily="2" charset="-122"/>
                <a:ea typeface="仿宋_GB2312" panose="02010609030101010101" charset="-122"/>
                <a:cs typeface="Times New Roman" panose="02020603050405020304"/>
              </a:rPr>
              <a:t>①</a:t>
            </a:r>
            <a:r>
              <a:rPr lang="zh-CN" altLang="en-US" sz="2400" b="1" kern="100" dirty="0" smtClean="0">
                <a:latin typeface="Times New Roman" panose="02020603050405020304"/>
                <a:ea typeface="仿宋_GB2312" panose="02010609030101010101" charset="-122"/>
                <a:cs typeface="Times New Roman" panose="02020603050405020304"/>
              </a:rPr>
              <a:t>曹翰</a:t>
            </a:r>
            <a:r>
              <a:rPr lang="en-US" sz="2400" b="1" kern="100" dirty="0" smtClean="0">
                <a:latin typeface="Times New Roman" panose="02020603050405020304"/>
                <a:ea typeface="仿宋_GB2312" panose="02010609030101010101" charset="-122"/>
                <a:cs typeface="Courier New" panose="02070309020205020404"/>
              </a:rPr>
              <a:t>(923—992)</a:t>
            </a:r>
            <a:r>
              <a:rPr lang="zh-CN" altLang="en-US" sz="2400" b="1" kern="100" dirty="0" smtClean="0">
                <a:latin typeface="Times New Roman" panose="02020603050405020304"/>
                <a:ea typeface="仿宋_GB2312" panose="02010609030101010101" charset="-122"/>
                <a:cs typeface="Times New Roman" panose="02020603050405020304"/>
              </a:rPr>
              <a:t>：宋初名将。</a:t>
            </a:r>
            <a:r>
              <a:rPr lang="en-US" sz="2400" b="1" kern="100" dirty="0" smtClean="0">
                <a:latin typeface="宋体" panose="02010600030101010101" pitchFamily="2" charset="-122"/>
                <a:ea typeface="仿宋_GB2312" panose="02010609030101010101" charset="-122"/>
                <a:cs typeface="Times New Roman" panose="02020603050405020304"/>
              </a:rPr>
              <a:t>②</a:t>
            </a:r>
            <a:r>
              <a:rPr lang="zh-CN" altLang="en-US" sz="2400" b="1" kern="100" dirty="0" smtClean="0">
                <a:latin typeface="Times New Roman" panose="02020603050405020304"/>
                <a:ea typeface="仿宋_GB2312" panose="02010609030101010101" charset="-122"/>
                <a:cs typeface="Times New Roman" panose="02020603050405020304"/>
              </a:rPr>
              <a:t>六韬：古代 </a:t>
            </a:r>
            <a:endParaRPr lang="en-US" altLang="zh-CN" sz="2400" b="1" kern="100" dirty="0" smtClean="0">
              <a:latin typeface="Times New Roman" panose="02020603050405020304"/>
              <a:ea typeface="仿宋_GB2312" panose="02010609030101010101" charset="-122"/>
              <a:cs typeface="Times New Roman" panose="02020603050405020304"/>
            </a:endParaRPr>
          </a:p>
          <a:p>
            <a:pPr indent="541655" algn="just">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兵书。</a:t>
            </a:r>
            <a:r>
              <a:rPr lang="en-US" sz="2400" b="1" kern="100" dirty="0" smtClean="0">
                <a:latin typeface="宋体" panose="02010600030101010101" pitchFamily="2" charset="-122"/>
                <a:ea typeface="仿宋_GB2312" panose="02010609030101010101" charset="-122"/>
                <a:cs typeface="Times New Roman" panose="02020603050405020304"/>
              </a:rPr>
              <a:t>③</a:t>
            </a:r>
            <a:r>
              <a:rPr lang="zh-CN" altLang="en-US" sz="2400" b="1" kern="100" dirty="0" smtClean="0">
                <a:latin typeface="Times New Roman" panose="02020603050405020304"/>
                <a:ea typeface="仿宋_GB2312" panose="02010609030101010101" charset="-122"/>
                <a:cs typeface="Times New Roman" panose="02020603050405020304"/>
              </a:rPr>
              <a:t>时髦：指当代俊杰。</a:t>
            </a:r>
            <a:r>
              <a:rPr lang="en-US" sz="2400" b="1" kern="100" dirty="0" smtClean="0">
                <a:latin typeface="宋体" panose="02010600030101010101" pitchFamily="2" charset="-122"/>
                <a:ea typeface="仿宋_GB2312" panose="02010609030101010101" charset="-122"/>
                <a:cs typeface="Times New Roman" panose="02020603050405020304"/>
              </a:rPr>
              <a:t>④</a:t>
            </a:r>
            <a:r>
              <a:rPr lang="zh-CN" altLang="en-US" sz="2400" b="1" kern="100" dirty="0" smtClean="0">
                <a:latin typeface="Times New Roman" panose="02020603050405020304"/>
                <a:ea typeface="仿宋_GB2312" panose="02010609030101010101" charset="-122"/>
                <a:cs typeface="Times New Roman" panose="02020603050405020304"/>
              </a:rPr>
              <a:t>阵云：战争中的</a:t>
            </a:r>
            <a:endParaRPr lang="en-US" altLang="zh-CN" sz="2400" b="1" kern="100" dirty="0" smtClean="0">
              <a:latin typeface="Times New Roman" panose="02020603050405020304"/>
              <a:ea typeface="仿宋_GB2312" panose="02010609030101010101" charset="-122"/>
              <a:cs typeface="Times New Roman" panose="02020603050405020304"/>
            </a:endParaRPr>
          </a:p>
          <a:p>
            <a:pPr indent="541655" algn="just">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云气，这里有战阵之意。</a:t>
            </a:r>
            <a:endParaRPr lang="zh-CN" altLang="en-US" sz="2400" b="1" kern="100" dirty="0" smtClean="0">
              <a:latin typeface="宋体" panose="02010600030101010101" pitchFamily="2" charset="-122"/>
              <a:cs typeface="Courier New" panose="02070309020205020404"/>
            </a:endParaRPr>
          </a:p>
          <a:p>
            <a:pPr indent="631825" eaLnBrk="0" hangingPunct="0">
              <a:lnSpc>
                <a:spcPts val="3500"/>
              </a:lnSpc>
              <a:buFont typeface="Arial" panose="020B0604020202020204" pitchFamily="34" charset="0"/>
              <a:buNone/>
            </a:pPr>
            <a:endParaRPr lang="zh-CN" altLang="en-US" sz="2400" b="1" dirty="0" smtClean="0">
              <a:latin typeface="Times New Roman" panose="02020603050405020304" pitchFamily="18" charset="0"/>
              <a:cs typeface="Times New Roman" panose="02020603050405020304"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8" name="Group 45"/>
          <p:cNvGrpSpPr/>
          <p:nvPr/>
        </p:nvGrpSpPr>
        <p:grpSpPr bwMode="auto">
          <a:xfrm>
            <a:off x="0" y="785222"/>
            <a:ext cx="609600" cy="1857344"/>
            <a:chOff x="1" y="383"/>
            <a:chExt cx="384" cy="1618"/>
          </a:xfrm>
        </p:grpSpPr>
        <p:pic>
          <p:nvPicPr>
            <p:cNvPr id="10" name="Picture 31"/>
            <p:cNvPicPr>
              <a:picLocks noChangeAspect="1" noChangeArrowheads="1"/>
            </p:cNvPicPr>
            <p:nvPr/>
          </p:nvPicPr>
          <p:blipFill>
            <a:blip r:embed="rId3" cstate="print"/>
            <a:srcRect/>
            <a:stretch>
              <a:fillRect/>
            </a:stretch>
          </p:blipFill>
          <p:spPr bwMode="auto">
            <a:xfrm>
              <a:off x="1" y="383"/>
              <a:ext cx="384" cy="1618"/>
            </a:xfrm>
            <a:prstGeom prst="rect">
              <a:avLst/>
            </a:prstGeom>
            <a:noFill/>
            <a:ln w="9525">
              <a:noFill/>
              <a:miter lim="800000"/>
              <a:headEnd/>
              <a:tailEnd/>
            </a:ln>
          </p:spPr>
        </p:pic>
        <p:sp>
          <p:nvSpPr>
            <p:cNvPr id="11" name="内容占位符 2">
              <a:hlinkClick r:id="rId4" action="ppaction://hlinksldjump"/>
            </p:cNvPr>
            <p:cNvSpPr/>
            <p:nvPr/>
          </p:nvSpPr>
          <p:spPr bwMode="auto">
            <a:xfrm>
              <a:off x="46" y="570"/>
              <a:ext cx="272" cy="1179"/>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真题体验</a:t>
              </a:r>
            </a:p>
          </p:txBody>
        </p:sp>
      </p:grpSp>
    </p:spTree>
  </p:cSld>
  <p:clrMapOvr>
    <a:masterClrMapping/>
  </p:clrMapOvr>
  <p:transition spd="med">
    <p:fade/>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428736"/>
            <a:ext cx="7715304" cy="4970460"/>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原味翻译</a:t>
            </a:r>
            <a:r>
              <a:rPr lang="en-US" altLang="zh-CN"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我一个年将六十岁的老翁又要携带全家坐船远行了。客居阳羡只有几个月，想回到玉溪，身上没有一个钱。闲居无事，以观山赏水为务，遇到山水佳胜处，恐不免因此废食；外界的风风雨雨，似乎与自己毫不相关。从今以后，如果想出世隐居、游览山水，不是到张公洞，就是到善卷洞。</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428736"/>
            <a:ext cx="7715304" cy="4970460"/>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诗歌赏析</a:t>
            </a:r>
            <a:r>
              <a:rPr lang="en-US" altLang="zh-CN" sz="2400" b="1" dirty="0" smtClean="0">
                <a:solidFill>
                  <a:srgbClr val="990033"/>
                </a:solidFill>
                <a:latin typeface="+mj-ea"/>
                <a:ea typeface="+mj-ea"/>
                <a:cs typeface="Times New Roman" panose="02020603050405020304"/>
              </a:rPr>
              <a:t>]</a:t>
            </a:r>
          </a:p>
          <a:p>
            <a:pPr>
              <a:lnSpc>
                <a:spcPts val="3500"/>
              </a:lnSpc>
              <a:spcAft>
                <a:spcPts val="0"/>
              </a:spcAft>
            </a:pPr>
            <a:r>
              <a:rPr lang="en-US" altLang="zh-CN"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 </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   </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首</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联自叙年将六十而又有挈家远行之举，扣诗题</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发宜兴</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。已到垂暮之年却又要携家奔波道途，生活之不安定与老境之可伤不难想见。</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又</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字凄然，包蕴了宋室南渡以来一系列播迁流离、羁旅行役之苦。</a:t>
            </a:r>
          </a:p>
          <a:p>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    </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颔联</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写客居宜兴的境况。出句承上，“只三月”说自己客居宜兴时日之短，见生活之不安定；对句启下，“无一钱”说自己虽归故山，而囊空如洗，见生活之清贫与作吏之清廉。曾幾一生淡泊，生活贫困。又有诗云：</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我贫无一钱，不敢学农圃。空馀数卷书，肠腹自撑柱。</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（《次陈少卿见赠韵》）故本句既是其现实生活的折射，亦是其一贯心性的写照。</a:t>
            </a:r>
          </a:p>
          <a:p>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   </a:t>
            </a:r>
            <a:endPar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428736"/>
            <a:ext cx="7715304" cy="4970460"/>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   </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颈联</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承</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归去</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，设想回到故居后的情景：</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观水观山都废食，听风听雨不妨眠。</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曾幾南渡后曾先后寓居上饶、山阴，这里所说的</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观水观山</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之地，未详所指，当指山水幽胜之乡。回去之后，闲居无事，但以观山赏水为务，遇到山水佳胜之处，恐不免因此废食。这里流露了对归隐之地清绝山水的神往，也透露出对赋闲生活的怅惘之情。表面上看，作者颇为闲适，实际上是故作排遣。下句的风雨，显系代指时势。</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忧愁风雨</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，本来是曾幾这样的爱国士大夫的夙心，但却说</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听风听雨不妨眠</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，似乎与己漠不相关，言外自含</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安危大臣在，不必泪长流</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（杜甫句）一类感慨。所谓</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不妨</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endPar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428736"/>
            <a:ext cx="7715304" cy="4970460"/>
          </a:xfrm>
          <a:prstGeom prst="rect">
            <a:avLst/>
          </a:prstGeom>
          <a:noFill/>
          <a:ln w="9525">
            <a:noFill/>
            <a:miter lim="800000"/>
          </a:ln>
        </p:spPr>
        <p:txBody>
          <a:bodyPr/>
          <a:lstStyle/>
          <a:p>
            <a:pPr>
              <a:lnSpc>
                <a:spcPts val="3500"/>
              </a:lnSpc>
              <a:spcAft>
                <a:spcPts val="0"/>
              </a:spcAft>
            </a:pP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在</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，不必泪长流</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（杜甫句）一类感慨。所谓</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不妨</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，正是虽不应如此，却不得不如此的意思。这一联语调轻松，意态闲逸，骨子里却隐含一缕无可奈何之情。颈联在句法上颇类曾幾的另两句诗：</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江北江南犹断绝，秋风秋雨敢淹留？</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（《寓居吴兴》）诗人是以叠词彰显其内心的感受。诗人观山览水，夜听风雨，以致废寝忘食。如此闲情逸致当来自内心的宁静和洒脱。这一联写居于宜兴时的观览之乐，同时为下文张本</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末联抒怀。作者以此为</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梦</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，表达了隐居山林的内心意趣。曾幾作诗以杜甫、黄庭坚为宗，他曾说：</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老杜诗家初祖，涪翁句法曹溪。尚论渊源师友，他时派列江西。</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endPar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    </a:t>
            </a:r>
            <a:endPar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428736"/>
            <a:ext cx="7715304" cy="4970460"/>
          </a:xfrm>
          <a:prstGeom prst="rect">
            <a:avLst/>
          </a:prstGeom>
          <a:noFill/>
          <a:ln w="9525">
            <a:noFill/>
            <a:miter lim="800000"/>
          </a:ln>
        </p:spPr>
        <p:txBody>
          <a:bodyPr/>
          <a:lstStyle/>
          <a:p>
            <a:pPr>
              <a:lnSpc>
                <a:spcPts val="3500"/>
              </a:lnSpc>
              <a:spcAft>
                <a:spcPts val="0"/>
              </a:spcAft>
            </a:pP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《李商叟秀才求斋名于王元渤，以</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养源</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名之，求诗》之二）于此可见其言不虚。作者有《游张公洞》诗，云：</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张公洞府未著脚，向人浪说游荆溪（即宜兴）。</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这两句既是实写宜兴之景，承接上联之意，表达了对宜兴山水的留恋；同时也是虚写，借指他处之景，暗接本联出句之意，表明以后要隐逸山野，纵情山水。</a:t>
            </a:r>
          </a:p>
          <a:p>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这首诗题为《发宜兴》，但除首尾两联照应、回抱题目外，主要部分（颔联、颈联）却是想象归家后的情景。诗人所要抒发的，是由“发宜兴”所引起的身世之感。</a:t>
            </a:r>
          </a:p>
          <a:p>
            <a:pPr>
              <a:lnSpc>
                <a:spcPts val="3500"/>
              </a:lnSpc>
              <a:spcAft>
                <a:spcPts val="0"/>
              </a:spcAft>
            </a:pPr>
            <a:endPar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030308"/>
            <a:ext cx="7715304" cy="5399088"/>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2. </a:t>
            </a:r>
            <a:r>
              <a:rPr lang="zh-CN" altLang="en-US" sz="2400" b="1" kern="100" dirty="0" smtClean="0">
                <a:latin typeface="Times New Roman" panose="02020603050405020304"/>
                <a:cs typeface="Times New Roman" panose="02020603050405020304"/>
              </a:rPr>
              <a:t>阅读下面这首唐诗，完成题目。</a:t>
            </a:r>
            <a:r>
              <a:rPr lang="en-US" sz="2400" b="1" kern="100" dirty="0" smtClean="0">
                <a:latin typeface="Times New Roman" panose="02020603050405020304"/>
                <a:ea typeface="仿宋_GB2312" panose="02010609030101010101" charset="-122"/>
                <a:cs typeface="Courier New" panose="02070309020205020404"/>
              </a:rPr>
              <a:t>(11</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黑体" panose="02010600030101010101" charset="-122"/>
                <a:ea typeface="黑体" panose="02010600030101010101" charset="-122"/>
                <a:cs typeface="Times New Roman" panose="02020603050405020304"/>
              </a:rPr>
              <a:t>菊</a:t>
            </a:r>
            <a:endParaRPr lang="zh-CN" altLang="en-US" sz="2400" b="1" kern="100" dirty="0" smtClean="0">
              <a:latin typeface="黑体" panose="02010600030101010101" charset="-122"/>
              <a:ea typeface="黑体" panose="02010600030101010101"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李商隐</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暗暗淡淡紫，融融冶冶黄。</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陶令篱边色，罗含宅里香</a:t>
            </a:r>
            <a:r>
              <a:rPr lang="zh-CN" altLang="en-US" sz="2400" b="1" kern="100" baseline="30000" dirty="0" smtClean="0">
                <a:latin typeface="宋体" panose="02010600030101010101" pitchFamily="2" charset="-122"/>
                <a:ea typeface="楷体_GB2312" panose="02010609030101010101" pitchFamily="49" charset="-122"/>
                <a:cs typeface="Times New Roman" panose="02020603050405020304"/>
              </a:rPr>
              <a:t>①</a:t>
            </a:r>
            <a:r>
              <a:rPr lang="zh-CN" altLang="en-US" sz="2400" b="1" kern="100" dirty="0" smtClean="0">
                <a:latin typeface="Times New Roman" panose="02020603050405020304"/>
                <a:ea typeface="楷体_GB2312" panose="02010609030101010101" pitchFamily="49" charset="-122"/>
                <a:cs typeface="Times New Roman" panose="02020603050405020304"/>
              </a:rPr>
              <a:t>。</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几时禁重露，实是怯残阳。</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en-US" sz="2400" b="1" kern="100" dirty="0" smtClean="0">
                <a:latin typeface="Times New Roman" panose="02020603050405020304"/>
                <a:ea typeface="楷体_GB2312" panose="02010609030101010101" pitchFamily="49" charset="-122"/>
                <a:cs typeface="Courier New" panose="02070309020205020404"/>
              </a:rPr>
              <a:t> </a:t>
            </a:r>
            <a:r>
              <a:rPr lang="zh-CN" altLang="en-US" sz="2400" b="1" kern="100" dirty="0" smtClean="0">
                <a:latin typeface="Times New Roman" panose="02020603050405020304"/>
                <a:ea typeface="楷体_GB2312" panose="02010609030101010101" pitchFamily="49" charset="-122"/>
                <a:cs typeface="Times New Roman" panose="02020603050405020304"/>
              </a:rPr>
              <a:t>愿泛金鹦鹉</a:t>
            </a:r>
            <a:r>
              <a:rPr lang="zh-CN" altLang="en-US" sz="2400" b="1" kern="100" baseline="30000" dirty="0" smtClean="0">
                <a:latin typeface="宋体" panose="02010600030101010101" pitchFamily="2" charset="-122"/>
                <a:ea typeface="楷体_GB2312" panose="02010609030101010101" pitchFamily="49" charset="-122"/>
                <a:cs typeface="Times New Roman" panose="02020603050405020304"/>
              </a:rPr>
              <a:t>②</a:t>
            </a:r>
            <a:r>
              <a:rPr lang="zh-CN" altLang="en-US" sz="2400" b="1" kern="100" dirty="0" smtClean="0">
                <a:latin typeface="Times New Roman" panose="02020603050405020304"/>
                <a:ea typeface="楷体_GB2312" panose="02010609030101010101" pitchFamily="49" charset="-122"/>
                <a:cs typeface="Times New Roman" panose="02020603050405020304"/>
              </a:rPr>
              <a:t>，升君白玉堂。</a:t>
            </a:r>
            <a:endParaRPr lang="zh-CN" altLang="en-US" sz="2400" b="1" kern="100" dirty="0" smtClean="0">
              <a:latin typeface="宋体" panose="02010600030101010101" pitchFamily="2" charset="-122"/>
              <a:cs typeface="Courier New" panose="02070309020205020404"/>
            </a:endParaRPr>
          </a:p>
          <a:p>
            <a:pPr>
              <a:lnSpc>
                <a:spcPts val="3500"/>
              </a:lnSpc>
            </a:pPr>
            <a:r>
              <a:rPr lang="en-US" sz="2400" b="1" dirty="0" smtClean="0">
                <a:latin typeface="Times New Roman" panose="02020603050405020304"/>
                <a:ea typeface="黑体" panose="02010600030101010101" charset="-122"/>
              </a:rPr>
              <a:t>    [</a:t>
            </a:r>
            <a:r>
              <a:rPr lang="zh-CN" altLang="en-US" sz="2400" b="1" dirty="0" smtClean="0">
                <a:latin typeface="Times New Roman" panose="02020603050405020304"/>
                <a:ea typeface="黑体" panose="02010600030101010101" charset="-122"/>
                <a:cs typeface="Times New Roman" panose="02020603050405020304"/>
              </a:rPr>
              <a:t>注</a:t>
            </a:r>
            <a:r>
              <a:rPr lang="en-US" sz="2400" b="1" dirty="0" smtClean="0">
                <a:latin typeface="Times New Roman" panose="02020603050405020304"/>
                <a:ea typeface="黑体" panose="02010600030101010101" charset="-122"/>
              </a:rPr>
              <a:t>]</a:t>
            </a:r>
            <a:r>
              <a:rPr lang="en-US" sz="2400" b="1" dirty="0" smtClean="0">
                <a:latin typeface="Times New Roman" panose="02020603050405020304"/>
                <a:ea typeface="仿宋_GB2312" panose="02010609030101010101" charset="-122"/>
              </a:rPr>
              <a:t> </a:t>
            </a:r>
            <a:r>
              <a:rPr lang="en-US" sz="2400" b="1" dirty="0" smtClean="0">
                <a:latin typeface="宋体" panose="02010600030101010101" pitchFamily="2" charset="-122"/>
                <a:ea typeface="仿宋_GB2312" panose="02010609030101010101" charset="-122"/>
                <a:cs typeface="Times New Roman" panose="02020603050405020304"/>
              </a:rPr>
              <a:t>①</a:t>
            </a:r>
            <a:r>
              <a:rPr lang="en-US" altLang="zh-CN" sz="2400" b="1" dirty="0" smtClean="0">
                <a:latin typeface="Times New Roman" panose="02020603050405020304"/>
                <a:ea typeface="仿宋_GB2312" panose="02010609030101010101" charset="-122"/>
                <a:cs typeface="Times New Roman" panose="02020603050405020304"/>
              </a:rPr>
              <a:t>《</a:t>
            </a:r>
            <a:r>
              <a:rPr lang="zh-CN" altLang="en-US" sz="2400" b="1" dirty="0" smtClean="0">
                <a:latin typeface="Times New Roman" panose="02020603050405020304"/>
                <a:ea typeface="仿宋_GB2312" panose="02010609030101010101" charset="-122"/>
                <a:cs typeface="Times New Roman" panose="02020603050405020304"/>
              </a:rPr>
              <a:t>晋书</a:t>
            </a:r>
            <a:r>
              <a:rPr lang="en-US" sz="2400" b="1" dirty="0" smtClean="0">
                <a:latin typeface="Times New Roman" panose="02020603050405020304"/>
                <a:ea typeface="仿宋_GB2312" panose="02010609030101010101" charset="-122"/>
              </a:rPr>
              <a:t>·</a:t>
            </a:r>
            <a:r>
              <a:rPr lang="zh-CN" altLang="en-US" sz="2400" b="1" dirty="0" smtClean="0">
                <a:latin typeface="Times New Roman" panose="02020603050405020304"/>
                <a:ea typeface="仿宋_GB2312" panose="02010609030101010101" charset="-122"/>
                <a:cs typeface="Times New Roman" panose="02020603050405020304"/>
              </a:rPr>
              <a:t>罗含传</a:t>
            </a:r>
            <a:r>
              <a:rPr lang="en-US" altLang="zh-CN" sz="2400" b="1" dirty="0" smtClean="0">
                <a:latin typeface="Times New Roman" panose="02020603050405020304"/>
                <a:ea typeface="仿宋_GB2312" panose="02010609030101010101" charset="-122"/>
                <a:cs typeface="Times New Roman" panose="02020603050405020304"/>
              </a:rPr>
              <a:t>》</a:t>
            </a:r>
            <a:r>
              <a:rPr lang="zh-CN" altLang="en-US" sz="2400" b="1" dirty="0" smtClean="0">
                <a:latin typeface="Times New Roman" panose="02020603050405020304"/>
                <a:ea typeface="仿宋_GB2312" panose="02010609030101010101" charset="-122"/>
                <a:cs typeface="Times New Roman" panose="02020603050405020304"/>
              </a:rPr>
              <a:t>：</a:t>
            </a:r>
            <a:r>
              <a:rPr lang="en-US" sz="2400" b="1" dirty="0" smtClean="0">
                <a:latin typeface="宋体" panose="02010600030101010101" pitchFamily="2" charset="-122"/>
                <a:cs typeface="Times New Roman" panose="02020603050405020304"/>
              </a:rPr>
              <a:t>“</a:t>
            </a:r>
            <a:r>
              <a:rPr lang="zh-CN" altLang="en-US" sz="2400" b="1" dirty="0" smtClean="0">
                <a:latin typeface="Times New Roman" panose="02020603050405020304"/>
                <a:ea typeface="仿宋_GB2312" panose="02010609030101010101" charset="-122"/>
                <a:cs typeface="Times New Roman" panose="02020603050405020304"/>
              </a:rPr>
              <a:t>及致仕还家，阶庭忽兰菊 </a:t>
            </a:r>
            <a:endParaRPr lang="en-US" altLang="zh-CN" sz="2400" b="1" dirty="0" smtClean="0">
              <a:latin typeface="Times New Roman" panose="02020603050405020304"/>
              <a:ea typeface="仿宋_GB2312" panose="02010609030101010101" charset="-122"/>
              <a:cs typeface="Times New Roman" panose="02020603050405020304"/>
            </a:endParaRPr>
          </a:p>
          <a:p>
            <a:pPr>
              <a:lnSpc>
                <a:spcPts val="3500"/>
              </a:lnSpc>
            </a:pPr>
            <a:r>
              <a:rPr lang="en-US" altLang="zh-CN" sz="2400" b="1" dirty="0" smtClean="0">
                <a:latin typeface="Times New Roman" panose="02020603050405020304"/>
                <a:ea typeface="仿宋_GB2312" panose="02010609030101010101" charset="-122"/>
                <a:cs typeface="Times New Roman" panose="02020603050405020304"/>
              </a:rPr>
              <a:t>    </a:t>
            </a:r>
            <a:r>
              <a:rPr lang="zh-CN" altLang="en-US" sz="2400" b="1" dirty="0" smtClean="0">
                <a:latin typeface="Times New Roman" panose="02020603050405020304"/>
                <a:ea typeface="仿宋_GB2312" panose="02010609030101010101" charset="-122"/>
                <a:cs typeface="Times New Roman" panose="02020603050405020304"/>
              </a:rPr>
              <a:t>丛生，以为德行之感焉。</a:t>
            </a:r>
            <a:r>
              <a:rPr lang="en-US" sz="2400" b="1" dirty="0" smtClean="0">
                <a:latin typeface="宋体" panose="02010600030101010101" pitchFamily="2" charset="-122"/>
                <a:cs typeface="Times New Roman" panose="02020603050405020304"/>
              </a:rPr>
              <a:t>”</a:t>
            </a:r>
            <a:r>
              <a:rPr lang="en-US" sz="2400" b="1" dirty="0" smtClean="0">
                <a:latin typeface="Times New Roman" panose="02020603050405020304"/>
                <a:ea typeface="仿宋_GB2312" panose="02010609030101010101" charset="-122"/>
              </a:rPr>
              <a:t> </a:t>
            </a:r>
            <a:r>
              <a:rPr lang="en-US" sz="2400" b="1" dirty="0" smtClean="0">
                <a:latin typeface="宋体" panose="02010600030101010101" pitchFamily="2" charset="-122"/>
                <a:ea typeface="仿宋_GB2312" panose="02010609030101010101" charset="-122"/>
                <a:cs typeface="Times New Roman" panose="02020603050405020304"/>
              </a:rPr>
              <a:t>②</a:t>
            </a:r>
            <a:r>
              <a:rPr lang="zh-CN" altLang="en-US" sz="2400" b="1" dirty="0" smtClean="0">
                <a:latin typeface="Times New Roman" panose="02020603050405020304"/>
                <a:ea typeface="仿宋_GB2312" panose="02010609030101010101" charset="-122"/>
                <a:cs typeface="Times New Roman" panose="02020603050405020304"/>
              </a:rPr>
              <a:t>金鹦鹉：金制的状如鹦</a:t>
            </a:r>
            <a:endParaRPr lang="en-US" altLang="zh-CN" sz="2400" b="1" dirty="0" smtClean="0">
              <a:latin typeface="Times New Roman" panose="02020603050405020304"/>
              <a:ea typeface="仿宋_GB2312" panose="02010609030101010101" charset="-122"/>
              <a:cs typeface="Times New Roman" panose="02020603050405020304"/>
            </a:endParaRPr>
          </a:p>
          <a:p>
            <a:pPr>
              <a:lnSpc>
                <a:spcPts val="3500"/>
              </a:lnSpc>
            </a:pPr>
            <a:r>
              <a:rPr lang="en-US" altLang="zh-CN" sz="2400" b="1" dirty="0" smtClean="0">
                <a:latin typeface="Times New Roman" panose="02020603050405020304"/>
                <a:ea typeface="仿宋_GB2312" panose="02010609030101010101" charset="-122"/>
                <a:cs typeface="Times New Roman" panose="02020603050405020304"/>
              </a:rPr>
              <a:t>    </a:t>
            </a:r>
            <a:r>
              <a:rPr lang="zh-CN" altLang="en-US" sz="2400" b="1" dirty="0" smtClean="0">
                <a:latin typeface="Times New Roman" panose="02020603050405020304"/>
                <a:ea typeface="仿宋_GB2312" panose="02010609030101010101" charset="-122"/>
                <a:cs typeface="Times New Roman" panose="02020603050405020304"/>
              </a:rPr>
              <a:t>鹉螺的酒杯。</a:t>
            </a:r>
            <a:endParaRPr lang="zh-CN" altLang="en-US" sz="2400" b="1" kern="100" dirty="0" smtClean="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4929222"/>
          </a:xfrm>
          <a:prstGeom prst="rect">
            <a:avLst/>
          </a:prstGeom>
          <a:noFill/>
          <a:ln w="9525">
            <a:noFill/>
            <a:miter lim="800000"/>
          </a:ln>
        </p:spPr>
        <p:txBody>
          <a:bodyPr/>
          <a:lstStyle/>
          <a:p>
            <a:r>
              <a:rPr lang="en-US" altLang="zh-CN" sz="2400" b="1" dirty="0" smtClean="0">
                <a:latin typeface="+mn-ea"/>
                <a:ea typeface="+mn-ea"/>
              </a:rPr>
              <a:t>(1)</a:t>
            </a:r>
            <a:r>
              <a:rPr lang="zh-CN" altLang="zh-CN" sz="2400" b="1" dirty="0" smtClean="0">
                <a:latin typeface="+mn-ea"/>
                <a:ea typeface="+mn-ea"/>
              </a:rPr>
              <a:t>下列对本诗的理解正确的两项是（</a:t>
            </a:r>
            <a:r>
              <a:rPr lang="en-US" altLang="zh-CN" sz="2400" b="1" dirty="0" smtClean="0">
                <a:latin typeface="+mn-ea"/>
                <a:ea typeface="+mn-ea"/>
              </a:rPr>
              <a:t>5</a:t>
            </a:r>
            <a:r>
              <a:rPr lang="zh-CN" altLang="zh-CN" sz="2400" b="1" dirty="0" smtClean="0">
                <a:latin typeface="+mn-ea"/>
                <a:ea typeface="+mn-ea"/>
              </a:rPr>
              <a:t>分）（</a:t>
            </a:r>
            <a:r>
              <a:rPr lang="en-US" altLang="zh-CN" sz="2400" b="1" dirty="0" smtClean="0">
                <a:latin typeface="+mn-ea"/>
                <a:ea typeface="+mn-ea"/>
              </a:rPr>
              <a:t>     </a:t>
            </a:r>
            <a:r>
              <a:rPr lang="zh-CN" altLang="zh-CN" sz="2400" b="1" dirty="0" smtClean="0">
                <a:latin typeface="+mn-ea"/>
                <a:ea typeface="+mn-ea"/>
              </a:rPr>
              <a:t>）</a:t>
            </a:r>
          </a:p>
          <a:p>
            <a:r>
              <a:rPr lang="en-US" altLang="zh-CN" sz="2400" b="1" dirty="0" smtClean="0">
                <a:latin typeface="+mn-ea"/>
                <a:ea typeface="+mn-ea"/>
              </a:rPr>
              <a:t>A</a:t>
            </a:r>
            <a:r>
              <a:rPr lang="zh-CN" altLang="zh-CN" sz="2400" b="1" dirty="0" smtClean="0">
                <a:latin typeface="+mn-ea"/>
                <a:ea typeface="+mn-ea"/>
              </a:rPr>
              <a:t>．首联</a:t>
            </a:r>
            <a:r>
              <a:rPr lang="en-US" altLang="zh-CN" sz="2400" b="1" dirty="0" smtClean="0">
                <a:latin typeface="+mn-ea"/>
                <a:ea typeface="+mn-ea"/>
              </a:rPr>
              <a:t>“</a:t>
            </a:r>
            <a:r>
              <a:rPr lang="zh-CN" altLang="zh-CN" sz="2400" b="1" dirty="0" smtClean="0">
                <a:latin typeface="+mn-ea"/>
                <a:ea typeface="+mn-ea"/>
              </a:rPr>
              <a:t>暗</a:t>
            </a:r>
            <a:r>
              <a:rPr lang="en-US" altLang="zh-CN" sz="2400" b="1" dirty="0" smtClean="0">
                <a:latin typeface="+mn-ea"/>
                <a:ea typeface="+mn-ea"/>
              </a:rPr>
              <a:t>”“</a:t>
            </a:r>
            <a:r>
              <a:rPr lang="zh-CN" altLang="zh-CN" sz="2400" b="1" dirty="0" smtClean="0">
                <a:latin typeface="+mn-ea"/>
                <a:ea typeface="+mn-ea"/>
              </a:rPr>
              <a:t>淡</a:t>
            </a:r>
            <a:r>
              <a:rPr lang="en-US" altLang="zh-CN" sz="2400" b="1" dirty="0" smtClean="0">
                <a:latin typeface="+mn-ea"/>
                <a:ea typeface="+mn-ea"/>
              </a:rPr>
              <a:t>”</a:t>
            </a:r>
            <a:r>
              <a:rPr lang="zh-CN" altLang="zh-CN" sz="2400" b="1" dirty="0" smtClean="0">
                <a:latin typeface="+mn-ea"/>
                <a:ea typeface="+mn-ea"/>
              </a:rPr>
              <a:t>二字的重叠使用，生动逼真地刻画出黄色菊花那淡雅的风姿；</a:t>
            </a:r>
            <a:r>
              <a:rPr lang="en-US" altLang="zh-CN" sz="2400" b="1" dirty="0" smtClean="0">
                <a:latin typeface="+mn-ea"/>
                <a:ea typeface="+mn-ea"/>
              </a:rPr>
              <a:t>“</a:t>
            </a:r>
            <a:r>
              <a:rPr lang="zh-CN" altLang="zh-CN" sz="2400" b="1" dirty="0" smtClean="0">
                <a:latin typeface="+mn-ea"/>
                <a:ea typeface="+mn-ea"/>
              </a:rPr>
              <a:t>融融</a:t>
            </a:r>
            <a:r>
              <a:rPr lang="en-US" altLang="zh-CN" sz="2400" b="1" dirty="0" smtClean="0">
                <a:latin typeface="+mn-ea"/>
                <a:ea typeface="+mn-ea"/>
              </a:rPr>
              <a:t>”</a:t>
            </a:r>
            <a:r>
              <a:rPr lang="zh-CN" altLang="zh-CN" sz="2400" b="1" dirty="0" smtClean="0">
                <a:latin typeface="+mn-ea"/>
                <a:ea typeface="+mn-ea"/>
              </a:rPr>
              <a:t>运用</a:t>
            </a:r>
            <a:r>
              <a:rPr lang="en-US" altLang="zh-CN" sz="2400" b="1" dirty="0" smtClean="0">
                <a:latin typeface="+mn-ea"/>
                <a:ea typeface="+mn-ea"/>
              </a:rPr>
              <a:t>“</a:t>
            </a:r>
            <a:r>
              <a:rPr lang="zh-CN" altLang="zh-CN" sz="2400" b="1" dirty="0" smtClean="0">
                <a:latin typeface="+mn-ea"/>
                <a:ea typeface="+mn-ea"/>
              </a:rPr>
              <a:t>通感</a:t>
            </a:r>
            <a:r>
              <a:rPr lang="en-US" altLang="zh-CN" sz="2400" b="1" dirty="0" smtClean="0">
                <a:latin typeface="+mn-ea"/>
                <a:ea typeface="+mn-ea"/>
              </a:rPr>
              <a:t>”</a:t>
            </a:r>
            <a:r>
              <a:rPr lang="zh-CN" altLang="zh-CN" sz="2400" b="1" dirty="0" smtClean="0">
                <a:latin typeface="+mn-ea"/>
                <a:ea typeface="+mn-ea"/>
              </a:rPr>
              <a:t>，</a:t>
            </a:r>
            <a:r>
              <a:rPr lang="en-US" altLang="zh-CN" sz="2400" b="1" dirty="0" smtClean="0">
                <a:latin typeface="+mn-ea"/>
                <a:ea typeface="+mn-ea"/>
              </a:rPr>
              <a:t>“</a:t>
            </a:r>
            <a:r>
              <a:rPr lang="zh-CN" altLang="zh-CN" sz="2400" b="1" dirty="0" smtClean="0">
                <a:latin typeface="+mn-ea"/>
                <a:ea typeface="+mn-ea"/>
              </a:rPr>
              <a:t>冶冶</a:t>
            </a:r>
            <a:r>
              <a:rPr lang="en-US" altLang="zh-CN" sz="2400" b="1" dirty="0" smtClean="0">
                <a:latin typeface="+mn-ea"/>
                <a:ea typeface="+mn-ea"/>
              </a:rPr>
              <a:t>”</a:t>
            </a:r>
            <a:r>
              <a:rPr lang="zh-CN" altLang="zh-CN" sz="2400" b="1" dirty="0" smtClean="0">
                <a:latin typeface="+mn-ea"/>
                <a:ea typeface="+mn-ea"/>
              </a:rPr>
              <a:t>状其明艳柔美之态。</a:t>
            </a:r>
          </a:p>
          <a:p>
            <a:r>
              <a:rPr lang="en-US" altLang="zh-CN" sz="2400" b="1" dirty="0" smtClean="0">
                <a:latin typeface="+mn-ea"/>
                <a:ea typeface="+mn-ea"/>
              </a:rPr>
              <a:t>B</a:t>
            </a:r>
            <a:r>
              <a:rPr lang="zh-CN" altLang="zh-CN" sz="2400" b="1" dirty="0" smtClean="0">
                <a:latin typeface="+mn-ea"/>
                <a:ea typeface="+mn-ea"/>
              </a:rPr>
              <a:t>．第二联用典写菊花之美，写色说成同陶渊明东篱下的菊花一样，写香说成与罗含宅中的菊花一样，这赋予了菊花高贵的品格。</a:t>
            </a:r>
          </a:p>
          <a:p>
            <a:r>
              <a:rPr lang="en-US" altLang="zh-CN" sz="2400" b="1" dirty="0" smtClean="0">
                <a:latin typeface="+mn-ea"/>
                <a:ea typeface="+mn-ea"/>
              </a:rPr>
              <a:t>C</a:t>
            </a:r>
            <a:r>
              <a:rPr lang="zh-CN" altLang="zh-CN" sz="2400" b="1" dirty="0" smtClean="0">
                <a:latin typeface="+mn-ea"/>
                <a:ea typeface="+mn-ea"/>
              </a:rPr>
              <a:t>．第三联对比鲜明，一“禁”一“怯”，写菊花不怕被露水沾湿，可是害怕夕阳的来临，赋予了菊花软弱的性格</a:t>
            </a:r>
            <a:r>
              <a:rPr lang="zh-CN" altLang="zh-CN" sz="2400" b="1" dirty="0" smtClean="0">
                <a:latin typeface="+mn-ea"/>
                <a:ea typeface="+mn-ea"/>
              </a:rPr>
              <a:t>。</a:t>
            </a:r>
            <a:endParaRPr lang="zh-CN" altLang="zh-CN" sz="2400" b="1" dirty="0" smtClean="0">
              <a:latin typeface="+mn-ea"/>
              <a:ea typeface="+mn-ea"/>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539552" y="1340768"/>
            <a:ext cx="7715304" cy="4929222"/>
          </a:xfrm>
          <a:prstGeom prst="rect">
            <a:avLst/>
          </a:prstGeom>
          <a:noFill/>
          <a:ln w="9525">
            <a:noFill/>
            <a:miter lim="800000"/>
          </a:ln>
        </p:spPr>
        <p:txBody>
          <a:bodyPr/>
          <a:lstStyle/>
          <a:p>
            <a:r>
              <a:rPr lang="en-US" altLang="zh-CN" sz="2400" b="1" dirty="0" smtClean="0">
                <a:latin typeface="+mn-ea"/>
                <a:ea typeface="+mn-ea"/>
              </a:rPr>
              <a:t>D</a:t>
            </a:r>
            <a:r>
              <a:rPr lang="zh-CN" altLang="zh-CN" sz="2400" b="1" dirty="0" smtClean="0">
                <a:latin typeface="+mn-ea"/>
                <a:ea typeface="+mn-ea"/>
              </a:rPr>
              <a:t>．第四联阐述菊花希望自己被制成美酒，装在金鹦鹉螺状的酒杯中，来到富贵人家丰盛的酒席上，表明诗人想通过捷径摆脱地位卑下的现状。</a:t>
            </a:r>
          </a:p>
          <a:p>
            <a:r>
              <a:rPr lang="en-US" altLang="zh-CN" sz="2400" b="1" dirty="0" smtClean="0">
                <a:latin typeface="+mn-ea"/>
                <a:ea typeface="+mn-ea"/>
              </a:rPr>
              <a:t>E</a:t>
            </a:r>
            <a:r>
              <a:rPr lang="zh-CN" altLang="zh-CN" sz="2400" b="1" dirty="0" smtClean="0">
                <a:latin typeface="+mn-ea"/>
                <a:ea typeface="+mn-ea"/>
              </a:rPr>
              <a:t>．这首诗引典自然，锐意中有伤时，哀婉里有进取，突出的特点是状物新奇，物我交融，毫无晦涩之感。</a:t>
            </a:r>
            <a:endParaRPr lang="zh-CN" altLang="zh-CN" sz="2400" b="1" dirty="0">
              <a:latin typeface="+mn-ea"/>
              <a:ea typeface="+mn-ea"/>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
        <p:nvSpPr>
          <p:cNvPr id="8" name="TextBox 7"/>
          <p:cNvSpPr txBox="1"/>
          <p:nvPr/>
        </p:nvSpPr>
        <p:spPr>
          <a:xfrm>
            <a:off x="683568" y="3717032"/>
            <a:ext cx="8064896" cy="2308324"/>
          </a:xfrm>
          <a:prstGeom prst="rect">
            <a:avLst/>
          </a:prstGeom>
          <a:noFill/>
        </p:spPr>
        <p:txBody>
          <a:bodyPr wrap="square" rtlCol="0">
            <a:spAutoFit/>
          </a:bodyPr>
          <a:lstStyle/>
          <a:p>
            <a:r>
              <a:rPr lang="en-US" altLang="zh-CN" sz="2400" b="1" dirty="0" smtClean="0">
                <a:solidFill>
                  <a:srgbClr val="990033"/>
                </a:solidFill>
                <a:latin typeface="+mn-ea"/>
                <a:ea typeface="+mn-ea"/>
              </a:rPr>
              <a:t>B </a:t>
            </a:r>
            <a:r>
              <a:rPr lang="en-US" altLang="zh-CN" sz="2400" b="1" dirty="0" smtClean="0">
                <a:solidFill>
                  <a:srgbClr val="990033"/>
                </a:solidFill>
                <a:latin typeface="+mn-ea"/>
                <a:ea typeface="+mn-ea"/>
              </a:rPr>
              <a:t>E [</a:t>
            </a:r>
            <a:r>
              <a:rPr lang="zh-CN" altLang="zh-CN" sz="2400" b="1" dirty="0" smtClean="0">
                <a:solidFill>
                  <a:srgbClr val="990033"/>
                </a:solidFill>
                <a:latin typeface="+mn-ea"/>
                <a:ea typeface="+mn-ea"/>
              </a:rPr>
              <a:t>解析</a:t>
            </a:r>
            <a:r>
              <a:rPr lang="en-US" altLang="zh-CN" sz="2400" b="1" dirty="0" smtClean="0">
                <a:solidFill>
                  <a:srgbClr val="990033"/>
                </a:solidFill>
                <a:latin typeface="+mn-ea"/>
                <a:ea typeface="+mn-ea"/>
              </a:rPr>
              <a:t>] A</a:t>
            </a:r>
            <a:r>
              <a:rPr lang="zh-CN" altLang="zh-CN" sz="2400" b="1" dirty="0" smtClean="0">
                <a:solidFill>
                  <a:srgbClr val="990033"/>
                </a:solidFill>
                <a:latin typeface="+mn-ea"/>
                <a:ea typeface="+mn-ea"/>
              </a:rPr>
              <a:t>项，“黄色菊花”错误，应是紫色菊花。</a:t>
            </a:r>
            <a:r>
              <a:rPr lang="en-US" altLang="zh-CN" sz="2400" b="1" dirty="0" smtClean="0">
                <a:solidFill>
                  <a:srgbClr val="990033"/>
                </a:solidFill>
                <a:latin typeface="+mn-ea"/>
                <a:ea typeface="+mn-ea"/>
              </a:rPr>
              <a:t>C</a:t>
            </a:r>
            <a:r>
              <a:rPr lang="zh-CN" altLang="zh-CN" sz="2400" b="1" dirty="0" smtClean="0">
                <a:solidFill>
                  <a:srgbClr val="990033"/>
                </a:solidFill>
                <a:latin typeface="+mn-ea"/>
                <a:ea typeface="+mn-ea"/>
              </a:rPr>
              <a:t>项，“软弱”分析错误，这两句表面写菊，实则别有寄托。李商隐仕途坎坷，屡受挫折，但这并没有使他丧失信心，他最担心的是时间流逝，事业无成，虚度年华，有一种美人迟暮之感。</a:t>
            </a:r>
            <a:r>
              <a:rPr lang="en-US" altLang="zh-CN" sz="2400" b="1" dirty="0" smtClean="0">
                <a:solidFill>
                  <a:srgbClr val="990033"/>
                </a:solidFill>
                <a:latin typeface="+mn-ea"/>
                <a:ea typeface="+mn-ea"/>
              </a:rPr>
              <a:t>D</a:t>
            </a:r>
            <a:r>
              <a:rPr lang="zh-CN" altLang="zh-CN" sz="2400" b="1" dirty="0" smtClean="0">
                <a:solidFill>
                  <a:srgbClr val="990033"/>
                </a:solidFill>
                <a:latin typeface="+mn-ea"/>
                <a:ea typeface="+mn-ea"/>
              </a:rPr>
              <a:t>项，“表明诗人想通过捷径摆脱地位卑下的现状”属于任意拔高，实际是暗含诗人期望入朝做官的心绪。</a:t>
            </a:r>
            <a:endParaRPr lang="zh-CN" altLang="en-US" sz="2400" b="1" dirty="0">
              <a:solidFill>
                <a:srgbClr val="990033"/>
              </a:solidFill>
              <a:latin typeface="+mn-ea"/>
              <a:ea typeface="+mn-ea"/>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4929222"/>
          </a:xfrm>
          <a:prstGeom prst="rect">
            <a:avLst/>
          </a:prstGeom>
          <a:noFill/>
          <a:ln w="9525">
            <a:noFill/>
            <a:miter lim="800000"/>
          </a:ln>
        </p:spPr>
        <p:txBody>
          <a:bodyPr/>
          <a:lstStyle/>
          <a:p>
            <a:pPr indent="266700" algn="just">
              <a:lnSpc>
                <a:spcPts val="3500"/>
              </a:lnSpc>
              <a:spcAft>
                <a:spcPts val="0"/>
              </a:spcAft>
            </a:pPr>
            <a:r>
              <a:rPr lang="en-US" altLang="zh-CN" sz="2400" b="1" kern="100" dirty="0" smtClean="0">
                <a:latin typeface="Times New Roman" panose="02020603050405020304"/>
                <a:cs typeface="Courier New" panose="02070309020205020404"/>
              </a:rPr>
              <a:t>(2)</a:t>
            </a:r>
            <a:r>
              <a:rPr lang="zh-CN" altLang="en-US" sz="2400" b="1" kern="100" dirty="0" smtClean="0">
                <a:latin typeface="Times New Roman" panose="02020603050405020304"/>
                <a:cs typeface="Courier New" panose="02070309020205020404"/>
              </a:rPr>
              <a:t>本诗托物言志，表达了诗人什么样的感情？请结合</a:t>
            </a:r>
            <a:endParaRPr lang="en-US" altLang="zh-CN" sz="2400" b="1" kern="100" dirty="0" smtClean="0">
              <a:latin typeface="Times New Roman" panose="02020603050405020304"/>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cs typeface="Courier New" panose="02070309020205020404"/>
              </a:rPr>
              <a:t>诗句简要分析。</a:t>
            </a:r>
            <a:r>
              <a:rPr lang="en-US" altLang="zh-CN" sz="2400" b="1" kern="100" dirty="0" smtClean="0">
                <a:latin typeface="Times New Roman" panose="02020603050405020304"/>
                <a:cs typeface="Courier New" panose="02070309020205020404"/>
              </a:rPr>
              <a:t>(5</a:t>
            </a:r>
            <a:r>
              <a:rPr lang="zh-CN" altLang="en-US" sz="2400" b="1" kern="100" dirty="0" smtClean="0">
                <a:latin typeface="Times New Roman" panose="02020603050405020304"/>
                <a:cs typeface="Courier New" panose="02070309020205020404"/>
              </a:rPr>
              <a:t>分</a:t>
            </a:r>
            <a:r>
              <a:rPr lang="en-US" altLang="zh-CN" sz="2400" b="1" kern="100" dirty="0" smtClean="0">
                <a:latin typeface="Times New Roman" panose="02020603050405020304"/>
                <a:cs typeface="Courier New" panose="02070309020205020404"/>
              </a:rPr>
              <a:t>)</a:t>
            </a:r>
          </a:p>
          <a:p>
            <a:pPr indent="266700" algn="just">
              <a:lnSpc>
                <a:spcPts val="3500"/>
              </a:lnSpc>
              <a:spcAft>
                <a:spcPts val="0"/>
              </a:spcAft>
            </a:pPr>
            <a:r>
              <a:rPr lang="en-US" sz="2400" kern="100" dirty="0" smtClean="0">
                <a:latin typeface="Times New Roman" panose="02020603050405020304"/>
                <a:cs typeface="Courier New" panose="02070309020205020404"/>
              </a:rPr>
              <a:t>_______________________________________________</a:t>
            </a:r>
            <a:endParaRPr lang="zh-CN" altLang="en-US" sz="2400"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kern="100" dirty="0" smtClean="0">
                <a:latin typeface="Times New Roman" panose="02020603050405020304"/>
                <a:cs typeface="Courier New" panose="02070309020205020404"/>
              </a:rPr>
              <a:t>_______________________________________________</a:t>
            </a:r>
            <a:endParaRPr lang="zh-CN" sz="2400"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85860"/>
            <a:ext cx="7715304" cy="5113336"/>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答案</a:t>
            </a:r>
            <a:r>
              <a:rPr lang="en-US" altLang="zh-CN"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mj-ea"/>
                <a:ea typeface="+mj-ea"/>
                <a:cs typeface="Times New Roman" panose="02020603050405020304"/>
              </a:rPr>
              <a:t>前六句借助对菊花的描绘，表达了诗人才德俱佳却不为世用的苦闷，以及对时光流逝的感慨；</a:t>
            </a:r>
            <a:r>
              <a:rPr lang="en-US" altLang="zh-CN" sz="2400" b="1" dirty="0" smtClean="0">
                <a:solidFill>
                  <a:srgbClr val="990033"/>
                </a:solidFill>
                <a:latin typeface="+mj-ea"/>
                <a:ea typeface="+mj-ea"/>
                <a:cs typeface="Times New Roman" panose="02020603050405020304"/>
              </a:rPr>
              <a:t>(3</a:t>
            </a:r>
            <a:r>
              <a:rPr lang="zh-CN" altLang="en-US" sz="2400" b="1" dirty="0" smtClean="0">
                <a:solidFill>
                  <a:srgbClr val="990033"/>
                </a:solidFill>
                <a:latin typeface="+mj-ea"/>
                <a:ea typeface="+mj-ea"/>
                <a:cs typeface="Times New Roman" panose="02020603050405020304"/>
              </a:rPr>
              <a:t>分</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最后两句以菊自喻，表达了诗人渴望得到重用的心情。</a:t>
            </a:r>
            <a:r>
              <a:rPr lang="en-US" altLang="zh-CN" sz="2400" b="1" dirty="0" smtClean="0">
                <a:solidFill>
                  <a:srgbClr val="990033"/>
                </a:solidFill>
                <a:latin typeface="+mj-ea"/>
                <a:ea typeface="+mj-ea"/>
                <a:cs typeface="Times New Roman" panose="02020603050405020304"/>
              </a:rPr>
              <a:t>(2</a:t>
            </a:r>
            <a:r>
              <a:rPr lang="zh-CN" altLang="en-US" sz="2400" b="1" dirty="0" smtClean="0">
                <a:solidFill>
                  <a:srgbClr val="990033"/>
                </a:solidFill>
                <a:latin typeface="+mj-ea"/>
                <a:ea typeface="+mj-ea"/>
                <a:cs typeface="Times New Roman" panose="02020603050405020304"/>
              </a:rPr>
              <a:t>分</a:t>
            </a:r>
            <a:r>
              <a:rPr lang="en-US" altLang="zh-CN"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mj-ea"/>
                <a:ea typeface="+mj-ea"/>
                <a:cs typeface="Times New Roman" panose="02020603050405020304"/>
              </a:rPr>
              <a:t>意思对即可</a:t>
            </a:r>
            <a:r>
              <a:rPr lang="en-US" altLang="zh-CN" sz="2400" b="1" dirty="0" smtClean="0">
                <a:solidFill>
                  <a:srgbClr val="990033"/>
                </a:solidFill>
                <a:latin typeface="+mj-ea"/>
                <a:ea typeface="+mj-ea"/>
                <a:cs typeface="Times New Roman" panose="02020603050405020304"/>
              </a:rPr>
              <a:t>)</a:t>
            </a:r>
          </a:p>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解析</a:t>
            </a:r>
            <a:r>
              <a:rPr lang="en-US" altLang="zh-CN"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mj-ea"/>
                <a:ea typeface="+mj-ea"/>
                <a:cs typeface="Times New Roman" panose="02020603050405020304"/>
              </a:rPr>
              <a:t>五、六两句，诗人借菊写出自己内心的隐忧</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虽屡遭挫折，仕途失意，但诗人没有彻底失望</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他担心时不我与，光阴流逝，多少有些迟暮之感。末尾两句，字面上把菊花人格化，表明它希望被浸在金杯之中，被送到白玉堂上为贵人所用，而实际上表现的是诗人期望入朝做官的心绪。</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专题八　古代诗歌鉴赏</a:t>
            </a:r>
          </a:p>
        </p:txBody>
      </p:sp>
      <p:sp>
        <p:nvSpPr>
          <p:cNvPr id="87043" name="内容占位符 2"/>
          <p:cNvSpPr>
            <a:spLocks noGrp="1"/>
          </p:cNvSpPr>
          <p:nvPr>
            <p:ph idx="4294967295"/>
          </p:nvPr>
        </p:nvSpPr>
        <p:spPr>
          <a:xfrm>
            <a:off x="714348" y="928670"/>
            <a:ext cx="8001056" cy="5449906"/>
          </a:xfrm>
        </p:spPr>
        <p:txBody>
          <a:bodyPr/>
          <a:lstStyle/>
          <a:p>
            <a:pPr marL="0" indent="0">
              <a:lnSpc>
                <a:spcPts val="3500"/>
              </a:lnSpc>
              <a:spcBef>
                <a:spcPts val="0"/>
              </a:spcBef>
              <a:buNone/>
            </a:pPr>
            <a:r>
              <a:rPr lang="en-US" altLang="zh-CN" sz="2400" b="1" dirty="0" smtClean="0">
                <a:latin typeface="Times New Roman" panose="02020603050405020304" pitchFamily="18" charset="0"/>
                <a:cs typeface="Times New Roman" panose="02020603050405020304" pitchFamily="18" charset="0"/>
              </a:rPr>
              <a:t>(1)</a:t>
            </a:r>
            <a:r>
              <a:rPr lang="zh-CN" altLang="en-US" sz="2400" b="1" dirty="0" smtClean="0">
                <a:latin typeface="Times New Roman" panose="02020603050405020304" pitchFamily="18" charset="0"/>
                <a:cs typeface="Times New Roman" panose="02020603050405020304" pitchFamily="18" charset="0"/>
              </a:rPr>
              <a:t>诗的颈联又作“臂弱尚嫌弓力软，眼昏犹识阵云高”，你认为哪一种比较好？为什么？请简要分析。</a:t>
            </a:r>
            <a:r>
              <a:rPr lang="en-US" altLang="zh-CN" sz="2400" b="1" dirty="0" smtClean="0">
                <a:latin typeface="Times New Roman" panose="02020603050405020304" pitchFamily="18" charset="0"/>
                <a:cs typeface="Times New Roman" panose="02020603050405020304" pitchFamily="18" charset="0"/>
              </a:rPr>
              <a:t>(5</a:t>
            </a:r>
            <a:r>
              <a:rPr lang="zh-CN" altLang="en-US" sz="2400" b="1" dirty="0" smtClean="0">
                <a:latin typeface="Times New Roman" panose="02020603050405020304" pitchFamily="18" charset="0"/>
                <a:cs typeface="Times New Roman" panose="02020603050405020304" pitchFamily="18" charset="0"/>
              </a:rPr>
              <a:t>分</a:t>
            </a:r>
            <a:r>
              <a:rPr lang="en-US" altLang="zh-CN" sz="2400" b="1" dirty="0" smtClean="0">
                <a:latin typeface="Times New Roman" panose="02020603050405020304" pitchFamily="18" charset="0"/>
                <a:cs typeface="Times New Roman" panose="02020603050405020304" pitchFamily="18" charset="0"/>
              </a:rPr>
              <a:t>)</a:t>
            </a:r>
          </a:p>
          <a:p>
            <a:pPr marL="0" indent="0">
              <a:lnSpc>
                <a:spcPts val="3500"/>
              </a:lnSpc>
              <a:spcBef>
                <a:spcPts val="0"/>
              </a:spcBef>
              <a:buNone/>
            </a:pPr>
            <a:r>
              <a:rPr lang="en-US" altLang="zh-CN" sz="2400" b="1" dirty="0" smtClean="0">
                <a:solidFill>
                  <a:srgbClr val="990033"/>
                </a:solidFill>
                <a:latin typeface="Times New Roman" panose="02020603050405020304" pitchFamily="18" charset="0"/>
                <a:cs typeface="Times New Roman" panose="02020603050405020304" pitchFamily="18" charset="0"/>
              </a:rPr>
              <a:t>[</a:t>
            </a:r>
            <a:r>
              <a:rPr lang="zh-CN" altLang="en-US" sz="2400" b="1" dirty="0" smtClean="0">
                <a:solidFill>
                  <a:srgbClr val="990033"/>
                </a:solidFill>
                <a:latin typeface="Times New Roman" panose="02020603050405020304" pitchFamily="18" charset="0"/>
                <a:cs typeface="Times New Roman" panose="02020603050405020304" pitchFamily="18" charset="0"/>
              </a:rPr>
              <a:t>答案</a:t>
            </a:r>
            <a:r>
              <a:rPr lang="en-US" altLang="zh-CN" sz="2400" b="1" dirty="0" smtClean="0">
                <a:solidFill>
                  <a:srgbClr val="990033"/>
                </a:solidFill>
                <a:latin typeface="Times New Roman" panose="02020603050405020304" pitchFamily="18" charset="0"/>
                <a:cs typeface="Times New Roman" panose="02020603050405020304" pitchFamily="18" charset="0"/>
              </a:rPr>
              <a:t>] </a:t>
            </a:r>
            <a:r>
              <a:rPr lang="zh-CN" altLang="en-US" sz="2400" b="1" dirty="0" smtClean="0">
                <a:solidFill>
                  <a:srgbClr val="990033"/>
                </a:solidFill>
                <a:latin typeface="Times New Roman" panose="02020603050405020304" pitchFamily="18" charset="0"/>
                <a:cs typeface="Times New Roman" panose="02020603050405020304" pitchFamily="18" charset="0"/>
              </a:rPr>
              <a:t>观点一：作“弱”“昏”好。   </a:t>
            </a:r>
          </a:p>
          <a:p>
            <a:pPr marL="0" indent="0">
              <a:lnSpc>
                <a:spcPts val="3500"/>
              </a:lnSpc>
              <a:spcBef>
                <a:spcPts val="0"/>
              </a:spcBef>
              <a:buNone/>
            </a:pPr>
            <a:r>
              <a:rPr lang="zh-CN" altLang="en-US" sz="2400" b="1" dirty="0" smtClean="0">
                <a:solidFill>
                  <a:srgbClr val="990033"/>
                </a:solidFill>
                <a:latin typeface="Times New Roman" panose="02020603050405020304" pitchFamily="18" charset="0"/>
                <a:cs typeface="Times New Roman" panose="02020603050405020304" pitchFamily="18" charset="0"/>
              </a:rPr>
              <a:t>①“臂弱”“眼昏”表明作者承认自己年老体衰的客观事实，但强调即便如此，也还是能够去冲锋陷阵；②更强烈地表现出作者只要一息尚存，就不忘杀敌报国的刚毅精</a:t>
            </a:r>
            <a:endParaRPr lang="en-US" altLang="zh-CN" sz="2400" b="1" dirty="0" smtClean="0">
              <a:solidFill>
                <a:srgbClr val="990033"/>
              </a:solidFill>
              <a:latin typeface="Times New Roman" panose="02020603050405020304" pitchFamily="18" charset="0"/>
              <a:cs typeface="Times New Roman" panose="02020603050405020304" pitchFamily="18" charset="0"/>
            </a:endParaRPr>
          </a:p>
          <a:p>
            <a:pPr marL="0" indent="0">
              <a:lnSpc>
                <a:spcPts val="3500"/>
              </a:lnSpc>
              <a:spcBef>
                <a:spcPts val="0"/>
              </a:spcBef>
              <a:buNone/>
            </a:pPr>
            <a:r>
              <a:rPr lang="zh-CN" altLang="en-US" sz="2400" b="1" dirty="0" smtClean="0">
                <a:solidFill>
                  <a:srgbClr val="990033"/>
                </a:solidFill>
                <a:latin typeface="Times New Roman" panose="02020603050405020304" pitchFamily="18" charset="0"/>
                <a:cs typeface="Times New Roman" panose="02020603050405020304" pitchFamily="18" charset="0"/>
              </a:rPr>
              <a:t>神。  </a:t>
            </a:r>
          </a:p>
          <a:p>
            <a:pPr marL="0" indent="0">
              <a:lnSpc>
                <a:spcPts val="3500"/>
              </a:lnSpc>
              <a:spcBef>
                <a:spcPts val="0"/>
              </a:spcBef>
              <a:buNone/>
            </a:pPr>
            <a:r>
              <a:rPr lang="zh-CN" altLang="en-US" sz="2400" b="1" dirty="0" smtClean="0">
                <a:solidFill>
                  <a:srgbClr val="990033"/>
                </a:solidFill>
                <a:latin typeface="Times New Roman" panose="02020603050405020304" pitchFamily="18" charset="0"/>
                <a:cs typeface="Times New Roman" panose="02020603050405020304" pitchFamily="18" charset="0"/>
              </a:rPr>
              <a:t>观点二：作“健”“明”好。</a:t>
            </a:r>
          </a:p>
          <a:p>
            <a:pPr marL="0" indent="0">
              <a:lnSpc>
                <a:spcPts val="3500"/>
              </a:lnSpc>
              <a:spcBef>
                <a:spcPts val="0"/>
              </a:spcBef>
              <a:buNone/>
            </a:pPr>
            <a:r>
              <a:rPr lang="zh-CN" altLang="en-US" sz="2400" b="1" dirty="0" smtClean="0">
                <a:solidFill>
                  <a:srgbClr val="990033"/>
                </a:solidFill>
                <a:latin typeface="Times New Roman" panose="02020603050405020304" pitchFamily="18" charset="0"/>
                <a:cs typeface="Times New Roman" panose="02020603050405020304" pitchFamily="18" charset="0"/>
              </a:rPr>
              <a:t>①“臂健”“眼明”表明作者认为虽然岁月流逝，但身体依然强健，当然还可以冲锋陷阵，为国驱驰；②表现出作者心存随时准备杀敌报国的坚定信念，而忘记自己老之将至。</a:t>
            </a:r>
          </a:p>
          <a:p>
            <a:pPr indent="631825">
              <a:lnSpc>
                <a:spcPts val="3500"/>
              </a:lnSpc>
              <a:buNone/>
            </a:pPr>
            <a:endParaRPr lang="en-US" altLang="zh-CN" sz="2400" b="1" dirty="0" smtClean="0">
              <a:solidFill>
                <a:srgbClr val="990033"/>
              </a:solidFill>
              <a:latin typeface="宋体" panose="02010600030101010101" pitchFamily="2" charset="-122"/>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8" name="Group 45"/>
          <p:cNvGrpSpPr/>
          <p:nvPr/>
        </p:nvGrpSpPr>
        <p:grpSpPr bwMode="auto">
          <a:xfrm>
            <a:off x="0" y="785222"/>
            <a:ext cx="609600" cy="1857344"/>
            <a:chOff x="1" y="383"/>
            <a:chExt cx="384" cy="1618"/>
          </a:xfrm>
        </p:grpSpPr>
        <p:pic>
          <p:nvPicPr>
            <p:cNvPr id="9" name="Picture 31"/>
            <p:cNvPicPr>
              <a:picLocks noChangeAspect="1" noChangeArrowheads="1"/>
            </p:cNvPicPr>
            <p:nvPr/>
          </p:nvPicPr>
          <p:blipFill>
            <a:blip r:embed="rId3" cstate="print"/>
            <a:srcRect/>
            <a:stretch>
              <a:fillRect/>
            </a:stretch>
          </p:blipFill>
          <p:spPr bwMode="auto">
            <a:xfrm>
              <a:off x="1" y="383"/>
              <a:ext cx="384" cy="1618"/>
            </a:xfrm>
            <a:prstGeom prst="rect">
              <a:avLst/>
            </a:prstGeom>
            <a:noFill/>
            <a:ln w="9525">
              <a:noFill/>
              <a:miter lim="800000"/>
              <a:headEnd/>
              <a:tailEnd/>
            </a:ln>
          </p:spPr>
        </p:pic>
        <p:sp>
          <p:nvSpPr>
            <p:cNvPr id="10" name="内容占位符 2">
              <a:hlinkClick r:id="rId4" action="ppaction://hlinksldjump"/>
            </p:cNvPr>
            <p:cNvSpPr/>
            <p:nvPr/>
          </p:nvSpPr>
          <p:spPr bwMode="auto">
            <a:xfrm>
              <a:off x="46" y="570"/>
              <a:ext cx="272" cy="1179"/>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真题体验</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7043">
                                            <p:txEl>
                                              <p:pRg st="1" end="1"/>
                                            </p:txEl>
                                          </p:spTgt>
                                        </p:tgtEl>
                                        <p:attrNameLst>
                                          <p:attrName>style.visibility</p:attrName>
                                        </p:attrNameLst>
                                      </p:cBhvr>
                                      <p:to>
                                        <p:strVal val="visible"/>
                                      </p:to>
                                    </p:set>
                                    <p:animEffect transition="in" filter="box(in)">
                                      <p:cBhvr>
                                        <p:cTn id="7" dur="500"/>
                                        <p:tgtEl>
                                          <p:spTgt spid="87043">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87043">
                                            <p:txEl>
                                              <p:pRg st="2" end="2"/>
                                            </p:txEl>
                                          </p:spTgt>
                                        </p:tgtEl>
                                        <p:attrNameLst>
                                          <p:attrName>style.visibility</p:attrName>
                                        </p:attrNameLst>
                                      </p:cBhvr>
                                      <p:to>
                                        <p:strVal val="visible"/>
                                      </p:to>
                                    </p:set>
                                    <p:animEffect transition="in" filter="box(in)">
                                      <p:cBhvr>
                                        <p:cTn id="10" dur="500"/>
                                        <p:tgtEl>
                                          <p:spTgt spid="87043">
                                            <p:txEl>
                                              <p:pRg st="2" end="2"/>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87043">
                                            <p:txEl>
                                              <p:pRg st="3" end="3"/>
                                            </p:txEl>
                                          </p:spTgt>
                                        </p:tgtEl>
                                        <p:attrNameLst>
                                          <p:attrName>style.visibility</p:attrName>
                                        </p:attrNameLst>
                                      </p:cBhvr>
                                      <p:to>
                                        <p:strVal val="visible"/>
                                      </p:to>
                                    </p:set>
                                    <p:animEffect transition="in" filter="box(in)">
                                      <p:cBhvr>
                                        <p:cTn id="13" dur="500"/>
                                        <p:tgtEl>
                                          <p:spTgt spid="87043">
                                            <p:txEl>
                                              <p:pRg st="3" end="3"/>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87043">
                                            <p:txEl>
                                              <p:pRg st="4" end="4"/>
                                            </p:txEl>
                                          </p:spTgt>
                                        </p:tgtEl>
                                        <p:attrNameLst>
                                          <p:attrName>style.visibility</p:attrName>
                                        </p:attrNameLst>
                                      </p:cBhvr>
                                      <p:to>
                                        <p:strVal val="visible"/>
                                      </p:to>
                                    </p:set>
                                    <p:animEffect transition="in" filter="box(in)">
                                      <p:cBhvr>
                                        <p:cTn id="16" dur="500"/>
                                        <p:tgtEl>
                                          <p:spTgt spid="87043">
                                            <p:txEl>
                                              <p:pRg st="4" end="4"/>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87043">
                                            <p:txEl>
                                              <p:pRg st="5" end="5"/>
                                            </p:txEl>
                                          </p:spTgt>
                                        </p:tgtEl>
                                        <p:attrNameLst>
                                          <p:attrName>style.visibility</p:attrName>
                                        </p:attrNameLst>
                                      </p:cBhvr>
                                      <p:to>
                                        <p:strVal val="visible"/>
                                      </p:to>
                                    </p:set>
                                    <p:animEffect transition="in" filter="box(in)">
                                      <p:cBhvr>
                                        <p:cTn id="19" dur="500"/>
                                        <p:tgtEl>
                                          <p:spTgt spid="870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428736"/>
            <a:ext cx="7715304" cy="4970460"/>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原味翻译</a:t>
            </a:r>
            <a:r>
              <a:rPr lang="en-US" altLang="zh-CN"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暗淡的紫色，鲜艳的黄色。它们既有陶渊明篱边菊的色彩，又有罗含宅中菊的香味。菊花不怕被露水沾湿，可是害怕夕阳的来临。愿意留在水边畅饮的人的金鹦鹉杯中，希望来到富贵人家丰盛的酒席上。</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030308"/>
            <a:ext cx="7715304" cy="5399088"/>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3. </a:t>
            </a:r>
            <a:r>
              <a:rPr lang="zh-CN" altLang="en-US" sz="2400" b="1" kern="100" dirty="0" smtClean="0">
                <a:latin typeface="Times New Roman" panose="02020603050405020304"/>
                <a:cs typeface="Times New Roman" panose="02020603050405020304"/>
              </a:rPr>
              <a:t>阅读下面这首宋诗，完成题目。</a:t>
            </a:r>
            <a:r>
              <a:rPr lang="en-US" sz="2400" b="1" kern="100" dirty="0" smtClean="0">
                <a:latin typeface="Times New Roman" panose="02020603050405020304"/>
                <a:ea typeface="仿宋_GB2312" panose="02010609030101010101" charset="-122"/>
                <a:cs typeface="Courier New" panose="02070309020205020404"/>
              </a:rPr>
              <a:t>(11</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黑体" panose="02010600030101010101" charset="-122"/>
                <a:ea typeface="黑体" panose="02010600030101010101" charset="-122"/>
                <a:cs typeface="Times New Roman" panose="02020603050405020304"/>
              </a:rPr>
              <a:t>沧浪亭怀贯之</a:t>
            </a:r>
            <a:endParaRPr lang="zh-CN" altLang="en-US" sz="2400" b="1" kern="100" dirty="0" smtClean="0">
              <a:latin typeface="黑体" panose="02010600030101010101" charset="-122"/>
              <a:ea typeface="黑体" panose="02010600030101010101"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苏舜钦</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沧浪独步亦无</a:t>
            </a:r>
            <a:r>
              <a:rPr lang="zh-CN" altLang="en-US" sz="2400" b="1" kern="100" dirty="0" smtClean="0">
                <a:latin typeface="宋体" panose="02010600030101010101" pitchFamily="2" charset="-122"/>
                <a:cs typeface="宋体" panose="02010600030101010101" pitchFamily="2" charset="-122"/>
              </a:rPr>
              <a:t>悰</a:t>
            </a:r>
            <a:r>
              <a:rPr lang="en-US" sz="2400" b="1" kern="100" baseline="30000" dirty="0" smtClean="0">
                <a:latin typeface="Times New Roman" panose="02020603050405020304"/>
                <a:ea typeface="黑体" panose="02010600030101010101" charset="-122"/>
                <a:cs typeface="Courier New" panose="02070309020205020404"/>
              </a:rPr>
              <a:t>[</a:t>
            </a:r>
            <a:r>
              <a:rPr lang="zh-CN" altLang="en-US" sz="2400" b="1" kern="100" baseline="30000" dirty="0" smtClean="0">
                <a:latin typeface="Times New Roman" panose="02020603050405020304"/>
                <a:ea typeface="黑体" panose="02010600030101010101" charset="-122"/>
                <a:cs typeface="Times New Roman" panose="02020603050405020304"/>
              </a:rPr>
              <a:t>注</a:t>
            </a:r>
            <a:r>
              <a:rPr lang="en-US" sz="2400" b="1" kern="100" baseline="30000" dirty="0" smtClean="0">
                <a:latin typeface="Times New Roman" panose="02020603050405020304"/>
                <a:ea typeface="黑体" panose="02010600030101010101" charset="-122"/>
                <a:cs typeface="Courier New" panose="02070309020205020404"/>
              </a:rPr>
              <a:t>]</a:t>
            </a:r>
            <a:r>
              <a:rPr lang="zh-CN" altLang="en-US" sz="2400" b="1" kern="100" dirty="0" smtClean="0">
                <a:latin typeface="Times New Roman" panose="02020603050405020304"/>
                <a:ea typeface="楷体_GB2312" panose="02010609030101010101" pitchFamily="49" charset="-122"/>
                <a:cs typeface="Times New Roman" panose="02020603050405020304"/>
              </a:rPr>
              <a:t>，聊上危台四望中。</a:t>
            </a:r>
            <a:r>
              <a:rPr lang="zh-CN" altLang="en-US" sz="2400" b="1" kern="100" dirty="0" smtClean="0">
                <a:latin typeface="宋体" panose="02010600030101010101" pitchFamily="2" charset="-122"/>
                <a:ea typeface="Times New Roman" panose="02020603050405020304"/>
                <a:cs typeface="Courier New" panose="02070309020205020404"/>
              </a:rPr>
              <a:t> </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秋色入林红黯淡，日光穿竹翠玲珑。</a:t>
            </a:r>
            <a:r>
              <a:rPr lang="zh-CN" altLang="en-US" sz="2400" b="1" kern="100" dirty="0" smtClean="0">
                <a:latin typeface="宋体" panose="02010600030101010101" pitchFamily="2" charset="-122"/>
                <a:ea typeface="Times New Roman" panose="02020603050405020304"/>
                <a:cs typeface="Courier New" panose="02070309020205020404"/>
              </a:rPr>
              <a:t> </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酒徒飘落风前燕，诗社凋零霜后桐。</a:t>
            </a:r>
            <a:r>
              <a:rPr lang="zh-CN" altLang="en-US" sz="2400" b="1" kern="100" dirty="0" smtClean="0">
                <a:latin typeface="宋体" panose="02010600030101010101" pitchFamily="2" charset="-122"/>
                <a:ea typeface="Times New Roman" panose="02020603050405020304"/>
                <a:cs typeface="Courier New" panose="02070309020205020404"/>
              </a:rPr>
              <a:t> </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君又暂来还径往，醉吟谁复伴衰翁。</a:t>
            </a:r>
            <a:r>
              <a:rPr lang="zh-CN" altLang="en-US" sz="2400" b="1" kern="100" dirty="0" smtClean="0">
                <a:latin typeface="宋体" panose="02010600030101010101" pitchFamily="2" charset="-122"/>
                <a:ea typeface="Times New Roman" panose="02020603050405020304"/>
                <a:cs typeface="Courier New" panose="02070309020205020404"/>
              </a:rPr>
              <a:t> </a:t>
            </a:r>
            <a:endParaRPr lang="zh-CN" altLang="en-US" sz="2400" b="1" kern="100" dirty="0" smtClean="0">
              <a:latin typeface="宋体" panose="02010600030101010101" pitchFamily="2" charset="-122"/>
              <a:cs typeface="Courier New" panose="02070309020205020404"/>
            </a:endParaRPr>
          </a:p>
          <a:p>
            <a:pPr>
              <a:lnSpc>
                <a:spcPts val="3500"/>
              </a:lnSpc>
            </a:pPr>
            <a:r>
              <a:rPr lang="en-US" sz="2400" b="1" dirty="0" smtClean="0">
                <a:latin typeface="Times New Roman" panose="02020603050405020304"/>
                <a:ea typeface="黑体" panose="02010600030101010101" charset="-122"/>
              </a:rPr>
              <a:t>    [</a:t>
            </a:r>
            <a:r>
              <a:rPr lang="zh-CN" altLang="en-US" sz="2400" b="1" dirty="0" smtClean="0">
                <a:latin typeface="Times New Roman" panose="02020603050405020304"/>
                <a:ea typeface="黑体" panose="02010600030101010101" charset="-122"/>
                <a:cs typeface="Times New Roman" panose="02020603050405020304"/>
              </a:rPr>
              <a:t>注</a:t>
            </a:r>
            <a:r>
              <a:rPr lang="en-US" sz="2400" b="1" dirty="0" smtClean="0">
                <a:latin typeface="Times New Roman" panose="02020603050405020304"/>
                <a:ea typeface="黑体" panose="02010600030101010101" charset="-122"/>
              </a:rPr>
              <a:t>]</a:t>
            </a:r>
            <a:r>
              <a:rPr lang="en-US" sz="2400" b="1" dirty="0" smtClean="0">
                <a:latin typeface="Times New Roman" panose="02020603050405020304"/>
                <a:ea typeface="仿宋_GB2312" panose="02010609030101010101" charset="-122"/>
              </a:rPr>
              <a:t> </a:t>
            </a:r>
            <a:r>
              <a:rPr lang="zh-CN" altLang="en-US" sz="2400" b="1" dirty="0" smtClean="0">
                <a:latin typeface="Calibri" panose="020F0502020204030204"/>
                <a:ea typeface="宋体" panose="02010600030101010101" pitchFamily="2" charset="-122"/>
                <a:cs typeface="宋体" panose="02010600030101010101" pitchFamily="2" charset="-122"/>
              </a:rPr>
              <a:t>悰</a:t>
            </a:r>
            <a:r>
              <a:rPr lang="en-US" sz="2400" b="1" dirty="0" smtClean="0">
                <a:latin typeface="Times New Roman" panose="02020603050405020304"/>
                <a:ea typeface="仿宋_GB2312" panose="02010609030101010101" charset="-122"/>
              </a:rPr>
              <a:t>(</a:t>
            </a:r>
            <a:r>
              <a:rPr lang="en-US" sz="2400" b="1" dirty="0" err="1" smtClean="0">
                <a:latin typeface="Times New Roman" panose="02020603050405020304"/>
                <a:ea typeface="仿宋_GB2312" panose="02010609030101010101" charset="-122"/>
              </a:rPr>
              <a:t>cóng</a:t>
            </a:r>
            <a:r>
              <a:rPr lang="en-US" sz="2400" b="1" dirty="0" smtClean="0">
                <a:latin typeface="Times New Roman" panose="02020603050405020304"/>
                <a:ea typeface="仿宋_GB2312" panose="02010609030101010101" charset="-122"/>
              </a:rPr>
              <a:t>)</a:t>
            </a:r>
            <a:r>
              <a:rPr lang="zh-CN" altLang="en-US" sz="2400" b="1" dirty="0" smtClean="0">
                <a:latin typeface="Times New Roman" panose="02020603050405020304"/>
                <a:ea typeface="仿宋_GB2312" panose="02010609030101010101" charset="-122"/>
                <a:cs typeface="Times New Roman" panose="02020603050405020304"/>
              </a:rPr>
              <a:t>：</a:t>
            </a:r>
            <a:r>
              <a:rPr lang="zh-CN" altLang="en-US" sz="2400" b="1" dirty="0" smtClean="0">
                <a:latin typeface="Times New Roman" panose="02020603050405020304"/>
                <a:ea typeface="仿宋_GB2312" panose="02010609030101010101" charset="-122"/>
                <a:cs typeface="Times New Roman" panose="02020603050405020304"/>
              </a:rPr>
              <a:t>欢乐</a:t>
            </a:r>
            <a:r>
              <a:rPr lang="en-US" altLang="zh-CN" sz="2400" b="1" dirty="0" smtClean="0">
                <a:latin typeface="Times New Roman" panose="02020603050405020304"/>
                <a:ea typeface="仿宋_GB2312" panose="02010609030101010101" charset="-122"/>
                <a:cs typeface="Times New Roman" panose="02020603050405020304"/>
              </a:rPr>
              <a:t>,</a:t>
            </a:r>
            <a:r>
              <a:rPr lang="zh-CN" altLang="en-US" sz="2400" b="1" dirty="0" smtClean="0">
                <a:latin typeface="Times New Roman" panose="02020603050405020304"/>
                <a:ea typeface="仿宋_GB2312" panose="02010609030101010101" charset="-122"/>
                <a:cs typeface="Times New Roman" panose="02020603050405020304"/>
              </a:rPr>
              <a:t>乐趣</a:t>
            </a:r>
            <a:r>
              <a:rPr lang="zh-CN" altLang="en-US" sz="2400" b="1" dirty="0" smtClean="0">
                <a:latin typeface="Times New Roman" panose="02020603050405020304"/>
                <a:ea typeface="仿宋_GB2312" panose="02010609030101010101" charset="-122"/>
                <a:cs typeface="Times New Roman" panose="02020603050405020304"/>
              </a:rPr>
              <a:t>。</a:t>
            </a:r>
            <a:endParaRPr lang="zh-CN" altLang="en-US" sz="2400" b="1" kern="100" dirty="0" smtClean="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4929222"/>
          </a:xfrm>
          <a:prstGeom prst="rect">
            <a:avLst/>
          </a:prstGeom>
          <a:noFill/>
          <a:ln w="9525">
            <a:noFill/>
            <a:miter lim="800000"/>
          </a:ln>
        </p:spPr>
        <p:txBody>
          <a:bodyPr/>
          <a:lstStyle/>
          <a:p>
            <a:pPr indent="266700">
              <a:lnSpc>
                <a:spcPts val="3500"/>
              </a:lnSpc>
              <a:spcAft>
                <a:spcPts val="0"/>
              </a:spcAft>
            </a:pPr>
            <a:r>
              <a:rPr lang="en-US" altLang="zh-CN" sz="2400" b="1" kern="100" dirty="0" smtClean="0">
                <a:latin typeface="Times New Roman" panose="02020603050405020304"/>
                <a:cs typeface="Courier New" panose="02070309020205020404"/>
              </a:rPr>
              <a:t>(1</a:t>
            </a:r>
            <a:r>
              <a:rPr lang="en-US" altLang="zh-CN"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Courier New" panose="02070309020205020404"/>
              </a:rPr>
              <a:t> </a:t>
            </a:r>
            <a:r>
              <a:rPr lang="zh-CN" altLang="zh-CN" sz="2400" b="1" kern="100" dirty="0" smtClean="0">
                <a:latin typeface="Times New Roman" panose="02020603050405020304"/>
                <a:cs typeface="Courier New" panose="02070309020205020404"/>
              </a:rPr>
              <a:t>下列</a:t>
            </a:r>
            <a:r>
              <a:rPr lang="zh-CN" altLang="zh-CN" sz="2400" b="1" kern="100" dirty="0" smtClean="0">
                <a:latin typeface="Times New Roman" panose="02020603050405020304"/>
                <a:cs typeface="Courier New" panose="02070309020205020404"/>
              </a:rPr>
              <a:t>对本诗的理解正确的两项是（</a:t>
            </a:r>
            <a:r>
              <a:rPr lang="en-US" altLang="zh-CN" sz="2400" b="1" kern="100" dirty="0" smtClean="0">
                <a:latin typeface="Times New Roman" panose="02020603050405020304"/>
                <a:cs typeface="Courier New" panose="02070309020205020404"/>
              </a:rPr>
              <a:t>5</a:t>
            </a:r>
            <a:r>
              <a:rPr lang="zh-CN" altLang="zh-CN" sz="2400" b="1" kern="100" dirty="0" smtClean="0">
                <a:latin typeface="Times New Roman" panose="02020603050405020304"/>
                <a:cs typeface="Courier New" panose="02070309020205020404"/>
              </a:rPr>
              <a:t>分）（</a:t>
            </a:r>
            <a:r>
              <a:rPr lang="en-US" altLang="zh-CN" sz="2400" b="1" kern="100" dirty="0" smtClean="0">
                <a:latin typeface="Times New Roman" panose="02020603050405020304"/>
                <a:cs typeface="Courier New" panose="02070309020205020404"/>
              </a:rPr>
              <a:t>     </a:t>
            </a:r>
            <a:r>
              <a:rPr lang="zh-CN" altLang="zh-CN" sz="2400" b="1" kern="100" dirty="0" smtClean="0">
                <a:latin typeface="Times New Roman" panose="02020603050405020304"/>
                <a:cs typeface="Courier New" panose="02070309020205020404"/>
              </a:rPr>
              <a:t>）</a:t>
            </a:r>
          </a:p>
          <a:p>
            <a:pPr indent="266700">
              <a:lnSpc>
                <a:spcPts val="3500"/>
              </a:lnSpc>
              <a:spcAft>
                <a:spcPts val="0"/>
              </a:spcAft>
            </a:pPr>
            <a:r>
              <a:rPr lang="en-US" altLang="zh-CN" sz="2400" b="1" kern="100" dirty="0" smtClean="0">
                <a:latin typeface="Times New Roman" panose="02020603050405020304"/>
                <a:cs typeface="Courier New" panose="02070309020205020404"/>
              </a:rPr>
              <a:t>A</a:t>
            </a:r>
            <a:r>
              <a:rPr lang="zh-CN" altLang="zh-CN" sz="2400" b="1" kern="100" dirty="0" smtClean="0">
                <a:latin typeface="Times New Roman" panose="02020603050405020304"/>
                <a:cs typeface="Courier New" panose="02070309020205020404"/>
              </a:rPr>
              <a:t>．首联“沧浪独步”“无悰”是“聊上危台四望”的原因，这里明扣标题中的“沧浪”、暗扣 “怀”，动词“步”“上”“望”的运用更是环环相扣。</a:t>
            </a:r>
          </a:p>
          <a:p>
            <a:pPr indent="266700">
              <a:lnSpc>
                <a:spcPts val="3500"/>
              </a:lnSpc>
              <a:spcAft>
                <a:spcPts val="0"/>
              </a:spcAft>
            </a:pPr>
            <a:r>
              <a:rPr lang="en-US" altLang="zh-CN" sz="2400" b="1" kern="100" dirty="0" smtClean="0">
                <a:latin typeface="Times New Roman" panose="02020603050405020304"/>
                <a:cs typeface="Courier New" panose="02070309020205020404"/>
              </a:rPr>
              <a:t>B</a:t>
            </a:r>
            <a:r>
              <a:rPr lang="zh-CN" altLang="zh-CN" sz="2400" b="1" kern="100" dirty="0" smtClean="0">
                <a:latin typeface="Times New Roman" panose="02020603050405020304"/>
                <a:cs typeface="Courier New" panose="02070309020205020404"/>
              </a:rPr>
              <a:t>．第二联中，霜林自红，而说秋色入林，在拟人化的同时，着重强调了秋色已深。竹色至秋依然青翠，而日光穿过其间，打破了竹林的宁静。</a:t>
            </a:r>
          </a:p>
          <a:p>
            <a:pPr indent="266700">
              <a:lnSpc>
                <a:spcPts val="3500"/>
              </a:lnSpc>
              <a:spcAft>
                <a:spcPts val="0"/>
              </a:spcAft>
            </a:pPr>
            <a:r>
              <a:rPr lang="en-US" altLang="zh-CN" sz="2400" b="1" kern="100" dirty="0" smtClean="0">
                <a:latin typeface="Times New Roman" panose="02020603050405020304"/>
                <a:cs typeface="Courier New" panose="02070309020205020404"/>
              </a:rPr>
              <a:t>C</a:t>
            </a:r>
            <a:r>
              <a:rPr lang="zh-CN" altLang="zh-CN" sz="2400" b="1" kern="100" dirty="0" smtClean="0">
                <a:latin typeface="Times New Roman" panose="02020603050405020304"/>
                <a:cs typeface="Courier New" panose="02070309020205020404"/>
              </a:rPr>
              <a:t>．第三联比喻手法运用十分独到，酒友离散，如同秋风中的燕子，诗社亦已凋零，正像霜后梧桐，生动形象地写出了眼前景象的坚贞。</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ln>
        </p:spPr>
        <p:txBody>
          <a:bodyPr/>
          <a:lstStyle/>
          <a:p>
            <a:r>
              <a:rPr lang="en-US" altLang="zh-CN" sz="2400" b="1" dirty="0" smtClean="0"/>
              <a:t>D</a:t>
            </a:r>
            <a:r>
              <a:rPr lang="zh-CN" altLang="zh-CN" sz="2400" b="1" dirty="0" smtClean="0"/>
              <a:t>．第四联叙事，表现手法上，侧重于虚写，是回忆过去，说你刚来又要原路返回，喝醉了苦吟谁来和我这个老翁相伴。</a:t>
            </a:r>
          </a:p>
          <a:p>
            <a:r>
              <a:rPr lang="en-US" altLang="zh-CN" sz="2400" b="1" dirty="0" smtClean="0"/>
              <a:t>E</a:t>
            </a:r>
            <a:r>
              <a:rPr lang="zh-CN" altLang="zh-CN" sz="2400" b="1" dirty="0" smtClean="0"/>
              <a:t>．诗歌中，所写的留下了“我”和友人的足迹的危台、秋林、翠竹，酒友离散、诗社凋零、来时和离去时的情景等，都充满朋友对“我”的怀念之情。</a:t>
            </a:r>
          </a:p>
          <a:p>
            <a:pPr>
              <a:lnSpc>
                <a:spcPts val="3500"/>
              </a:lnSpc>
              <a:spcAft>
                <a:spcPts val="0"/>
              </a:spcAft>
            </a:pPr>
            <a:r>
              <a:rPr lang="en-US" altLang="zh-CN" sz="2400" b="1" dirty="0" smtClean="0">
                <a:solidFill>
                  <a:srgbClr val="990033"/>
                </a:solidFill>
                <a:latin typeface="+mj-ea"/>
                <a:ea typeface="+mj-ea"/>
                <a:cs typeface="Times New Roman" panose="02020603050405020304"/>
              </a:rPr>
              <a:t> </a:t>
            </a:r>
            <a:endParaRPr lang="zh-CN" altLang="en-US" sz="2400" b="1" dirty="0" smtClean="0">
              <a:solidFill>
                <a:srgbClr val="990033"/>
              </a:solidFill>
              <a:latin typeface="+mj-ea"/>
              <a:ea typeface="+mj-ea"/>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
        <p:nvSpPr>
          <p:cNvPr id="8" name="TextBox 7"/>
          <p:cNvSpPr txBox="1"/>
          <p:nvPr/>
        </p:nvSpPr>
        <p:spPr>
          <a:xfrm>
            <a:off x="971600" y="4077072"/>
            <a:ext cx="7416824" cy="1569660"/>
          </a:xfrm>
          <a:prstGeom prst="rect">
            <a:avLst/>
          </a:prstGeom>
          <a:noFill/>
        </p:spPr>
        <p:txBody>
          <a:bodyPr wrap="square" rtlCol="0">
            <a:spAutoFit/>
          </a:bodyPr>
          <a:lstStyle/>
          <a:p>
            <a:r>
              <a:rPr lang="en-US" altLang="zh-CN" sz="2400" b="1" dirty="0" smtClean="0">
                <a:solidFill>
                  <a:srgbClr val="990033"/>
                </a:solidFill>
              </a:rPr>
              <a:t>AD  [</a:t>
            </a:r>
            <a:r>
              <a:rPr lang="zh-CN" altLang="zh-CN" sz="2400" b="1" dirty="0" smtClean="0">
                <a:solidFill>
                  <a:srgbClr val="990033"/>
                </a:solidFill>
              </a:rPr>
              <a:t>解析</a:t>
            </a:r>
            <a:r>
              <a:rPr lang="en-US" altLang="zh-CN" sz="2400" b="1" dirty="0" smtClean="0">
                <a:solidFill>
                  <a:srgbClr val="990033"/>
                </a:solidFill>
              </a:rPr>
              <a:t>]   B</a:t>
            </a:r>
            <a:r>
              <a:rPr lang="zh-CN" altLang="zh-CN" sz="2400" b="1" dirty="0" smtClean="0">
                <a:solidFill>
                  <a:srgbClr val="990033"/>
                </a:solidFill>
              </a:rPr>
              <a:t>项，“打破了竹林的宁静”于诗中无据，实际是日光穿竹，“更显得玲珑”。</a:t>
            </a:r>
            <a:r>
              <a:rPr lang="en-US" altLang="zh-CN" sz="2400" b="1" dirty="0" smtClean="0">
                <a:solidFill>
                  <a:srgbClr val="990033"/>
                </a:solidFill>
              </a:rPr>
              <a:t>C</a:t>
            </a:r>
            <a:r>
              <a:rPr lang="zh-CN" altLang="zh-CN" sz="2400" b="1" dirty="0" smtClean="0">
                <a:solidFill>
                  <a:srgbClr val="990033"/>
                </a:solidFill>
              </a:rPr>
              <a:t>项，“坚贞”分析错误，应该是“萧条”或“清冷”。</a:t>
            </a:r>
            <a:r>
              <a:rPr lang="en-US" altLang="zh-CN" sz="2400" b="1" dirty="0" smtClean="0">
                <a:solidFill>
                  <a:srgbClr val="990033"/>
                </a:solidFill>
              </a:rPr>
              <a:t>E</a:t>
            </a:r>
            <a:r>
              <a:rPr lang="zh-CN" altLang="zh-CN" sz="2400" b="1" dirty="0" smtClean="0">
                <a:solidFill>
                  <a:srgbClr val="990033"/>
                </a:solidFill>
              </a:rPr>
              <a:t>项，“朋友对‘我’”分析不正确，应为“‘我’对朋友贯之”。</a:t>
            </a:r>
            <a:endParaRPr lang="zh-CN" altLang="en-US" sz="2400" b="1" dirty="0">
              <a:solidFill>
                <a:srgbClr val="990033"/>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4929222"/>
          </a:xfrm>
          <a:prstGeom prst="rect">
            <a:avLst/>
          </a:prstGeom>
          <a:noFill/>
          <a:ln w="9525">
            <a:noFill/>
            <a:miter lim="800000"/>
          </a:ln>
        </p:spPr>
        <p:txBody>
          <a:bodyPr/>
          <a:lstStyle/>
          <a:p>
            <a:pPr indent="266700" algn="just">
              <a:lnSpc>
                <a:spcPts val="3500"/>
              </a:lnSpc>
              <a:spcAft>
                <a:spcPts val="0"/>
              </a:spcAft>
            </a:pPr>
            <a:r>
              <a:rPr lang="en-US" altLang="zh-CN" sz="2400" b="1" kern="100" dirty="0" smtClean="0">
                <a:latin typeface="Times New Roman" panose="02020603050405020304"/>
                <a:cs typeface="Courier New" panose="02070309020205020404"/>
              </a:rPr>
              <a:t>(2)</a:t>
            </a:r>
            <a:r>
              <a:rPr lang="zh-CN" altLang="en-US" sz="2400" b="1" kern="100" dirty="0" smtClean="0">
                <a:latin typeface="Times New Roman" panose="02020603050405020304"/>
                <a:cs typeface="Courier New" panose="02070309020205020404"/>
              </a:rPr>
              <a:t>这首诗的第三、四句在艺术手法上有什么特点？请</a:t>
            </a:r>
            <a:endParaRPr lang="en-US" altLang="zh-CN" sz="2400" b="1" kern="100" dirty="0" smtClean="0">
              <a:latin typeface="Times New Roman" panose="02020603050405020304"/>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cs typeface="Courier New" panose="02070309020205020404"/>
              </a:rPr>
              <a:t>简要分析。</a:t>
            </a:r>
            <a:r>
              <a:rPr lang="en-US" altLang="zh-CN" sz="2400" b="1" kern="100" dirty="0" smtClean="0">
                <a:latin typeface="Times New Roman" panose="02020603050405020304"/>
                <a:cs typeface="Courier New" panose="02070309020205020404"/>
              </a:rPr>
              <a:t>(6</a:t>
            </a:r>
            <a:r>
              <a:rPr lang="zh-CN" altLang="en-US" sz="2400" b="1" kern="100" dirty="0" smtClean="0">
                <a:latin typeface="Times New Roman" panose="02020603050405020304"/>
                <a:cs typeface="Courier New" panose="02070309020205020404"/>
              </a:rPr>
              <a:t>分</a:t>
            </a:r>
            <a:r>
              <a:rPr lang="en-US" altLang="zh-CN" sz="2400" b="1" kern="100" dirty="0" smtClean="0">
                <a:latin typeface="Times New Roman" panose="02020603050405020304"/>
                <a:cs typeface="Courier New" panose="02070309020205020404"/>
              </a:rPr>
              <a:t>)</a:t>
            </a:r>
          </a:p>
          <a:p>
            <a:pPr indent="266700" algn="just">
              <a:lnSpc>
                <a:spcPts val="3500"/>
              </a:lnSpc>
              <a:spcAft>
                <a:spcPts val="0"/>
              </a:spcAft>
            </a:pPr>
            <a:r>
              <a:rPr lang="en-US" sz="2400" kern="100" dirty="0" smtClean="0">
                <a:latin typeface="Times New Roman" panose="02020603050405020304"/>
                <a:cs typeface="Courier New" panose="02070309020205020404"/>
              </a:rPr>
              <a:t>_______________________________________________</a:t>
            </a:r>
            <a:endParaRPr lang="zh-CN" altLang="en-US" sz="2400"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kern="100" dirty="0" smtClean="0">
                <a:latin typeface="Times New Roman" panose="02020603050405020304"/>
                <a:cs typeface="Courier New" panose="02070309020205020404"/>
              </a:rPr>
              <a:t>_______________________________________________</a:t>
            </a:r>
            <a:endParaRPr lang="zh-CN" sz="2400"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85860"/>
            <a:ext cx="7715304" cy="5113336"/>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答案</a:t>
            </a:r>
            <a:r>
              <a:rPr lang="en-US" altLang="zh-CN"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mj-ea"/>
                <a:ea typeface="+mj-ea"/>
                <a:cs typeface="Times New Roman" panose="02020603050405020304"/>
              </a:rPr>
              <a:t>第三、四句的最大特点是借景抒情</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或情景交融</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。诗人借助对“秋色”“日光”以及红林、翠竹的描写，赋予客观景物以浓厚的主观色彩，营造出了清幽、萧疏的氛围，表现出诗人对友人深沉的怀念。</a:t>
            </a:r>
            <a:r>
              <a:rPr lang="en-US" altLang="zh-CN" sz="2400" b="1" dirty="0" smtClean="0">
                <a:solidFill>
                  <a:srgbClr val="990033"/>
                </a:solidFill>
                <a:latin typeface="+mj-ea"/>
                <a:ea typeface="+mj-ea"/>
                <a:cs typeface="Times New Roman" panose="02020603050405020304"/>
              </a:rPr>
              <a:t>(4</a:t>
            </a:r>
            <a:r>
              <a:rPr lang="zh-CN" altLang="en-US" sz="2400" b="1" dirty="0" smtClean="0">
                <a:solidFill>
                  <a:srgbClr val="990033"/>
                </a:solidFill>
                <a:latin typeface="+mj-ea"/>
                <a:ea typeface="+mj-ea"/>
                <a:cs typeface="Times New Roman" panose="02020603050405020304"/>
              </a:rPr>
              <a:t>分</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另外，用语形象，富有动态。不说霜林自红，而说秋色入林；日光穿过竹间，竹色更显得玲珑。</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回答为拟人修辞也可以</a:t>
            </a:r>
            <a:r>
              <a:rPr lang="en-US" altLang="zh-CN" sz="2400" b="1" dirty="0" smtClean="0">
                <a:solidFill>
                  <a:srgbClr val="990033"/>
                </a:solidFill>
                <a:latin typeface="+mj-ea"/>
                <a:ea typeface="+mj-ea"/>
                <a:cs typeface="Times New Roman" panose="02020603050405020304"/>
              </a:rPr>
              <a:t>)(2</a:t>
            </a:r>
            <a:r>
              <a:rPr lang="zh-CN" altLang="en-US" sz="2400" b="1" dirty="0" smtClean="0">
                <a:solidFill>
                  <a:srgbClr val="990033"/>
                </a:solidFill>
                <a:latin typeface="+mj-ea"/>
                <a:ea typeface="+mj-ea"/>
                <a:cs typeface="Times New Roman" panose="02020603050405020304"/>
              </a:rPr>
              <a:t>分</a:t>
            </a:r>
            <a:r>
              <a:rPr lang="en-US" altLang="zh-CN" sz="2400" b="1" dirty="0" smtClean="0">
                <a:solidFill>
                  <a:srgbClr val="990033"/>
                </a:solidFill>
                <a:latin typeface="+mj-ea"/>
                <a:ea typeface="+mj-ea"/>
                <a:cs typeface="Times New Roman" panose="02020603050405020304"/>
              </a:rPr>
              <a:t>)</a:t>
            </a:r>
            <a:endParaRPr lang="zh-CN" altLang="en-US" sz="2400" b="1" dirty="0" smtClean="0">
              <a:solidFill>
                <a:srgbClr val="990033"/>
              </a:solidFill>
              <a:latin typeface="+mj-ea"/>
              <a:ea typeface="+mj-ea"/>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85860"/>
            <a:ext cx="7715304" cy="5113336"/>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解析</a:t>
            </a:r>
            <a:r>
              <a:rPr lang="en-US" altLang="zh-CN"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mj-ea"/>
                <a:ea typeface="+mj-ea"/>
                <a:cs typeface="Times New Roman" panose="02020603050405020304"/>
              </a:rPr>
              <a:t>三、四两句写景，由于诗人心境寂寥，望见的景色也偏于清冷。霜林自红，而说秋色入林，在拟人化的同时，着重强调了秋色已深。诗题为“沧浪亭怀贯之”，篇中并没有出现“怀”的字样，但那危台，那林木，那翠竹，都曾经是诗人和友人登览、吟咏的对象，其间都如同留有友人的一点儿什么，却又无可寻觅，反而触景兴慨。萦绕在心头的难以排遣的怀念之情便从诗人怅惘的状态中，被表现得非常深入切至。所以艺术手法应该是借景抒情，同时这两句还用了拟人的修辞手法。考生在答出拟人的修辞手法之后还要简要分析。</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428736"/>
            <a:ext cx="7715304" cy="4970460"/>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原味翻译</a:t>
            </a:r>
            <a:r>
              <a:rPr lang="en-US" altLang="zh-CN"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在园中独步觉得无聊，继而登上高台四处远望。秋色入林，霜林自红，颜色黯淡；竹色至秋依然青翠，而日光穿过其间，使竹更显得玲珑。昔日的酒友离散，如同秋风中的燕子飘落西东。诗社亦已凋零，正像霜后梧桐。你刚来又要原路返回，喝醉了苦吟谁来和我这个老翁相伴。</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030308"/>
            <a:ext cx="7715304" cy="5399088"/>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4. </a:t>
            </a:r>
            <a:r>
              <a:rPr lang="zh-CN" altLang="en-US" sz="2400" b="1" kern="100" dirty="0" smtClean="0">
                <a:latin typeface="Times New Roman" panose="02020603050405020304"/>
                <a:cs typeface="Times New Roman" panose="02020603050405020304"/>
              </a:rPr>
              <a:t>阅读下面这首元词，完成题目。</a:t>
            </a:r>
            <a:r>
              <a:rPr lang="en-US" sz="2400" b="1" kern="100" dirty="0" smtClean="0">
                <a:latin typeface="Times New Roman" panose="02020603050405020304"/>
                <a:ea typeface="仿宋_GB2312" panose="02010609030101010101" charset="-122"/>
                <a:cs typeface="Courier New" panose="02070309020205020404"/>
              </a:rPr>
              <a:t>(11</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黑体" panose="02010600030101010101" charset="-122"/>
                <a:ea typeface="黑体" panose="02010600030101010101" charset="-122"/>
                <a:cs typeface="Times New Roman" panose="02020603050405020304"/>
              </a:rPr>
              <a:t>小阑干</a:t>
            </a:r>
            <a:endParaRPr lang="zh-CN" altLang="en-US" sz="2400" b="1" kern="100" dirty="0" smtClean="0">
              <a:latin typeface="黑体" panose="02010600030101010101" charset="-122"/>
              <a:ea typeface="黑体" panose="02010600030101010101"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萨都</a:t>
            </a:r>
            <a:r>
              <a:rPr lang="zh-CN" altLang="en-US" sz="2400" b="1" kern="100" dirty="0" smtClean="0">
                <a:latin typeface="Times New Roman" panose="02020603050405020304"/>
                <a:ea typeface="仿宋_GB2312" panose="02010609030101010101" charset="-122"/>
                <a:cs typeface="Times New Roman" panose="02020603050405020304"/>
              </a:rPr>
              <a:t>剌</a:t>
            </a:r>
            <a:r>
              <a:rPr lang="zh-CN" altLang="zh-CN" sz="2400" baseline="30000" dirty="0" smtClean="0"/>
              <a:t>①</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去年人在</a:t>
            </a:r>
            <a:r>
              <a:rPr lang="zh-CN" altLang="en-US" sz="2400" b="1" kern="100" dirty="0" smtClean="0">
                <a:latin typeface="Times New Roman" panose="02020603050405020304"/>
                <a:ea typeface="楷体_GB2312" panose="02010609030101010101" pitchFamily="49" charset="-122"/>
                <a:cs typeface="Times New Roman" panose="02020603050405020304"/>
              </a:rPr>
              <a:t>凤凰池</a:t>
            </a:r>
            <a:r>
              <a:rPr lang="zh-CN" altLang="zh-CN" sz="2400" baseline="30000" dirty="0" smtClean="0"/>
              <a:t> </a:t>
            </a:r>
            <a:r>
              <a:rPr lang="zh-CN" altLang="zh-CN" sz="2400" baseline="30000" dirty="0" smtClean="0"/>
              <a:t>②</a:t>
            </a:r>
            <a:r>
              <a:rPr lang="zh-CN" altLang="en-US" sz="2400" b="1" kern="100" dirty="0" smtClean="0">
                <a:latin typeface="Times New Roman" panose="02020603050405020304"/>
                <a:ea typeface="楷体_GB2312" panose="02010609030101010101" pitchFamily="49" charset="-122"/>
                <a:cs typeface="Times New Roman" panose="02020603050405020304"/>
              </a:rPr>
              <a:t>，</a:t>
            </a:r>
            <a:r>
              <a:rPr lang="zh-CN" altLang="en-US" sz="2400" b="1" kern="100" dirty="0" smtClean="0">
                <a:latin typeface="Times New Roman" panose="02020603050405020304"/>
                <a:ea typeface="楷体_GB2312" panose="02010609030101010101" pitchFamily="49" charset="-122"/>
                <a:cs typeface="Times New Roman" panose="02020603050405020304"/>
              </a:rPr>
              <a:t>银烛夜弹丝。沉水香消，梨 </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云</a:t>
            </a:r>
            <a:r>
              <a:rPr lang="zh-CN" altLang="en-US" sz="2400" b="1" kern="100" dirty="0" smtClean="0">
                <a:latin typeface="Times New Roman" panose="02020603050405020304"/>
                <a:ea typeface="楷体_GB2312" panose="02010609030101010101" pitchFamily="49" charset="-122"/>
                <a:cs typeface="Times New Roman" panose="02020603050405020304"/>
              </a:rPr>
              <a:t>梦</a:t>
            </a:r>
            <a:r>
              <a:rPr lang="zh-CN" altLang="zh-CN" sz="2400" baseline="30000" dirty="0" smtClean="0"/>
              <a:t>③</a:t>
            </a:r>
            <a:r>
              <a:rPr lang="zh-CN" altLang="en-US" sz="2400" b="1" kern="100" dirty="0" smtClean="0">
                <a:latin typeface="Times New Roman" panose="02020603050405020304"/>
                <a:ea typeface="楷体_GB2312" panose="02010609030101010101" pitchFamily="49" charset="-122"/>
                <a:cs typeface="Times New Roman" panose="02020603050405020304"/>
              </a:rPr>
              <a:t>暖</a:t>
            </a:r>
            <a:r>
              <a:rPr lang="zh-CN" altLang="en-US" sz="2400" b="1" kern="100" dirty="0" smtClean="0">
                <a:latin typeface="Times New Roman" panose="02020603050405020304"/>
                <a:ea typeface="楷体_GB2312" panose="02010609030101010101" pitchFamily="49" charset="-122"/>
                <a:cs typeface="Times New Roman" panose="02020603050405020304"/>
              </a:rPr>
              <a:t>，深院绣帘垂。　　今年冷落江南夜，心事有 </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r>
              <a:rPr lang="zh-CN" altLang="en-US" sz="2400" b="1" kern="100" dirty="0" smtClean="0">
                <a:latin typeface="Times New Roman" panose="02020603050405020304"/>
                <a:ea typeface="楷体_GB2312" panose="02010609030101010101" pitchFamily="49" charset="-122"/>
                <a:cs typeface="Times New Roman" panose="02020603050405020304"/>
              </a:rPr>
              <a:t>谁知？ 杨柳风柔，海棠月澹，独自倚阑时</a:t>
            </a:r>
            <a:r>
              <a:rPr lang="zh-CN" altLang="en-US" sz="2400" b="1" kern="100" dirty="0" smtClean="0">
                <a:latin typeface="Times New Roman" panose="02020603050405020304"/>
                <a:ea typeface="楷体_GB2312" panose="02010609030101010101" pitchFamily="49" charset="-122"/>
                <a:cs typeface="Times New Roman" panose="02020603050405020304"/>
              </a:rPr>
              <a:t>。</a:t>
            </a:r>
            <a:endParaRPr lang="zh-CN" altLang="en-US" sz="2400" b="1" kern="100" dirty="0" smtClean="0">
              <a:latin typeface="宋体" panose="02010600030101010101" pitchFamily="2" charset="-122"/>
              <a:cs typeface="Courier New" panose="02070309020205020404"/>
            </a:endParaRPr>
          </a:p>
          <a:p>
            <a:pPr>
              <a:lnSpc>
                <a:spcPts val="3500"/>
              </a:lnSpc>
            </a:pPr>
            <a:r>
              <a:rPr lang="en-US" sz="2400" b="1" dirty="0" smtClean="0">
                <a:latin typeface="Times New Roman" panose="02020603050405020304"/>
                <a:ea typeface="黑体" panose="02010600030101010101" charset="-122"/>
              </a:rPr>
              <a:t> </a:t>
            </a:r>
            <a:endParaRPr lang="zh-CN" altLang="en-US" sz="2400" b="1" dirty="0" smtClean="0">
              <a:latin typeface="Times New Roman" panose="02020603050405020304"/>
              <a:ea typeface="仿宋_GB2312" panose="02010609030101010101" charset="-122"/>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030308"/>
            <a:ext cx="7715304" cy="5399088"/>
          </a:xfrm>
          <a:prstGeom prst="rect">
            <a:avLst/>
          </a:prstGeom>
          <a:noFill/>
          <a:ln w="9525">
            <a:noFill/>
            <a:miter lim="800000"/>
          </a:ln>
        </p:spPr>
        <p:txBody>
          <a:bodyPr/>
          <a:lstStyle/>
          <a:p>
            <a:pPr>
              <a:lnSpc>
                <a:spcPts val="3500"/>
              </a:lnSpc>
            </a:pPr>
            <a:r>
              <a:rPr lang="en-US" sz="2400" b="1" dirty="0" smtClean="0">
                <a:latin typeface="Times New Roman" panose="02020603050405020304"/>
                <a:ea typeface="黑体" panose="02010600030101010101" charset="-122"/>
              </a:rPr>
              <a:t>    </a:t>
            </a:r>
            <a:r>
              <a:rPr lang="en-US" sz="2400" b="1" dirty="0" smtClean="0">
                <a:latin typeface="Times New Roman" panose="02020603050405020304"/>
                <a:ea typeface="黑体" panose="02010600030101010101" charset="-122"/>
              </a:rPr>
              <a:t>[</a:t>
            </a:r>
            <a:r>
              <a:rPr lang="zh-CN" altLang="en-US" sz="2400" b="1" dirty="0" smtClean="0">
                <a:latin typeface="Times New Roman" panose="02020603050405020304"/>
                <a:ea typeface="黑体" panose="02010600030101010101" charset="-122"/>
                <a:cs typeface="Times New Roman" panose="02020603050405020304"/>
              </a:rPr>
              <a:t>注</a:t>
            </a:r>
            <a:r>
              <a:rPr lang="en-US" sz="2400" b="1" dirty="0" smtClean="0">
                <a:latin typeface="Times New Roman" panose="02020603050405020304"/>
                <a:ea typeface="黑体" panose="02010600030101010101" charset="-122"/>
              </a:rPr>
              <a:t>]</a:t>
            </a:r>
            <a:r>
              <a:rPr lang="en-US" sz="2400" b="1" dirty="0" smtClean="0">
                <a:latin typeface="Times New Roman" panose="02020603050405020304"/>
                <a:ea typeface="仿宋_GB2312" panose="02010609030101010101" charset="-122"/>
              </a:rPr>
              <a:t> </a:t>
            </a:r>
            <a:r>
              <a:rPr lang="zh-CN" altLang="zh-CN" sz="2400" dirty="0" smtClean="0"/>
              <a:t>①</a:t>
            </a:r>
            <a:r>
              <a:rPr lang="zh-CN" altLang="zh-CN" sz="2400" b="1" dirty="0" smtClean="0">
                <a:latin typeface="Times New Roman" panose="02020603050405020304"/>
                <a:ea typeface="仿宋_GB2312" panose="02010609030101010101" charset="-122"/>
                <a:cs typeface="Times New Roman" panose="02020603050405020304"/>
              </a:rPr>
              <a:t>萨都剌（约</a:t>
            </a:r>
            <a:r>
              <a:rPr lang="en-US" altLang="zh-CN" sz="2400" b="1" dirty="0" smtClean="0">
                <a:latin typeface="Times New Roman" panose="02020603050405020304"/>
                <a:ea typeface="仿宋_GB2312" panose="02010609030101010101" charset="-122"/>
                <a:cs typeface="Times New Roman" panose="02020603050405020304"/>
              </a:rPr>
              <a:t>1272—1355</a:t>
            </a:r>
            <a:r>
              <a:rPr lang="zh-CN" altLang="zh-CN" sz="2400" b="1" dirty="0" smtClean="0">
                <a:latin typeface="Times New Roman" panose="02020603050405020304"/>
                <a:ea typeface="仿宋_GB2312" panose="02010609030101010101" charset="-122"/>
                <a:cs typeface="Times New Roman" panose="02020603050405020304"/>
              </a:rPr>
              <a:t>）：元代诗人、画家、书法家。字天锡，号直斋。回族（一说蒙古族）。其先世为西域人，出生于雁门（今山西代县），泰定四年进士。授应奉翰林文字，擢南台御史，以弹劾权贵，左迁镇江录事司达鲁花赤，累迁江南行台侍御史，左迁淮西北道经历，晚年居杭州。萨都剌善绘画，精书法，尤善楷书。有虎卧龙跳之才，人称雁门才子。②凤凰池：中书省别称。这首词写于元宁宗至顺四年</a:t>
            </a:r>
            <a:r>
              <a:rPr lang="en-US" altLang="zh-CN" sz="2400" b="1" dirty="0" smtClean="0">
                <a:latin typeface="Times New Roman" panose="02020603050405020304"/>
                <a:ea typeface="仿宋_GB2312" panose="02010609030101010101" charset="-122"/>
                <a:cs typeface="Times New Roman" panose="02020603050405020304"/>
              </a:rPr>
              <a:t>(1333</a:t>
            </a:r>
            <a:r>
              <a:rPr lang="zh-CN" altLang="zh-CN" sz="2400" b="1" dirty="0" smtClean="0">
                <a:latin typeface="Times New Roman" panose="02020603050405020304"/>
                <a:ea typeface="仿宋_GB2312" panose="02010609030101010101" charset="-122"/>
                <a:cs typeface="Times New Roman" panose="02020603050405020304"/>
              </a:rPr>
              <a:t>年</a:t>
            </a:r>
            <a:r>
              <a:rPr lang="en-US" altLang="zh-CN" sz="2400" b="1" dirty="0" smtClean="0">
                <a:latin typeface="Times New Roman" panose="02020603050405020304"/>
                <a:ea typeface="仿宋_GB2312" panose="02010609030101010101" charset="-122"/>
                <a:cs typeface="Times New Roman" panose="02020603050405020304"/>
              </a:rPr>
              <a:t>)</a:t>
            </a:r>
            <a:r>
              <a:rPr lang="zh-CN" altLang="zh-CN" sz="2400" b="1" dirty="0" smtClean="0">
                <a:latin typeface="Times New Roman" panose="02020603050405020304"/>
                <a:ea typeface="仿宋_GB2312" panose="02010609030101010101" charset="-122"/>
                <a:cs typeface="Times New Roman" panose="02020603050405020304"/>
              </a:rPr>
              <a:t>春，此前一年，作者从京都被外放为江南诸道行御史台掾史。③梨云梦</a:t>
            </a:r>
            <a:r>
              <a:rPr lang="zh-CN" altLang="zh-CN" sz="2400" b="1" dirty="0" smtClean="0">
                <a:latin typeface="Times New Roman" panose="02020603050405020304"/>
                <a:ea typeface="仿宋_GB2312" panose="02010609030101010101" charset="-122"/>
                <a:cs typeface="Times New Roman" panose="02020603050405020304"/>
              </a:rPr>
              <a:t>：</a:t>
            </a:r>
            <a:r>
              <a:rPr lang="zh-CN" altLang="en-US" sz="2400" b="1" dirty="0" smtClean="0">
                <a:latin typeface="Times New Roman" panose="02020603050405020304"/>
                <a:ea typeface="仿宋_GB2312" panose="02010609030101010101" charset="-122"/>
                <a:cs typeface="Times New Roman" panose="02020603050405020304"/>
              </a:rPr>
              <a:t>化</a:t>
            </a:r>
            <a:r>
              <a:rPr lang="zh-CN" altLang="zh-CN" sz="2400" b="1" dirty="0" smtClean="0">
                <a:latin typeface="Times New Roman" panose="02020603050405020304"/>
                <a:ea typeface="仿宋_GB2312" panose="02010609030101010101" charset="-122"/>
                <a:cs typeface="Times New Roman" panose="02020603050405020304"/>
              </a:rPr>
              <a:t>用唐</a:t>
            </a:r>
            <a:r>
              <a:rPr lang="zh-CN" altLang="en-US" sz="2400" b="1" dirty="0" smtClean="0">
                <a:latin typeface="Times New Roman" panose="02020603050405020304"/>
                <a:ea typeface="仿宋_GB2312" panose="02010609030101010101" charset="-122"/>
                <a:cs typeface="Times New Roman" panose="02020603050405020304"/>
              </a:rPr>
              <a:t>代诗人常</a:t>
            </a:r>
            <a:r>
              <a:rPr lang="zh-CN" altLang="zh-CN" sz="2400" b="1" dirty="0" smtClean="0">
                <a:latin typeface="Times New Roman" panose="02020603050405020304"/>
                <a:ea typeface="仿宋_GB2312" panose="02010609030101010101" charset="-122"/>
                <a:cs typeface="Times New Roman" panose="02020603050405020304"/>
              </a:rPr>
              <a:t>建梦见</a:t>
            </a:r>
            <a:r>
              <a:rPr lang="zh-CN" altLang="en-US" sz="2400" b="1" dirty="0" smtClean="0">
                <a:latin typeface="Times New Roman" panose="02020603050405020304"/>
                <a:ea typeface="仿宋_GB2312" panose="02010609030101010101" charset="-122"/>
                <a:cs typeface="Times New Roman" panose="02020603050405020304"/>
              </a:rPr>
              <a:t>咏</a:t>
            </a:r>
            <a:r>
              <a:rPr lang="zh-CN" altLang="zh-CN" sz="2400" b="1" dirty="0" smtClean="0">
                <a:latin typeface="Times New Roman" panose="02020603050405020304"/>
                <a:ea typeface="仿宋_GB2312" panose="02010609030101010101" charset="-122"/>
                <a:cs typeface="Times New Roman" panose="02020603050405020304"/>
              </a:rPr>
              <a:t>梨花事</a:t>
            </a:r>
            <a:r>
              <a:rPr lang="zh-CN" altLang="zh-CN" sz="2400" b="1" dirty="0" smtClean="0">
                <a:latin typeface="Times New Roman" panose="02020603050405020304"/>
                <a:ea typeface="仿宋_GB2312" panose="02010609030101010101" charset="-122"/>
                <a:cs typeface="Times New Roman" panose="02020603050405020304"/>
              </a:rPr>
              <a:t>典。</a:t>
            </a:r>
            <a:endParaRPr lang="zh-CN" altLang="en-US" sz="2400" b="1" dirty="0" smtClean="0">
              <a:latin typeface="Times New Roman" panose="02020603050405020304"/>
              <a:ea typeface="仿宋_GB2312" panose="02010609030101010101" charset="-122"/>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专题八　古代诗歌鉴赏</a:t>
            </a:r>
          </a:p>
        </p:txBody>
      </p:sp>
      <p:sp>
        <p:nvSpPr>
          <p:cNvPr id="87043" name="内容占位符 2"/>
          <p:cNvSpPr>
            <a:spLocks noGrp="1"/>
          </p:cNvSpPr>
          <p:nvPr>
            <p:ph idx="4294967295"/>
          </p:nvPr>
        </p:nvSpPr>
        <p:spPr>
          <a:xfrm>
            <a:off x="857224" y="1285860"/>
            <a:ext cx="7715304" cy="4143404"/>
          </a:xfrm>
        </p:spPr>
        <p:txBody>
          <a:bodyPr/>
          <a:lstStyle/>
          <a:p>
            <a:pPr marL="0" indent="0">
              <a:lnSpc>
                <a:spcPts val="3500"/>
              </a:lnSpc>
              <a:spcBef>
                <a:spcPts val="0"/>
              </a:spcBef>
              <a:buNone/>
            </a:pPr>
            <a:r>
              <a:rPr lang="en-US" altLang="zh-CN" sz="2400" b="1" dirty="0" smtClean="0">
                <a:solidFill>
                  <a:srgbClr val="990033"/>
                </a:solidFill>
                <a:latin typeface="Times New Roman" panose="02020603050405020304" pitchFamily="18" charset="0"/>
                <a:cs typeface="Times New Roman" panose="02020603050405020304" pitchFamily="18" charset="0"/>
              </a:rPr>
              <a:t>[</a:t>
            </a:r>
            <a:r>
              <a:rPr lang="zh-CN" altLang="en-US" sz="2400" b="1" dirty="0" smtClean="0">
                <a:solidFill>
                  <a:srgbClr val="990033"/>
                </a:solidFill>
                <a:latin typeface="Times New Roman" panose="02020603050405020304" pitchFamily="18" charset="0"/>
                <a:cs typeface="Times New Roman" panose="02020603050405020304" pitchFamily="18" charset="0"/>
              </a:rPr>
              <a:t>解析</a:t>
            </a:r>
            <a:r>
              <a:rPr lang="en-US" altLang="zh-CN" sz="2400" b="1" dirty="0" smtClean="0">
                <a:solidFill>
                  <a:srgbClr val="990033"/>
                </a:solidFill>
                <a:latin typeface="Times New Roman" panose="02020603050405020304" pitchFamily="18" charset="0"/>
                <a:cs typeface="Times New Roman" panose="02020603050405020304" pitchFamily="18" charset="0"/>
              </a:rPr>
              <a:t>] </a:t>
            </a:r>
            <a:r>
              <a:rPr lang="zh-CN" altLang="en-US" sz="2400" b="1" dirty="0" smtClean="0">
                <a:solidFill>
                  <a:srgbClr val="990033"/>
                </a:solidFill>
                <a:latin typeface="Times New Roman" panose="02020603050405020304" pitchFamily="18" charset="0"/>
                <a:cs typeface="Times New Roman" panose="02020603050405020304" pitchFamily="18" charset="0"/>
              </a:rPr>
              <a:t>本题考查鉴赏诗歌的语言，能力层级为</a:t>
            </a:r>
            <a:r>
              <a:rPr lang="en-US" altLang="zh-CN" sz="2400" b="1" dirty="0" smtClean="0">
                <a:solidFill>
                  <a:srgbClr val="990033"/>
                </a:solidFill>
                <a:latin typeface="Times New Roman" panose="02020603050405020304" pitchFamily="18" charset="0"/>
                <a:cs typeface="Times New Roman" panose="02020603050405020304" pitchFamily="18" charset="0"/>
              </a:rPr>
              <a:t>D</a:t>
            </a:r>
            <a:r>
              <a:rPr lang="zh-CN" altLang="en-US" sz="2400" b="1" dirty="0" smtClean="0">
                <a:solidFill>
                  <a:srgbClr val="990033"/>
                </a:solidFill>
                <a:latin typeface="Times New Roman" panose="02020603050405020304" pitchFamily="18" charset="0"/>
                <a:cs typeface="Times New Roman" panose="02020603050405020304" pitchFamily="18" charset="0"/>
              </a:rPr>
              <a:t>。首先要明确观点，然后再具体答题。答题时应从两个方面入手：一是紧扣“臂弱”“眼昏”</a:t>
            </a:r>
            <a:r>
              <a:rPr lang="en-US" altLang="zh-CN" sz="2400" b="1" dirty="0" smtClean="0">
                <a:solidFill>
                  <a:srgbClr val="990033"/>
                </a:solidFill>
                <a:latin typeface="Times New Roman" panose="02020603050405020304" pitchFamily="18" charset="0"/>
                <a:cs typeface="Times New Roman" panose="02020603050405020304" pitchFamily="18" charset="0"/>
              </a:rPr>
              <a:t>(</a:t>
            </a:r>
            <a:r>
              <a:rPr lang="zh-CN" altLang="en-US" sz="2400" b="1" dirty="0" smtClean="0">
                <a:solidFill>
                  <a:srgbClr val="990033"/>
                </a:solidFill>
                <a:latin typeface="Times New Roman" panose="02020603050405020304" pitchFamily="18" charset="0"/>
                <a:cs typeface="Times New Roman" panose="02020603050405020304" pitchFamily="18" charset="0"/>
              </a:rPr>
              <a:t>或“臂健”“眼明”</a:t>
            </a:r>
            <a:r>
              <a:rPr lang="en-US" altLang="zh-CN" sz="2400" b="1" dirty="0" smtClean="0">
                <a:solidFill>
                  <a:srgbClr val="990033"/>
                </a:solidFill>
                <a:latin typeface="Times New Roman" panose="02020603050405020304" pitchFamily="18" charset="0"/>
                <a:cs typeface="Times New Roman" panose="02020603050405020304" pitchFamily="18" charset="0"/>
              </a:rPr>
              <a:t>)</a:t>
            </a:r>
            <a:r>
              <a:rPr lang="zh-CN" altLang="en-US" sz="2400" b="1" dirty="0" smtClean="0">
                <a:solidFill>
                  <a:srgbClr val="990033"/>
                </a:solidFill>
                <a:latin typeface="Times New Roman" panose="02020603050405020304" pitchFamily="18" charset="0"/>
                <a:cs typeface="Times New Roman" panose="02020603050405020304" pitchFamily="18" charset="0"/>
              </a:rPr>
              <a:t>在诗句中的意思；二是联系作者要表达的情感、精神、信念等。</a:t>
            </a:r>
          </a:p>
          <a:p>
            <a:pPr indent="631825">
              <a:lnSpc>
                <a:spcPts val="3500"/>
              </a:lnSpc>
              <a:buNone/>
            </a:pPr>
            <a:endParaRPr lang="en-US" altLang="zh-CN" sz="2400" b="1" dirty="0" smtClean="0">
              <a:solidFill>
                <a:srgbClr val="990033"/>
              </a:solidFill>
              <a:latin typeface="宋体" panose="02010600030101010101" pitchFamily="2" charset="-122"/>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3" name="Group 45"/>
          <p:cNvGrpSpPr/>
          <p:nvPr/>
        </p:nvGrpSpPr>
        <p:grpSpPr bwMode="auto">
          <a:xfrm>
            <a:off x="0" y="785222"/>
            <a:ext cx="609600" cy="1857344"/>
            <a:chOff x="1" y="383"/>
            <a:chExt cx="384" cy="1618"/>
          </a:xfrm>
        </p:grpSpPr>
        <p:pic>
          <p:nvPicPr>
            <p:cNvPr id="9" name="Picture 31"/>
            <p:cNvPicPr>
              <a:picLocks noChangeAspect="1" noChangeArrowheads="1"/>
            </p:cNvPicPr>
            <p:nvPr/>
          </p:nvPicPr>
          <p:blipFill>
            <a:blip r:embed="rId3" cstate="print"/>
            <a:srcRect/>
            <a:stretch>
              <a:fillRect/>
            </a:stretch>
          </p:blipFill>
          <p:spPr bwMode="auto">
            <a:xfrm>
              <a:off x="1" y="383"/>
              <a:ext cx="384" cy="1618"/>
            </a:xfrm>
            <a:prstGeom prst="rect">
              <a:avLst/>
            </a:prstGeom>
            <a:noFill/>
            <a:ln w="9525">
              <a:noFill/>
              <a:miter lim="800000"/>
              <a:headEnd/>
              <a:tailEnd/>
            </a:ln>
          </p:spPr>
        </p:pic>
        <p:sp>
          <p:nvSpPr>
            <p:cNvPr id="10" name="内容占位符 2">
              <a:hlinkClick r:id="rId4" action="ppaction://hlinksldjump"/>
            </p:cNvPr>
            <p:cNvSpPr/>
            <p:nvPr/>
          </p:nvSpPr>
          <p:spPr bwMode="auto">
            <a:xfrm>
              <a:off x="46" y="570"/>
              <a:ext cx="272" cy="1179"/>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真题体验</a:t>
              </a:r>
            </a:p>
          </p:txBody>
        </p:sp>
      </p:grpSp>
    </p:spTree>
  </p:cSld>
  <p:clrMapOvr>
    <a:masterClrMapping/>
  </p:clrMapOvr>
  <p:transition spd="med">
    <p:fade/>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4929222"/>
          </a:xfrm>
          <a:prstGeom prst="rect">
            <a:avLst/>
          </a:prstGeom>
          <a:noFill/>
          <a:ln w="9525">
            <a:noFill/>
            <a:miter lim="800000"/>
          </a:ln>
        </p:spPr>
        <p:txBody>
          <a:bodyPr/>
          <a:lstStyle/>
          <a:p>
            <a:pPr indent="266700">
              <a:lnSpc>
                <a:spcPts val="3500"/>
              </a:lnSpc>
              <a:spcAft>
                <a:spcPts val="0"/>
              </a:spcAft>
            </a:pPr>
            <a:r>
              <a:rPr lang="en-US" altLang="zh-CN" sz="2400" b="1" kern="100" dirty="0" smtClean="0">
                <a:latin typeface="Times New Roman" panose="02020603050405020304"/>
                <a:cs typeface="Courier New" panose="02070309020205020404"/>
              </a:rPr>
              <a:t>(1</a:t>
            </a:r>
            <a:r>
              <a:rPr lang="en-US" altLang="zh-CN"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Courier New" panose="02070309020205020404"/>
              </a:rPr>
              <a:t> </a:t>
            </a:r>
            <a:r>
              <a:rPr lang="zh-CN" altLang="zh-CN" sz="2400" b="1" kern="100" dirty="0" smtClean="0">
                <a:latin typeface="Times New Roman" panose="02020603050405020304"/>
                <a:cs typeface="Courier New" panose="02070309020205020404"/>
              </a:rPr>
              <a:t>下列</a:t>
            </a:r>
            <a:r>
              <a:rPr lang="zh-CN" altLang="zh-CN" sz="2400" b="1" kern="100" dirty="0" smtClean="0">
                <a:latin typeface="Times New Roman" panose="02020603050405020304"/>
                <a:cs typeface="Courier New" panose="02070309020205020404"/>
              </a:rPr>
              <a:t>对</a:t>
            </a:r>
            <a:r>
              <a:rPr lang="zh-CN" altLang="zh-CN" sz="2400" b="1" kern="100" dirty="0" smtClean="0">
                <a:latin typeface="Times New Roman" panose="02020603050405020304"/>
                <a:cs typeface="Courier New" panose="02070309020205020404"/>
              </a:rPr>
              <a:t>本</a:t>
            </a:r>
            <a:r>
              <a:rPr lang="zh-CN" altLang="en-US" sz="2400" b="1" kern="100" dirty="0" smtClean="0">
                <a:latin typeface="Times New Roman" panose="02020603050405020304"/>
                <a:cs typeface="Courier New" panose="02070309020205020404"/>
              </a:rPr>
              <a:t>词</a:t>
            </a:r>
            <a:r>
              <a:rPr lang="zh-CN" altLang="zh-CN" sz="2400" b="1" kern="100" dirty="0" smtClean="0">
                <a:latin typeface="Times New Roman" panose="02020603050405020304"/>
                <a:cs typeface="Courier New" panose="02070309020205020404"/>
              </a:rPr>
              <a:t>的</a:t>
            </a:r>
            <a:r>
              <a:rPr lang="zh-CN" altLang="zh-CN" sz="2400" b="1" kern="100" dirty="0" smtClean="0">
                <a:latin typeface="Times New Roman" panose="02020603050405020304"/>
                <a:cs typeface="Courier New" panose="02070309020205020404"/>
              </a:rPr>
              <a:t>理解正确的两项是（</a:t>
            </a:r>
            <a:r>
              <a:rPr lang="en-US" altLang="zh-CN" sz="2400" b="1" kern="100" dirty="0" smtClean="0">
                <a:latin typeface="Times New Roman" panose="02020603050405020304"/>
                <a:cs typeface="Courier New" panose="02070309020205020404"/>
              </a:rPr>
              <a:t>5</a:t>
            </a:r>
            <a:r>
              <a:rPr lang="zh-CN" altLang="zh-CN" sz="2400" b="1" kern="100" dirty="0" smtClean="0">
                <a:latin typeface="Times New Roman" panose="02020603050405020304"/>
                <a:cs typeface="Courier New" panose="02070309020205020404"/>
              </a:rPr>
              <a:t>分）（</a:t>
            </a:r>
            <a:r>
              <a:rPr lang="en-US" altLang="zh-CN" sz="2400" b="1" kern="100" dirty="0" smtClean="0">
                <a:latin typeface="Times New Roman" panose="02020603050405020304"/>
                <a:cs typeface="Courier New" panose="02070309020205020404"/>
              </a:rPr>
              <a:t>     </a:t>
            </a:r>
            <a:r>
              <a:rPr lang="zh-CN" altLang="zh-CN" sz="2400" b="1" kern="100" dirty="0" smtClean="0">
                <a:latin typeface="Times New Roman" panose="02020603050405020304"/>
                <a:cs typeface="Courier New" panose="02070309020205020404"/>
              </a:rPr>
              <a:t>）</a:t>
            </a:r>
          </a:p>
          <a:p>
            <a:pPr indent="266700">
              <a:lnSpc>
                <a:spcPts val="3500"/>
              </a:lnSpc>
              <a:spcAft>
                <a:spcPts val="0"/>
              </a:spcAft>
            </a:pPr>
            <a:r>
              <a:rPr lang="en-US" altLang="zh-CN" sz="2400" b="1" kern="100" dirty="0" smtClean="0">
                <a:latin typeface="Times New Roman" panose="02020603050405020304"/>
                <a:cs typeface="Courier New" panose="02070309020205020404"/>
              </a:rPr>
              <a:t>A</a:t>
            </a:r>
            <a:r>
              <a:rPr lang="zh-CN" altLang="zh-CN" sz="2400" b="1" kern="100" dirty="0" smtClean="0">
                <a:latin typeface="Times New Roman" panose="02020603050405020304"/>
                <a:cs typeface="Courier New" panose="02070309020205020404"/>
              </a:rPr>
              <a:t>．上片开始两句叙说去年这个时候，人在都城机要处任职，常与朋友宴请酬唱，秉烛促谈，弹奏丝弦，表现过去庸俗官场生活的不堪回首。</a:t>
            </a:r>
          </a:p>
          <a:p>
            <a:pPr indent="266700">
              <a:lnSpc>
                <a:spcPts val="3500"/>
              </a:lnSpc>
              <a:spcAft>
                <a:spcPts val="0"/>
              </a:spcAft>
            </a:pPr>
            <a:r>
              <a:rPr lang="en-US" altLang="zh-CN" sz="2400" b="1" kern="100" dirty="0" smtClean="0">
                <a:latin typeface="Times New Roman" panose="02020603050405020304"/>
                <a:cs typeface="Courier New" panose="02070309020205020404"/>
              </a:rPr>
              <a:t>B</a:t>
            </a:r>
            <a:r>
              <a:rPr lang="zh-CN" altLang="zh-CN" sz="2400" b="1" kern="100" dirty="0" smtClean="0">
                <a:latin typeface="Times New Roman" panose="02020603050405020304"/>
                <a:cs typeface="Courier New" panose="02070309020205020404"/>
              </a:rPr>
              <a:t>．上片后三句说沉香已经燃尽，香气飘散了，深院中，早把绣帘放下来，其</a:t>
            </a:r>
            <a:r>
              <a:rPr lang="zh-CN" altLang="zh-CN" sz="2400" b="1" kern="100" dirty="0" smtClean="0">
                <a:latin typeface="Times New Roman" panose="02020603050405020304"/>
                <a:cs typeface="Courier New" panose="02070309020205020404"/>
              </a:rPr>
              <a:t>“梨云”</a:t>
            </a:r>
            <a:r>
              <a:rPr lang="zh-CN" altLang="en-US" sz="2400" b="1" kern="100" dirty="0" smtClean="0">
                <a:latin typeface="Times New Roman" panose="02020603050405020304"/>
                <a:cs typeface="Courier New" panose="02070309020205020404"/>
              </a:rPr>
              <a:t>化</a:t>
            </a:r>
            <a:r>
              <a:rPr lang="zh-CN" altLang="zh-CN" sz="2400" b="1" kern="100" dirty="0" smtClean="0">
                <a:latin typeface="Times New Roman" panose="02020603050405020304"/>
                <a:cs typeface="Courier New" panose="02070309020205020404"/>
              </a:rPr>
              <a:t>用唐朝</a:t>
            </a:r>
            <a:r>
              <a:rPr lang="zh-CN" altLang="en-US" sz="2400" b="1" kern="100" dirty="0" smtClean="0">
                <a:latin typeface="Times New Roman" panose="02020603050405020304"/>
                <a:cs typeface="Courier New" panose="02070309020205020404"/>
              </a:rPr>
              <a:t>常</a:t>
            </a:r>
            <a:r>
              <a:rPr lang="zh-CN" altLang="zh-CN" sz="2400" b="1" kern="100" dirty="0" smtClean="0">
                <a:latin typeface="Times New Roman" panose="02020603050405020304"/>
                <a:cs typeface="Courier New" panose="02070309020205020404"/>
              </a:rPr>
              <a:t>建梦见</a:t>
            </a:r>
            <a:r>
              <a:rPr lang="zh-CN" altLang="en-US" sz="2400" b="1" kern="100" dirty="0" smtClean="0">
                <a:latin typeface="Times New Roman" panose="02020603050405020304"/>
                <a:cs typeface="Courier New" panose="02070309020205020404"/>
              </a:rPr>
              <a:t>咏</a:t>
            </a:r>
            <a:r>
              <a:rPr lang="zh-CN" altLang="zh-CN" sz="2400" b="1" kern="100" dirty="0" smtClean="0">
                <a:latin typeface="Times New Roman" panose="02020603050405020304"/>
                <a:cs typeface="Courier New" panose="02070309020205020404"/>
              </a:rPr>
              <a:t>梨花</a:t>
            </a:r>
            <a:r>
              <a:rPr lang="zh-CN" altLang="en-US" sz="2400" b="1" kern="100" dirty="0" smtClean="0">
                <a:latin typeface="Times New Roman" panose="02020603050405020304"/>
                <a:cs typeface="Courier New" panose="02070309020205020404"/>
              </a:rPr>
              <a:t>之</a:t>
            </a:r>
            <a:r>
              <a:rPr lang="zh-CN" altLang="zh-CN" sz="2400" b="1" kern="100" dirty="0" smtClean="0">
                <a:latin typeface="Times New Roman" panose="02020603050405020304"/>
                <a:cs typeface="Courier New" panose="02070309020205020404"/>
              </a:rPr>
              <a:t>典故</a:t>
            </a:r>
            <a:r>
              <a:rPr lang="zh-CN" altLang="zh-CN" sz="2400" b="1" kern="100" dirty="0" smtClean="0">
                <a:latin typeface="Times New Roman" panose="02020603050405020304"/>
                <a:cs typeface="Courier New" panose="02070309020205020404"/>
              </a:rPr>
              <a:t>，是追忆从前的安适日子。</a:t>
            </a:r>
          </a:p>
          <a:p>
            <a:pPr indent="266700">
              <a:lnSpc>
                <a:spcPts val="3500"/>
              </a:lnSpc>
              <a:spcAft>
                <a:spcPts val="0"/>
              </a:spcAft>
            </a:pPr>
            <a:r>
              <a:rPr lang="en-US" altLang="zh-CN" sz="2400" b="1" kern="100" dirty="0" smtClean="0">
                <a:latin typeface="Times New Roman" panose="02020603050405020304"/>
                <a:cs typeface="Courier New" panose="02070309020205020404"/>
              </a:rPr>
              <a:t>C</a:t>
            </a:r>
            <a:r>
              <a:rPr lang="zh-CN" altLang="zh-CN" sz="2400" b="1" kern="100" dirty="0" smtClean="0">
                <a:latin typeface="Times New Roman" panose="02020603050405020304"/>
                <a:cs typeface="Courier New" panose="02070309020205020404"/>
              </a:rPr>
              <a:t>．下片开始两句写今年的这个时候，一个人孤独地站在江南的月下之夜，有谁知道我的心事？表达失去朋友</a:t>
            </a:r>
            <a:r>
              <a:rPr lang="zh-CN" altLang="zh-CN" sz="2400" b="1" kern="100" dirty="0" smtClean="0">
                <a:latin typeface="Times New Roman" panose="02020603050405020304"/>
                <a:cs typeface="Courier New" panose="02070309020205020404"/>
              </a:rPr>
              <a:t>的</a:t>
            </a:r>
            <a:r>
              <a:rPr lang="zh-CN" altLang="en-US" sz="2400" b="1" kern="100" dirty="0" smtClean="0">
                <a:latin typeface="Times New Roman" panose="02020603050405020304"/>
                <a:cs typeface="Courier New" panose="02070309020205020404"/>
              </a:rPr>
              <a:t>酸楚</a:t>
            </a:r>
            <a:r>
              <a:rPr lang="zh-CN" altLang="zh-CN" sz="2400" b="1" kern="100" dirty="0" smtClean="0">
                <a:latin typeface="Times New Roman" panose="02020603050405020304"/>
                <a:cs typeface="Courier New" panose="02070309020205020404"/>
              </a:rPr>
              <a:t>之</a:t>
            </a:r>
            <a:r>
              <a:rPr lang="zh-CN" altLang="zh-CN" sz="2400" b="1" kern="100" dirty="0" smtClean="0">
                <a:latin typeface="Times New Roman" panose="02020603050405020304"/>
                <a:cs typeface="Courier New" panose="02070309020205020404"/>
              </a:rPr>
              <a:t>情</a:t>
            </a:r>
            <a:r>
              <a:rPr lang="zh-CN" altLang="zh-CN" sz="2400" b="1" kern="100" dirty="0" smtClean="0">
                <a:latin typeface="Times New Roman" panose="02020603050405020304"/>
                <a:cs typeface="Courier New" panose="02070309020205020404"/>
              </a:rPr>
              <a:t>。</a:t>
            </a:r>
            <a:endParaRPr lang="zh-CN" altLang="zh-CN" sz="2400" b="1" kern="100" dirty="0" smtClean="0">
              <a:latin typeface="Times New Roman" panose="02020603050405020304"/>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4929222"/>
          </a:xfrm>
          <a:prstGeom prst="rect">
            <a:avLst/>
          </a:prstGeom>
          <a:noFill/>
          <a:ln w="9525">
            <a:noFill/>
            <a:miter lim="800000"/>
          </a:ln>
        </p:spPr>
        <p:txBody>
          <a:bodyPr/>
          <a:lstStyle/>
          <a:p>
            <a:pPr indent="266700">
              <a:lnSpc>
                <a:spcPts val="3500"/>
              </a:lnSpc>
              <a:spcAft>
                <a:spcPts val="0"/>
              </a:spcAft>
            </a:pPr>
            <a:r>
              <a:rPr lang="en-US" altLang="zh-CN" sz="2400" b="1" kern="100" dirty="0" smtClean="0">
                <a:latin typeface="Times New Roman" panose="02020603050405020304"/>
                <a:cs typeface="Courier New" panose="02070309020205020404"/>
              </a:rPr>
              <a:t>D</a:t>
            </a:r>
            <a:r>
              <a:rPr lang="zh-CN" altLang="zh-CN" sz="2400" b="1" kern="100" dirty="0" smtClean="0">
                <a:latin typeface="Times New Roman" panose="02020603050405020304"/>
                <a:cs typeface="Courier New" panose="02070309020205020404"/>
              </a:rPr>
              <a:t>．上片与下片通过今昔对比，写出了自己的不幸遭遇，表达了词人对自己被当政者从翰林院外放江南的不满与悲凉。</a:t>
            </a:r>
          </a:p>
          <a:p>
            <a:pPr indent="266700">
              <a:lnSpc>
                <a:spcPts val="3500"/>
              </a:lnSpc>
              <a:spcAft>
                <a:spcPts val="0"/>
              </a:spcAft>
            </a:pPr>
            <a:r>
              <a:rPr lang="en-US" altLang="zh-CN" sz="2400" b="1" kern="100" dirty="0" smtClean="0">
                <a:latin typeface="Times New Roman" panose="02020603050405020304"/>
                <a:cs typeface="Courier New" panose="02070309020205020404"/>
              </a:rPr>
              <a:t>E</a:t>
            </a:r>
            <a:r>
              <a:rPr lang="zh-CN" altLang="zh-CN" sz="2400" b="1" kern="100" dirty="0" smtClean="0">
                <a:latin typeface="Times New Roman" panose="02020603050405020304"/>
                <a:cs typeface="Courier New" panose="02070309020205020404"/>
              </a:rPr>
              <a:t>．这首词流丽俊逸，自然质朴，情深意长，采用普通的生活片段，揉入铺陈手法，铸成悠远意境，读来回味无穷。</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ln>
        </p:spPr>
        <p:txBody>
          <a:bodyPr/>
          <a:lstStyle/>
          <a:p>
            <a:r>
              <a:rPr lang="en-US" altLang="zh-CN" sz="2400" b="1" dirty="0" smtClean="0">
                <a:solidFill>
                  <a:srgbClr val="990033"/>
                </a:solidFill>
                <a:latin typeface="+mj-ea"/>
                <a:ea typeface="+mj-ea"/>
                <a:cs typeface="Times New Roman" panose="02020603050405020304"/>
              </a:rPr>
              <a:t>BD </a:t>
            </a:r>
            <a:r>
              <a:rPr lang="en-US" altLang="zh-CN" sz="2400" b="1" dirty="0" smtClean="0">
                <a:solidFill>
                  <a:srgbClr val="990033"/>
                </a:solidFill>
                <a:latin typeface="+mj-ea"/>
                <a:ea typeface="+mj-ea"/>
                <a:cs typeface="Times New Roman" panose="02020603050405020304"/>
              </a:rPr>
              <a:t>[</a:t>
            </a:r>
            <a:r>
              <a:rPr lang="zh-CN" altLang="zh-CN" sz="2400" b="1" dirty="0" smtClean="0">
                <a:solidFill>
                  <a:srgbClr val="990033"/>
                </a:solidFill>
                <a:latin typeface="+mj-ea"/>
                <a:ea typeface="+mj-ea"/>
                <a:cs typeface="Times New Roman" panose="02020603050405020304"/>
              </a:rPr>
              <a:t>解析</a:t>
            </a:r>
            <a:r>
              <a:rPr lang="en-US" altLang="zh-CN" sz="2400" b="1" dirty="0" smtClean="0">
                <a:solidFill>
                  <a:srgbClr val="990033"/>
                </a:solidFill>
                <a:latin typeface="+mj-ea"/>
                <a:ea typeface="+mj-ea"/>
                <a:cs typeface="Times New Roman" panose="02020603050405020304"/>
              </a:rPr>
              <a:t>] </a:t>
            </a:r>
            <a:r>
              <a:rPr lang="en-US" altLang="zh-CN" sz="2400" b="1" dirty="0" smtClean="0">
                <a:solidFill>
                  <a:srgbClr val="990033"/>
                </a:solidFill>
                <a:latin typeface="+mj-ea"/>
                <a:ea typeface="+mj-ea"/>
                <a:cs typeface="Times New Roman" panose="02020603050405020304"/>
              </a:rPr>
              <a:t>A</a:t>
            </a:r>
            <a:r>
              <a:rPr lang="zh-CN" altLang="zh-CN" sz="2400" b="1" dirty="0" smtClean="0">
                <a:solidFill>
                  <a:srgbClr val="990033"/>
                </a:solidFill>
                <a:latin typeface="+mj-ea"/>
                <a:ea typeface="+mj-ea"/>
                <a:cs typeface="Times New Roman" panose="02020603050405020304"/>
              </a:rPr>
              <a:t>项</a:t>
            </a:r>
            <a:r>
              <a:rPr lang="zh-CN" altLang="zh-CN" sz="2400" b="1" dirty="0" smtClean="0">
                <a:solidFill>
                  <a:srgbClr val="990033"/>
                </a:solidFill>
                <a:latin typeface="+mj-ea"/>
                <a:ea typeface="+mj-ea"/>
                <a:cs typeface="Times New Roman" panose="02020603050405020304"/>
              </a:rPr>
              <a:t>，“表现过去庸俗官场生活的不堪回首”错误，应是表现了作者在翰林院任职时生活的美好。</a:t>
            </a:r>
            <a:r>
              <a:rPr lang="en-US" altLang="zh-CN" sz="2400" b="1" dirty="0" smtClean="0">
                <a:solidFill>
                  <a:srgbClr val="990033"/>
                </a:solidFill>
                <a:latin typeface="+mj-ea"/>
                <a:ea typeface="+mj-ea"/>
                <a:cs typeface="Times New Roman" panose="02020603050405020304"/>
              </a:rPr>
              <a:t>C</a:t>
            </a:r>
            <a:r>
              <a:rPr lang="zh-CN" altLang="zh-CN" sz="2400" b="1" dirty="0" smtClean="0">
                <a:solidFill>
                  <a:srgbClr val="990033"/>
                </a:solidFill>
                <a:latin typeface="+mj-ea"/>
                <a:ea typeface="+mj-ea"/>
                <a:cs typeface="Times New Roman" panose="02020603050405020304"/>
              </a:rPr>
              <a:t>项，“失去朋友</a:t>
            </a:r>
            <a:r>
              <a:rPr lang="zh-CN" altLang="zh-CN" sz="2400" b="1" dirty="0" smtClean="0">
                <a:solidFill>
                  <a:srgbClr val="990033"/>
                </a:solidFill>
                <a:latin typeface="+mj-ea"/>
                <a:ea typeface="+mj-ea"/>
                <a:cs typeface="Times New Roman" panose="02020603050405020304"/>
              </a:rPr>
              <a:t>的</a:t>
            </a:r>
            <a:r>
              <a:rPr lang="zh-CN" altLang="en-US" sz="2400" b="1" dirty="0" smtClean="0">
                <a:solidFill>
                  <a:srgbClr val="990033"/>
                </a:solidFill>
                <a:latin typeface="+mj-ea"/>
                <a:ea typeface="+mj-ea"/>
                <a:cs typeface="Times New Roman" panose="02020603050405020304"/>
              </a:rPr>
              <a:t>酸楚</a:t>
            </a:r>
            <a:r>
              <a:rPr lang="zh-CN" altLang="zh-CN" sz="2400" b="1" dirty="0" smtClean="0">
                <a:solidFill>
                  <a:srgbClr val="990033"/>
                </a:solidFill>
                <a:latin typeface="+mj-ea"/>
                <a:ea typeface="+mj-ea"/>
                <a:cs typeface="Times New Roman" panose="02020603050405020304"/>
              </a:rPr>
              <a:t>之</a:t>
            </a:r>
            <a:r>
              <a:rPr lang="zh-CN" altLang="zh-CN" sz="2400" b="1" dirty="0" smtClean="0">
                <a:solidFill>
                  <a:srgbClr val="990033"/>
                </a:solidFill>
                <a:latin typeface="+mj-ea"/>
                <a:ea typeface="+mj-ea"/>
                <a:cs typeface="Times New Roman" panose="02020603050405020304"/>
              </a:rPr>
              <a:t>情”不合诗意，应为“冷落寂寞的心情”。</a:t>
            </a:r>
            <a:r>
              <a:rPr lang="en-US" altLang="zh-CN" sz="2400" b="1" dirty="0" smtClean="0">
                <a:solidFill>
                  <a:srgbClr val="990033"/>
                </a:solidFill>
                <a:latin typeface="+mj-ea"/>
                <a:ea typeface="+mj-ea"/>
                <a:cs typeface="Times New Roman" panose="02020603050405020304"/>
              </a:rPr>
              <a:t>E</a:t>
            </a:r>
            <a:r>
              <a:rPr lang="zh-CN" altLang="zh-CN" sz="2400" b="1" dirty="0" smtClean="0">
                <a:solidFill>
                  <a:srgbClr val="990033"/>
                </a:solidFill>
                <a:latin typeface="+mj-ea"/>
                <a:ea typeface="+mj-ea"/>
                <a:cs typeface="Times New Roman" panose="02020603050405020304"/>
              </a:rPr>
              <a:t>项，“铺陈”分析错误，有“通感”，如“沉水香</a:t>
            </a:r>
            <a:r>
              <a:rPr lang="zh-CN" altLang="zh-CN" sz="2400" b="1" dirty="0" smtClean="0">
                <a:solidFill>
                  <a:srgbClr val="990033"/>
                </a:solidFill>
                <a:latin typeface="+mj-ea"/>
                <a:ea typeface="+mj-ea"/>
                <a:cs typeface="Times New Roman" panose="02020603050405020304"/>
              </a:rPr>
              <a:t>消”句</a:t>
            </a:r>
            <a:r>
              <a:rPr lang="zh-CN" altLang="en-US" sz="2400" b="1" dirty="0" smtClean="0">
                <a:solidFill>
                  <a:srgbClr val="990033"/>
                </a:solidFill>
                <a:latin typeface="+mj-ea"/>
                <a:ea typeface="+mj-ea"/>
                <a:cs typeface="Times New Roman" panose="02020603050405020304"/>
              </a:rPr>
              <a:t>；有用典，如“</a:t>
            </a:r>
            <a:r>
              <a:rPr lang="zh-CN" altLang="zh-CN" sz="2400" b="1" dirty="0" smtClean="0">
                <a:solidFill>
                  <a:srgbClr val="990033"/>
                </a:solidFill>
                <a:latin typeface="+mj-ea"/>
                <a:ea typeface="+mj-ea"/>
                <a:cs typeface="Times New Roman" panose="02020603050405020304"/>
              </a:rPr>
              <a:t>梨云梦</a:t>
            </a:r>
            <a:r>
              <a:rPr lang="zh-CN" altLang="zh-CN" sz="2400" b="1" dirty="0" smtClean="0">
                <a:solidFill>
                  <a:srgbClr val="990033"/>
                </a:solidFill>
                <a:latin typeface="+mj-ea"/>
                <a:ea typeface="+mj-ea"/>
                <a:cs typeface="Times New Roman" panose="02020603050405020304"/>
              </a:rPr>
              <a:t>暖</a:t>
            </a:r>
            <a:r>
              <a:rPr lang="zh-CN" altLang="en-US" sz="2400" b="1" dirty="0" smtClean="0">
                <a:solidFill>
                  <a:srgbClr val="990033"/>
                </a:solidFill>
                <a:latin typeface="+mj-ea"/>
                <a:ea typeface="+mj-ea"/>
                <a:cs typeface="Times New Roman" panose="02020603050405020304"/>
              </a:rPr>
              <a:t>”句</a:t>
            </a:r>
            <a:r>
              <a:rPr lang="zh-CN" altLang="zh-CN" sz="2400" b="1" dirty="0" smtClean="0">
                <a:solidFill>
                  <a:srgbClr val="990033"/>
                </a:solidFill>
                <a:latin typeface="+mj-ea"/>
                <a:ea typeface="+mj-ea"/>
                <a:cs typeface="Times New Roman" panose="02020603050405020304"/>
              </a:rPr>
              <a:t> 。</a:t>
            </a:r>
            <a:endParaRPr lang="zh-CN" altLang="zh-CN" sz="2400" b="1" dirty="0" smtClean="0">
              <a:solidFill>
                <a:srgbClr val="990033"/>
              </a:solidFill>
              <a:latin typeface="+mj-ea"/>
              <a:ea typeface="+mj-ea"/>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4929222"/>
          </a:xfrm>
          <a:prstGeom prst="rect">
            <a:avLst/>
          </a:prstGeom>
          <a:noFill/>
          <a:ln w="9525">
            <a:noFill/>
            <a:miter lim="800000"/>
          </a:ln>
        </p:spPr>
        <p:txBody>
          <a:bodyPr/>
          <a:lstStyle/>
          <a:p>
            <a:pPr indent="266700" algn="just">
              <a:lnSpc>
                <a:spcPts val="3500"/>
              </a:lnSpc>
              <a:spcAft>
                <a:spcPts val="0"/>
              </a:spcAft>
            </a:pPr>
            <a:r>
              <a:rPr lang="en-US" altLang="zh-CN" sz="2400" b="1" kern="100" dirty="0" smtClean="0">
                <a:latin typeface="Times New Roman" panose="02020603050405020304"/>
                <a:cs typeface="Courier New" panose="02070309020205020404"/>
              </a:rPr>
              <a:t>(</a:t>
            </a:r>
            <a:r>
              <a:rPr lang="en-US" altLang="zh-CN" sz="2400" b="1" kern="100" dirty="0" smtClean="0">
                <a:latin typeface="Times New Roman" panose="02020603050405020304"/>
                <a:cs typeface="Courier New" panose="02070309020205020404"/>
              </a:rPr>
              <a:t>2</a:t>
            </a:r>
            <a:r>
              <a:rPr lang="zh-CN" altLang="en-US"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词</a:t>
            </a:r>
            <a:r>
              <a:rPr lang="zh-CN" altLang="zh-CN" sz="2400" b="1" kern="100" dirty="0" smtClean="0">
                <a:latin typeface="Times New Roman" panose="02020603050405020304"/>
                <a:cs typeface="Courier New" panose="02070309020205020404"/>
              </a:rPr>
              <a:t>的上下片各写了什么内容？表达了作者怎样的感情？</a:t>
            </a:r>
            <a:r>
              <a:rPr lang="en-US" altLang="zh-CN" sz="2400" b="1" kern="100" dirty="0" smtClean="0">
                <a:latin typeface="Times New Roman" panose="02020603050405020304"/>
                <a:cs typeface="Courier New" panose="02070309020205020404"/>
              </a:rPr>
              <a:t>(6</a:t>
            </a:r>
            <a:r>
              <a:rPr lang="zh-CN" altLang="zh-CN" sz="2400" b="1" kern="100" dirty="0" smtClean="0">
                <a:latin typeface="Times New Roman" panose="02020603050405020304"/>
                <a:cs typeface="Courier New" panose="02070309020205020404"/>
              </a:rPr>
              <a:t>分</a:t>
            </a:r>
            <a:r>
              <a:rPr lang="en-US" altLang="zh-CN" sz="2400" b="1" kern="100" dirty="0" smtClean="0">
                <a:latin typeface="Times New Roman" panose="02020603050405020304"/>
                <a:cs typeface="Courier New" panose="02070309020205020404"/>
              </a:rPr>
              <a:t>)</a:t>
            </a:r>
          </a:p>
          <a:p>
            <a:pPr indent="266700" algn="just">
              <a:lnSpc>
                <a:spcPts val="3500"/>
              </a:lnSpc>
              <a:spcAft>
                <a:spcPts val="0"/>
              </a:spcAft>
            </a:pPr>
            <a:r>
              <a:rPr lang="en-US" sz="2400" kern="100" dirty="0" smtClean="0">
                <a:latin typeface="Times New Roman" panose="02020603050405020304"/>
                <a:cs typeface="Courier New" panose="02070309020205020404"/>
              </a:rPr>
              <a:t>_______________________________________________</a:t>
            </a:r>
            <a:endParaRPr lang="zh-CN" altLang="en-US" sz="2400"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kern="100" dirty="0" smtClean="0">
                <a:latin typeface="Times New Roman" panose="02020603050405020304"/>
                <a:cs typeface="Courier New" panose="02070309020205020404"/>
              </a:rPr>
              <a:t>_______________________________________________</a:t>
            </a:r>
            <a:endParaRPr lang="zh-CN" sz="2400"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85860"/>
            <a:ext cx="7715304" cy="5113336"/>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zh-CN" sz="2400" b="1" dirty="0" smtClean="0">
                <a:solidFill>
                  <a:srgbClr val="990033"/>
                </a:solidFill>
                <a:latin typeface="+mj-ea"/>
                <a:ea typeface="+mj-ea"/>
                <a:cs typeface="Times New Roman" panose="02020603050405020304"/>
              </a:rPr>
              <a:t>答案</a:t>
            </a:r>
            <a:r>
              <a:rPr lang="en-US" altLang="zh-CN" sz="2400" b="1" dirty="0" smtClean="0">
                <a:solidFill>
                  <a:srgbClr val="990033"/>
                </a:solidFill>
                <a:latin typeface="+mj-ea"/>
                <a:ea typeface="+mj-ea"/>
                <a:cs typeface="Times New Roman" panose="02020603050405020304"/>
              </a:rPr>
              <a:t>] </a:t>
            </a:r>
            <a:r>
              <a:rPr lang="zh-CN" altLang="zh-CN" sz="2400" b="1" dirty="0" smtClean="0">
                <a:solidFill>
                  <a:srgbClr val="990033"/>
                </a:solidFill>
                <a:latin typeface="+mj-ea"/>
                <a:ea typeface="+mj-ea"/>
                <a:cs typeface="Times New Roman" panose="02020603050405020304"/>
              </a:rPr>
              <a:t>上片回忆自己去年在翰林院任职时，宾朋宴集、弦索消夜以及春夜静眠的情景。</a:t>
            </a:r>
            <a:r>
              <a:rPr lang="en-US" altLang="zh-CN" sz="2400" b="1" dirty="0" smtClean="0">
                <a:solidFill>
                  <a:srgbClr val="990033"/>
                </a:solidFill>
                <a:latin typeface="+mj-ea"/>
                <a:ea typeface="+mj-ea"/>
                <a:cs typeface="Times New Roman" panose="02020603050405020304"/>
              </a:rPr>
              <a:t>(2</a:t>
            </a:r>
            <a:r>
              <a:rPr lang="zh-CN" altLang="zh-CN" sz="2400" b="1" dirty="0" smtClean="0">
                <a:solidFill>
                  <a:srgbClr val="990033"/>
                </a:solidFill>
                <a:latin typeface="+mj-ea"/>
                <a:ea typeface="+mj-ea"/>
                <a:cs typeface="Times New Roman" panose="02020603050405020304"/>
              </a:rPr>
              <a:t>分</a:t>
            </a:r>
            <a:r>
              <a:rPr lang="en-US" altLang="zh-CN" sz="2400" b="1" dirty="0" smtClean="0">
                <a:solidFill>
                  <a:srgbClr val="990033"/>
                </a:solidFill>
                <a:latin typeface="+mj-ea"/>
                <a:ea typeface="+mj-ea"/>
                <a:cs typeface="Times New Roman" panose="02020603050405020304"/>
              </a:rPr>
              <a:t>)</a:t>
            </a:r>
            <a:r>
              <a:rPr lang="zh-CN" altLang="zh-CN" sz="2400" b="1" dirty="0" smtClean="0">
                <a:solidFill>
                  <a:srgbClr val="990033"/>
                </a:solidFill>
                <a:latin typeface="+mj-ea"/>
                <a:ea typeface="+mj-ea"/>
                <a:cs typeface="Times New Roman" panose="02020603050405020304"/>
              </a:rPr>
              <a:t>下片写如今被外放后独倚栏杆、冷落寂寞的心情。</a:t>
            </a:r>
            <a:r>
              <a:rPr lang="en-US" altLang="zh-CN" sz="2400" b="1" dirty="0" smtClean="0">
                <a:solidFill>
                  <a:srgbClr val="990033"/>
                </a:solidFill>
                <a:latin typeface="+mj-ea"/>
                <a:ea typeface="+mj-ea"/>
                <a:cs typeface="Times New Roman" panose="02020603050405020304"/>
              </a:rPr>
              <a:t>(1</a:t>
            </a:r>
            <a:r>
              <a:rPr lang="zh-CN" altLang="zh-CN" sz="2400" b="1" dirty="0" smtClean="0">
                <a:solidFill>
                  <a:srgbClr val="990033"/>
                </a:solidFill>
                <a:latin typeface="+mj-ea"/>
                <a:ea typeface="+mj-ea"/>
                <a:cs typeface="Times New Roman" panose="02020603050405020304"/>
              </a:rPr>
              <a:t>分</a:t>
            </a:r>
            <a:r>
              <a:rPr lang="en-US" altLang="zh-CN" sz="2400" b="1" dirty="0" smtClean="0">
                <a:solidFill>
                  <a:srgbClr val="990033"/>
                </a:solidFill>
                <a:latin typeface="+mj-ea"/>
                <a:ea typeface="+mj-ea"/>
                <a:cs typeface="Times New Roman" panose="02020603050405020304"/>
              </a:rPr>
              <a:t>)</a:t>
            </a:r>
            <a:r>
              <a:rPr lang="zh-CN" altLang="zh-CN" sz="2400" b="1" dirty="0" smtClean="0">
                <a:solidFill>
                  <a:srgbClr val="990033"/>
                </a:solidFill>
                <a:latin typeface="+mj-ea"/>
                <a:ea typeface="+mj-ea"/>
                <a:cs typeface="Times New Roman" panose="02020603050405020304"/>
              </a:rPr>
              <a:t>通过今昔对比，</a:t>
            </a:r>
            <a:r>
              <a:rPr lang="en-US" altLang="zh-CN" sz="2400" b="1" dirty="0" smtClean="0">
                <a:solidFill>
                  <a:srgbClr val="990033"/>
                </a:solidFill>
                <a:latin typeface="+mj-ea"/>
                <a:ea typeface="+mj-ea"/>
                <a:cs typeface="Times New Roman" panose="02020603050405020304"/>
              </a:rPr>
              <a:t>(1</a:t>
            </a:r>
            <a:r>
              <a:rPr lang="zh-CN" altLang="zh-CN" sz="2400" b="1" dirty="0" smtClean="0">
                <a:solidFill>
                  <a:srgbClr val="990033"/>
                </a:solidFill>
                <a:latin typeface="+mj-ea"/>
                <a:ea typeface="+mj-ea"/>
                <a:cs typeface="Times New Roman" panose="02020603050405020304"/>
              </a:rPr>
              <a:t>分</a:t>
            </a:r>
            <a:r>
              <a:rPr lang="en-US" altLang="zh-CN" sz="2400" b="1" dirty="0" smtClean="0">
                <a:solidFill>
                  <a:srgbClr val="990033"/>
                </a:solidFill>
                <a:latin typeface="+mj-ea"/>
                <a:ea typeface="+mj-ea"/>
                <a:cs typeface="Times New Roman" panose="02020603050405020304"/>
              </a:rPr>
              <a:t>)</a:t>
            </a:r>
            <a:r>
              <a:rPr lang="zh-CN" altLang="zh-CN" sz="2400" b="1" dirty="0" smtClean="0">
                <a:solidFill>
                  <a:srgbClr val="990033"/>
                </a:solidFill>
                <a:latin typeface="+mj-ea"/>
                <a:ea typeface="+mj-ea"/>
                <a:cs typeface="Times New Roman" panose="02020603050405020304"/>
              </a:rPr>
              <a:t>写出了自己的不幸遭遇，表达了词人对自己被当政者赶出翰林院外放江南的不满与悲凉。</a:t>
            </a:r>
            <a:r>
              <a:rPr lang="en-US" altLang="zh-CN" sz="2400" b="1" dirty="0" smtClean="0">
                <a:solidFill>
                  <a:srgbClr val="990033"/>
                </a:solidFill>
                <a:latin typeface="+mj-ea"/>
                <a:ea typeface="+mj-ea"/>
                <a:cs typeface="Times New Roman" panose="02020603050405020304"/>
              </a:rPr>
              <a:t>(2</a:t>
            </a:r>
            <a:r>
              <a:rPr lang="zh-CN" altLang="zh-CN" sz="2400" b="1" dirty="0" smtClean="0">
                <a:solidFill>
                  <a:srgbClr val="990033"/>
                </a:solidFill>
                <a:latin typeface="+mj-ea"/>
                <a:ea typeface="+mj-ea"/>
                <a:cs typeface="Times New Roman" panose="02020603050405020304"/>
              </a:rPr>
              <a:t>分</a:t>
            </a:r>
            <a:r>
              <a:rPr lang="en-US" altLang="zh-CN" sz="2400" b="1" dirty="0" smtClean="0">
                <a:solidFill>
                  <a:srgbClr val="990033"/>
                </a:solidFill>
                <a:latin typeface="+mj-ea"/>
                <a:ea typeface="+mj-ea"/>
                <a:cs typeface="Times New Roman" panose="02020603050405020304"/>
              </a:rPr>
              <a:t>)</a:t>
            </a:r>
            <a:endParaRPr lang="zh-CN" altLang="zh-CN" sz="2400" b="1" dirty="0" smtClean="0">
              <a:solidFill>
                <a:srgbClr val="990033"/>
              </a:solidFill>
              <a:latin typeface="+mj-ea"/>
              <a:ea typeface="+mj-ea"/>
              <a:cs typeface="Times New Roman" panose="02020603050405020304"/>
            </a:endParaRPr>
          </a:p>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zh-CN" sz="2400" b="1" dirty="0" smtClean="0">
                <a:solidFill>
                  <a:srgbClr val="990033"/>
                </a:solidFill>
                <a:latin typeface="+mj-ea"/>
                <a:ea typeface="+mj-ea"/>
                <a:cs typeface="Times New Roman" panose="02020603050405020304"/>
              </a:rPr>
              <a:t>解析</a:t>
            </a:r>
            <a:r>
              <a:rPr lang="en-US" altLang="zh-CN" sz="2400" b="1" dirty="0" smtClean="0">
                <a:solidFill>
                  <a:srgbClr val="990033"/>
                </a:solidFill>
                <a:latin typeface="+mj-ea"/>
                <a:ea typeface="+mj-ea"/>
                <a:cs typeface="Times New Roman" panose="02020603050405020304"/>
              </a:rPr>
              <a:t>] </a:t>
            </a:r>
            <a:r>
              <a:rPr lang="zh-CN" altLang="zh-CN" sz="2400" b="1" dirty="0" smtClean="0">
                <a:solidFill>
                  <a:srgbClr val="990033"/>
                </a:solidFill>
                <a:latin typeface="+mj-ea"/>
                <a:ea typeface="+mj-ea"/>
                <a:cs typeface="Times New Roman" panose="02020603050405020304"/>
              </a:rPr>
              <a:t>本题考查评价词的思想内容和词人的观点态度的能力。共两问，第一问是概括大意，考生概括时扣住词的内容即可。第二问应该综合回答，即回答整首词所表达的思想情感，考生回答时要联系注释；要注意用词的准确；关键还是要读懂词作。</a:t>
            </a:r>
            <a:r>
              <a:rPr lang="en-US" altLang="zh-CN" sz="2400" b="1" dirty="0" smtClean="0">
                <a:solidFill>
                  <a:srgbClr val="990033"/>
                </a:solidFill>
                <a:latin typeface="+mj-ea"/>
                <a:ea typeface="+mj-ea"/>
                <a:cs typeface="Times New Roman" panose="02020603050405020304"/>
              </a:rPr>
              <a:t> </a:t>
            </a:r>
            <a:endParaRPr lang="zh-CN" altLang="zh-CN" sz="2400" b="1" dirty="0" smtClean="0">
              <a:solidFill>
                <a:srgbClr val="990033"/>
              </a:solidFill>
              <a:latin typeface="+mj-ea"/>
              <a:ea typeface="+mj-ea"/>
              <a:cs typeface="Times New Roman" panose="02020603050405020304"/>
            </a:endParaRPr>
          </a:p>
          <a:p>
            <a:endParaRPr lang="zh-CN" altLang="en-US" sz="2400" b="1" dirty="0" smtClean="0">
              <a:solidFill>
                <a:srgbClr val="990033"/>
              </a:solidFill>
              <a:latin typeface="+mj-ea"/>
              <a:ea typeface="+mj-ea"/>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85860"/>
            <a:ext cx="7715304" cy="5113336"/>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原味翻译</a:t>
            </a:r>
            <a:r>
              <a:rPr lang="en-US" altLang="zh-CN"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去年的这个时候在中书省，</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我</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与朋友们在烛火通明的晚上，弹奏乐器。沉香已经燃尽，香气飘散了，深院中，早把绣帘放下来了。今年的这个时候，一个人孤独地在江南之夜，有谁知道我的心事？杨柳青青，微风习习，淡淡的月光下海棠花清香扑鼻，孤独地倚于栏杆。</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030308"/>
            <a:ext cx="7715304" cy="5399088"/>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5. </a:t>
            </a:r>
            <a:r>
              <a:rPr lang="zh-CN" altLang="en-US" sz="2400" b="1" kern="100" dirty="0" smtClean="0">
                <a:latin typeface="Times New Roman" panose="02020603050405020304"/>
                <a:cs typeface="Times New Roman" panose="02020603050405020304"/>
              </a:rPr>
              <a:t>阅读下面这首唐诗，完成题目。</a:t>
            </a:r>
            <a:r>
              <a:rPr lang="en-US" sz="2400" b="1" kern="100" dirty="0" smtClean="0">
                <a:latin typeface="Times New Roman" panose="02020603050405020304"/>
                <a:ea typeface="仿宋_GB2312" panose="02010609030101010101" charset="-122"/>
                <a:cs typeface="Courier New" panose="02070309020205020404"/>
              </a:rPr>
              <a:t>(11</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黑体" panose="02010600030101010101" charset="-122"/>
                <a:ea typeface="黑体" panose="02010600030101010101" charset="-122"/>
                <a:cs typeface="Times New Roman" panose="02020603050405020304"/>
              </a:rPr>
              <a:t>东平别前卫县李少府</a:t>
            </a:r>
            <a:endParaRPr lang="zh-CN" altLang="en-US" sz="2400" b="1" kern="100" dirty="0" smtClean="0">
              <a:latin typeface="黑体" panose="02010600030101010101" charset="-122"/>
              <a:ea typeface="黑体" panose="02010600030101010101"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高　适</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黄鸟翩翩杨柳垂，春风送客使人悲。</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怨别自惊千里外，论交却忆十年时。</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云开汶水孤帆远，路绕梁山匹马迟。</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此地从来可乘兴，留君不住益凄其。</a:t>
            </a:r>
            <a:endParaRPr lang="zh-CN" sz="2400" b="1"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4929222"/>
          </a:xfrm>
          <a:prstGeom prst="rect">
            <a:avLst/>
          </a:prstGeom>
          <a:noFill/>
          <a:ln w="9525">
            <a:noFill/>
            <a:miter lim="800000"/>
          </a:ln>
        </p:spPr>
        <p:txBody>
          <a:bodyPr/>
          <a:lstStyle/>
          <a:p>
            <a:pPr indent="266700">
              <a:lnSpc>
                <a:spcPts val="3500"/>
              </a:lnSpc>
              <a:spcAft>
                <a:spcPts val="0"/>
              </a:spcAft>
            </a:pPr>
            <a:r>
              <a:rPr lang="en-US" altLang="zh-CN" sz="2400" b="1" kern="100" dirty="0" smtClean="0">
                <a:latin typeface="Times New Roman" panose="02020603050405020304"/>
                <a:cs typeface="Courier New" panose="02070309020205020404"/>
              </a:rPr>
              <a:t>(1</a:t>
            </a:r>
            <a:r>
              <a:rPr lang="en-US" altLang="zh-CN"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Courier New" panose="02070309020205020404"/>
              </a:rPr>
              <a:t> </a:t>
            </a:r>
            <a:r>
              <a:rPr lang="zh-CN" altLang="zh-CN" sz="2400" b="1" kern="100" dirty="0" smtClean="0">
                <a:latin typeface="Times New Roman" panose="02020603050405020304"/>
                <a:cs typeface="Courier New" panose="02070309020205020404"/>
              </a:rPr>
              <a:t>下列</a:t>
            </a:r>
            <a:r>
              <a:rPr lang="zh-CN" altLang="zh-CN" sz="2400" b="1" kern="100" dirty="0" smtClean="0">
                <a:latin typeface="Times New Roman" panose="02020603050405020304"/>
                <a:cs typeface="Courier New" panose="02070309020205020404"/>
              </a:rPr>
              <a:t>对本诗的理解正确的两项是（</a:t>
            </a:r>
            <a:r>
              <a:rPr lang="en-US" altLang="zh-CN" sz="2400" b="1" kern="100" dirty="0" smtClean="0">
                <a:latin typeface="Times New Roman" panose="02020603050405020304"/>
                <a:cs typeface="Courier New" panose="02070309020205020404"/>
              </a:rPr>
              <a:t>5</a:t>
            </a:r>
            <a:r>
              <a:rPr lang="zh-CN" altLang="zh-CN" sz="2400" b="1" kern="100" dirty="0" smtClean="0">
                <a:latin typeface="Times New Roman" panose="02020603050405020304"/>
                <a:cs typeface="Courier New" panose="02070309020205020404"/>
              </a:rPr>
              <a:t>分）（</a:t>
            </a:r>
            <a:r>
              <a:rPr lang="en-US" altLang="zh-CN" sz="2400" b="1" kern="100" dirty="0" smtClean="0">
                <a:latin typeface="Times New Roman" panose="02020603050405020304"/>
                <a:cs typeface="Courier New" panose="02070309020205020404"/>
              </a:rPr>
              <a:t>     </a:t>
            </a:r>
            <a:r>
              <a:rPr lang="zh-CN" altLang="zh-CN" sz="2400" b="1" kern="100" dirty="0" smtClean="0">
                <a:latin typeface="Times New Roman" panose="02020603050405020304"/>
                <a:cs typeface="Courier New" panose="02070309020205020404"/>
              </a:rPr>
              <a:t>）</a:t>
            </a:r>
          </a:p>
          <a:p>
            <a:pPr indent="266700">
              <a:lnSpc>
                <a:spcPts val="3500"/>
              </a:lnSpc>
              <a:spcAft>
                <a:spcPts val="0"/>
              </a:spcAft>
            </a:pPr>
            <a:r>
              <a:rPr lang="en-US" altLang="zh-CN" sz="2400" b="1" kern="100" dirty="0" smtClean="0">
                <a:latin typeface="Times New Roman" panose="02020603050405020304"/>
                <a:cs typeface="Courier New" panose="02070309020205020404"/>
              </a:rPr>
              <a:t>A</a:t>
            </a:r>
            <a:r>
              <a:rPr lang="zh-CN" altLang="zh-CN" sz="2400" b="1" kern="100" dirty="0" smtClean="0">
                <a:latin typeface="Times New Roman" panose="02020603050405020304"/>
                <a:cs typeface="Courier New" panose="02070309020205020404"/>
              </a:rPr>
              <a:t>．首联选取最能表现春天时令的“翩翩黄鸟”、低垂的杨柳、和煦的春风，勾勒出一幅明丽的春景图，以乐景衬悲情。</a:t>
            </a:r>
          </a:p>
          <a:p>
            <a:pPr indent="266700">
              <a:lnSpc>
                <a:spcPts val="3500"/>
              </a:lnSpc>
              <a:spcAft>
                <a:spcPts val="0"/>
              </a:spcAft>
            </a:pPr>
            <a:r>
              <a:rPr lang="en-US" altLang="zh-CN" sz="2400" b="1" kern="100" dirty="0" smtClean="0">
                <a:latin typeface="Times New Roman" panose="02020603050405020304"/>
                <a:cs typeface="Courier New" panose="02070309020205020404"/>
              </a:rPr>
              <a:t>B</a:t>
            </a:r>
            <a:r>
              <a:rPr lang="zh-CN" altLang="zh-CN" sz="2400" b="1" kern="100" dirty="0" smtClean="0">
                <a:latin typeface="Times New Roman" panose="02020603050405020304"/>
                <a:cs typeface="Courier New" panose="02070309020205020404"/>
              </a:rPr>
              <a:t>．第二联一方面说李寀将远去“千里”，两人日后难以相见；另一方面追述两人的友情，自己与李宷并非一年半载短暂之谊，而是有“十年”交往的深厚感情。</a:t>
            </a:r>
          </a:p>
          <a:p>
            <a:pPr indent="266700">
              <a:lnSpc>
                <a:spcPts val="3500"/>
              </a:lnSpc>
              <a:spcAft>
                <a:spcPts val="0"/>
              </a:spcAft>
            </a:pPr>
            <a:r>
              <a:rPr lang="en-US" altLang="zh-CN" sz="2400" b="1" kern="100" dirty="0" smtClean="0">
                <a:latin typeface="Times New Roman" panose="02020603050405020304"/>
                <a:cs typeface="Courier New" panose="02070309020205020404"/>
              </a:rPr>
              <a:t>C</a:t>
            </a:r>
            <a:r>
              <a:rPr lang="zh-CN" altLang="zh-CN" sz="2400" b="1" kern="100" dirty="0" smtClean="0">
                <a:latin typeface="Times New Roman" panose="02020603050405020304"/>
                <a:cs typeface="Courier New" panose="02070309020205020404"/>
              </a:rPr>
              <a:t>．第三联用字精妙，比如“远”字，不仅表现诗人极力眺望的神态，而且还曲折地传达出诗人内心产生的对朋友的陌生感</a:t>
            </a:r>
            <a:r>
              <a:rPr lang="zh-CN" altLang="zh-CN" sz="2400" b="1" kern="100" dirty="0" smtClean="0">
                <a:latin typeface="Times New Roman" panose="02020603050405020304"/>
                <a:cs typeface="Courier New" panose="02070309020205020404"/>
              </a:rPr>
              <a:t>。</a:t>
            </a:r>
            <a:endParaRPr lang="zh-CN" altLang="zh-CN" sz="2400" b="1" kern="100" dirty="0" smtClean="0">
              <a:latin typeface="Times New Roman" panose="02020603050405020304"/>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4929222"/>
          </a:xfrm>
          <a:prstGeom prst="rect">
            <a:avLst/>
          </a:prstGeom>
          <a:noFill/>
          <a:ln w="9525">
            <a:noFill/>
            <a:miter lim="800000"/>
          </a:ln>
        </p:spPr>
        <p:txBody>
          <a:bodyPr/>
          <a:lstStyle/>
          <a:p>
            <a:pPr indent="266700">
              <a:lnSpc>
                <a:spcPts val="3500"/>
              </a:lnSpc>
              <a:spcAft>
                <a:spcPts val="0"/>
              </a:spcAft>
            </a:pPr>
            <a:r>
              <a:rPr lang="en-US" altLang="zh-CN" sz="2400" b="1" kern="100" dirty="0" smtClean="0">
                <a:latin typeface="Times New Roman" panose="02020603050405020304"/>
                <a:cs typeface="Courier New" panose="02070309020205020404"/>
              </a:rPr>
              <a:t>D</a:t>
            </a:r>
            <a:r>
              <a:rPr lang="zh-CN" altLang="zh-CN" sz="2400" b="1" kern="100" dirty="0" smtClean="0">
                <a:latin typeface="Times New Roman" panose="02020603050405020304"/>
                <a:cs typeface="Courier New" panose="02070309020205020404"/>
              </a:rPr>
              <a:t>．第四联运用借代，说春光明媚，正可如王徽之 “乘兴”（乘其兴致）访戴逵，而友人去意已定，自是倍感“凄其”（心境凄凉）</a:t>
            </a:r>
            <a:r>
              <a:rPr lang="zh-CN" altLang="zh-CN" sz="2400" b="1" kern="100" dirty="0" smtClean="0">
                <a:latin typeface="Times New Roman" panose="02020603050405020304"/>
                <a:cs typeface="Courier New" panose="02070309020205020404"/>
              </a:rPr>
              <a:t>。</a:t>
            </a:r>
            <a:endParaRPr lang="en-US" altLang="zh-CN" sz="2400" b="1" kern="100" dirty="0" smtClean="0">
              <a:latin typeface="Times New Roman" panose="02020603050405020304"/>
              <a:cs typeface="Courier New" panose="02070309020205020404"/>
            </a:endParaRPr>
          </a:p>
          <a:p>
            <a:pPr indent="266700">
              <a:lnSpc>
                <a:spcPts val="3500"/>
              </a:lnSpc>
              <a:spcAft>
                <a:spcPts val="0"/>
              </a:spcAft>
            </a:pPr>
            <a:r>
              <a:rPr lang="en-US" altLang="zh-CN" sz="2400" b="1" kern="100" dirty="0" smtClean="0">
                <a:latin typeface="Times New Roman" panose="02020603050405020304"/>
                <a:cs typeface="Courier New" panose="02070309020205020404"/>
              </a:rPr>
              <a:t>E</a:t>
            </a:r>
            <a:r>
              <a:rPr lang="zh-CN" altLang="zh-CN" sz="2400" b="1" kern="100" dirty="0" smtClean="0">
                <a:latin typeface="Times New Roman" panose="02020603050405020304"/>
                <a:cs typeface="Courier New" panose="02070309020205020404"/>
              </a:rPr>
              <a:t>．这首送别诗选用日常生活中的常见物象，主要采用间接抒情，选用平俗的词语，不尚雕饰，描绘清新自然的场景。</a:t>
            </a:r>
          </a:p>
          <a:p>
            <a:pPr indent="266700">
              <a:lnSpc>
                <a:spcPts val="3500"/>
              </a:lnSpc>
              <a:spcAft>
                <a:spcPts val="0"/>
              </a:spcAft>
            </a:pPr>
            <a:endParaRPr lang="zh-CN" altLang="zh-CN" sz="2400" b="1" kern="100" dirty="0" smtClean="0">
              <a:latin typeface="Times New Roman" panose="02020603050405020304"/>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mj-ea"/>
                <a:ea typeface="+mj-ea"/>
                <a:cs typeface="Times New Roman" panose="02020603050405020304"/>
              </a:rPr>
              <a:t>AB</a:t>
            </a:r>
            <a:r>
              <a:rPr lang="en-US" altLang="zh-CN" sz="2400" b="1" dirty="0" smtClean="0">
                <a:solidFill>
                  <a:srgbClr val="990033"/>
                </a:solidFill>
                <a:latin typeface="+mj-ea"/>
                <a:ea typeface="+mj-ea"/>
                <a:cs typeface="Times New Roman" panose="02020603050405020304"/>
              </a:rPr>
              <a:t>[</a:t>
            </a:r>
            <a:r>
              <a:rPr lang="zh-CN" altLang="zh-CN" sz="2400" b="1" dirty="0" smtClean="0">
                <a:solidFill>
                  <a:srgbClr val="990033"/>
                </a:solidFill>
                <a:latin typeface="+mj-ea"/>
                <a:ea typeface="+mj-ea"/>
                <a:cs typeface="Times New Roman" panose="02020603050405020304"/>
              </a:rPr>
              <a:t>解析</a:t>
            </a:r>
            <a:r>
              <a:rPr lang="en-US" altLang="zh-CN" sz="2400" b="1" dirty="0" smtClean="0">
                <a:solidFill>
                  <a:srgbClr val="990033"/>
                </a:solidFill>
                <a:latin typeface="+mj-ea"/>
                <a:ea typeface="+mj-ea"/>
                <a:cs typeface="Times New Roman" panose="02020603050405020304"/>
              </a:rPr>
              <a:t>]C</a:t>
            </a:r>
            <a:r>
              <a:rPr lang="zh-CN" altLang="zh-CN" sz="2400" b="1" dirty="0" smtClean="0">
                <a:solidFill>
                  <a:srgbClr val="990033"/>
                </a:solidFill>
                <a:latin typeface="+mj-ea"/>
                <a:ea typeface="+mj-ea"/>
                <a:cs typeface="Times New Roman" panose="02020603050405020304"/>
              </a:rPr>
              <a:t>项，“传达出诗人内心产生的对朋友的陌生感”错误，应为“传达出诗人内心的离伤”：因为山长水远，见面无由而产生的巨大怅惘和迷茫，从而在主观上产生一种遥远之感。</a:t>
            </a:r>
            <a:r>
              <a:rPr lang="en-US" altLang="zh-CN" sz="2400" b="1" dirty="0" smtClean="0">
                <a:solidFill>
                  <a:srgbClr val="990033"/>
                </a:solidFill>
                <a:latin typeface="+mj-ea"/>
                <a:ea typeface="+mj-ea"/>
                <a:cs typeface="Times New Roman" panose="02020603050405020304"/>
              </a:rPr>
              <a:t>D</a:t>
            </a:r>
            <a:r>
              <a:rPr lang="zh-CN" altLang="zh-CN" sz="2400" b="1" dirty="0" smtClean="0">
                <a:solidFill>
                  <a:srgbClr val="990033"/>
                </a:solidFill>
                <a:latin typeface="+mj-ea"/>
                <a:ea typeface="+mj-ea"/>
                <a:cs typeface="Times New Roman" panose="02020603050405020304"/>
              </a:rPr>
              <a:t>项，“借代”分析错误，应该是“用典”。</a:t>
            </a:r>
            <a:r>
              <a:rPr lang="en-US" altLang="zh-CN" sz="2400" b="1" dirty="0" smtClean="0">
                <a:solidFill>
                  <a:srgbClr val="990033"/>
                </a:solidFill>
                <a:latin typeface="+mj-ea"/>
                <a:ea typeface="+mj-ea"/>
                <a:cs typeface="Times New Roman" panose="02020603050405020304"/>
              </a:rPr>
              <a:t>E</a:t>
            </a:r>
            <a:r>
              <a:rPr lang="zh-CN" altLang="zh-CN" sz="2400" b="1" dirty="0" smtClean="0">
                <a:solidFill>
                  <a:srgbClr val="990033"/>
                </a:solidFill>
                <a:latin typeface="+mj-ea"/>
                <a:ea typeface="+mj-ea"/>
                <a:cs typeface="Times New Roman" panose="02020603050405020304"/>
              </a:rPr>
              <a:t>项，“主要采用间接抒情”分析不正确，是“直抒胸臆”，如首联“悲”，尾联“凄其”。</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专题八　古代诗歌鉴赏</a:t>
            </a:r>
          </a:p>
        </p:txBody>
      </p:sp>
      <p:sp>
        <p:nvSpPr>
          <p:cNvPr id="86019" name="内容占位符 2"/>
          <p:cNvSpPr>
            <a:spLocks noGrp="1"/>
          </p:cNvSpPr>
          <p:nvPr>
            <p:ph idx="4294967295"/>
          </p:nvPr>
        </p:nvSpPr>
        <p:spPr>
          <a:xfrm>
            <a:off x="642911" y="785794"/>
            <a:ext cx="8143932" cy="5572164"/>
          </a:xfrm>
        </p:spPr>
        <p:txBody>
          <a:bodyPr/>
          <a:lstStyle/>
          <a:p>
            <a:pPr marL="0" indent="0">
              <a:lnSpc>
                <a:spcPts val="3500"/>
              </a:lnSpc>
              <a:buNone/>
            </a:pP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dirty="0" smtClean="0">
                <a:latin typeface="Times New Roman" panose="02020603050405020304" pitchFamily="18" charset="0"/>
                <a:ea typeface="宋体" panose="02010600030101010101" pitchFamily="2" charset="-122"/>
                <a:cs typeface="Times New Roman" panose="02020603050405020304" pitchFamily="18" charset="0"/>
              </a:rPr>
              <a:t>这首诗与辛弃疾的</a:t>
            </a: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smtClean="0">
                <a:latin typeface="Times New Roman" panose="02020603050405020304" pitchFamily="18" charset="0"/>
                <a:ea typeface="宋体" panose="02010600030101010101" pitchFamily="2" charset="-122"/>
                <a:cs typeface="Times New Roman" panose="02020603050405020304" pitchFamily="18" charset="0"/>
              </a:rPr>
              <a:t>破阵子</a:t>
            </a: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smtClean="0">
                <a:latin typeface="Times New Roman" panose="02020603050405020304" pitchFamily="18" charset="0"/>
                <a:ea typeface="宋体" panose="02010600030101010101" pitchFamily="2" charset="-122"/>
                <a:cs typeface="Times New Roman" panose="02020603050405020304" pitchFamily="18" charset="0"/>
              </a:rPr>
              <a:t>醉里挑灯看剑</a:t>
            </a: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smtClean="0">
                <a:latin typeface="Times New Roman" panose="02020603050405020304" pitchFamily="18" charset="0"/>
                <a:ea typeface="宋体" panose="02010600030101010101" pitchFamily="2" charset="-122"/>
                <a:cs typeface="Times New Roman" panose="02020603050405020304" pitchFamily="18" charset="0"/>
              </a:rPr>
              <a:t>题材相似，但情感基调却有所不同，请指出二者的不同之处。</a:t>
            </a: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(6</a:t>
            </a:r>
            <a:r>
              <a:rPr lang="zh-CN" altLang="en-US" sz="2400" b="1" dirty="0" smtClean="0">
                <a:latin typeface="Times New Roman" panose="02020603050405020304" pitchFamily="18" charset="0"/>
                <a:ea typeface="宋体" panose="02010600030101010101" pitchFamily="2" charset="-122"/>
                <a:cs typeface="Times New Roman" panose="02020603050405020304" pitchFamily="18" charset="0"/>
              </a:rPr>
              <a:t>分</a:t>
            </a:r>
            <a:r>
              <a:rPr lang="en-US" altLang="zh-CN" sz="2400" b="1"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b="1" dirty="0" smtClean="0">
              <a:latin typeface="仿宋" pitchFamily="49" charset="-122"/>
              <a:ea typeface="仿宋" pitchFamily="49" charset="-122"/>
              <a:cs typeface="Times New Roman" panose="02020603050405020304" pitchFamily="18" charset="0"/>
            </a:endParaRPr>
          </a:p>
          <a:p>
            <a:pPr marL="0" indent="0">
              <a:lnSpc>
                <a:spcPts val="3500"/>
              </a:lnSpc>
              <a:buNone/>
            </a:pPr>
            <a:r>
              <a:rPr lang="en-US" altLang="zh-CN" sz="2400" b="1" kern="100" dirty="0" smtClean="0">
                <a:solidFill>
                  <a:srgbClr val="990033"/>
                </a:solidFill>
                <a:latin typeface="+mn-ea"/>
                <a:cs typeface="Courier New" panose="02070309020205020404"/>
              </a:rPr>
              <a:t>[</a:t>
            </a:r>
            <a:r>
              <a:rPr lang="zh-CN" altLang="en-US" sz="2400" b="1" kern="100" dirty="0" smtClean="0">
                <a:solidFill>
                  <a:srgbClr val="990033"/>
                </a:solidFill>
                <a:latin typeface="+mn-ea"/>
                <a:cs typeface="Courier New" panose="02070309020205020404"/>
              </a:rPr>
              <a:t>答案</a:t>
            </a:r>
            <a:r>
              <a:rPr lang="en-US" altLang="zh-CN" sz="2400" b="1" kern="100" dirty="0" smtClean="0">
                <a:solidFill>
                  <a:srgbClr val="990033"/>
                </a:solidFill>
                <a:latin typeface="+mn-ea"/>
                <a:cs typeface="Courier New" panose="02070309020205020404"/>
              </a:rPr>
              <a:t>] ①</a:t>
            </a:r>
            <a:r>
              <a:rPr lang="zh-CN" altLang="en-US" sz="2400" b="1" kern="100" dirty="0" smtClean="0">
                <a:solidFill>
                  <a:srgbClr val="990033"/>
                </a:solidFill>
                <a:latin typeface="+mn-ea"/>
                <a:cs typeface="Courier New" panose="02070309020205020404"/>
              </a:rPr>
              <a:t>曹诗写自己虽已年老，但报国之心犹存，重在表达“老骥伏枥，志在千里”的豪情；②辛词通过追怀金戈铁马的往事，表达英雄白首、功业未成的悲慨。</a:t>
            </a:r>
          </a:p>
          <a:p>
            <a:pPr marL="0" indent="0">
              <a:lnSpc>
                <a:spcPts val="3500"/>
              </a:lnSpc>
              <a:buNone/>
            </a:pPr>
            <a:r>
              <a:rPr lang="en-US" altLang="zh-CN" sz="2400" b="1" kern="100" dirty="0" smtClean="0">
                <a:solidFill>
                  <a:srgbClr val="990033"/>
                </a:solidFill>
                <a:latin typeface="+mn-ea"/>
                <a:cs typeface="Courier New" panose="02070309020205020404"/>
              </a:rPr>
              <a:t>[</a:t>
            </a:r>
            <a:r>
              <a:rPr lang="zh-CN" altLang="en-US" sz="2400" b="1" kern="100" dirty="0" smtClean="0">
                <a:solidFill>
                  <a:srgbClr val="990033"/>
                </a:solidFill>
                <a:latin typeface="+mn-ea"/>
                <a:cs typeface="Courier New" panose="02070309020205020404"/>
              </a:rPr>
              <a:t>解析</a:t>
            </a:r>
            <a:r>
              <a:rPr lang="en-US" altLang="zh-CN" sz="2400" b="1" kern="100" dirty="0" smtClean="0">
                <a:solidFill>
                  <a:srgbClr val="990033"/>
                </a:solidFill>
                <a:latin typeface="+mn-ea"/>
                <a:cs typeface="Courier New" panose="02070309020205020404"/>
              </a:rPr>
              <a:t>] </a:t>
            </a:r>
            <a:r>
              <a:rPr lang="zh-CN" altLang="en-US" sz="2400" b="1" kern="100" dirty="0" smtClean="0">
                <a:solidFill>
                  <a:srgbClr val="990033"/>
                </a:solidFill>
                <a:latin typeface="+mn-ea"/>
                <a:cs typeface="Courier New" panose="02070309020205020404"/>
              </a:rPr>
              <a:t>本题考查鉴赏作品的思想感情，能力层级为</a:t>
            </a:r>
            <a:r>
              <a:rPr lang="en-US" altLang="zh-CN" sz="2400" b="1" kern="100" dirty="0" smtClean="0">
                <a:solidFill>
                  <a:srgbClr val="990033"/>
                </a:solidFill>
                <a:latin typeface="+mn-ea"/>
                <a:cs typeface="Courier New" panose="02070309020205020404"/>
              </a:rPr>
              <a:t>D</a:t>
            </a:r>
            <a:r>
              <a:rPr lang="zh-CN" altLang="en-US" sz="2400" b="1" kern="100" dirty="0" smtClean="0">
                <a:solidFill>
                  <a:srgbClr val="990033"/>
                </a:solidFill>
                <a:latin typeface="+mn-ea"/>
                <a:cs typeface="Courier New" panose="02070309020205020404"/>
              </a:rPr>
              <a:t>。答题的方式就是列出两首诗分别通过写什么内容表达了作者怎样的思想感情。但前提是必须掌握</a:t>
            </a:r>
            <a:r>
              <a:rPr lang="en-US" altLang="zh-CN" sz="2400" b="1" kern="100" dirty="0" smtClean="0">
                <a:solidFill>
                  <a:srgbClr val="990033"/>
                </a:solidFill>
                <a:latin typeface="+mn-ea"/>
                <a:cs typeface="Courier New" panose="02070309020205020404"/>
              </a:rPr>
              <a:t>64</a:t>
            </a:r>
            <a:r>
              <a:rPr lang="zh-CN" altLang="en-US" sz="2400" b="1" kern="100" dirty="0" smtClean="0">
                <a:solidFill>
                  <a:srgbClr val="990033"/>
                </a:solidFill>
                <a:latin typeface="+mn-ea"/>
                <a:cs typeface="Courier New" panose="02070309020205020404"/>
              </a:rPr>
              <a:t>篇必背篇目之一</a:t>
            </a:r>
            <a:r>
              <a:rPr lang="en-US" altLang="zh-CN" sz="2400" b="1" kern="100" dirty="0" smtClean="0">
                <a:solidFill>
                  <a:srgbClr val="990033"/>
                </a:solidFill>
                <a:latin typeface="+mn-ea"/>
                <a:cs typeface="Courier New" panose="02070309020205020404"/>
              </a:rPr>
              <a:t>《</a:t>
            </a:r>
            <a:r>
              <a:rPr lang="zh-CN" altLang="en-US" sz="2400" b="1" kern="100" dirty="0" smtClean="0">
                <a:solidFill>
                  <a:srgbClr val="990033"/>
                </a:solidFill>
                <a:latin typeface="+mn-ea"/>
                <a:cs typeface="Courier New" panose="02070309020205020404"/>
              </a:rPr>
              <a:t>破阵子</a:t>
            </a:r>
            <a:r>
              <a:rPr lang="en-US" altLang="zh-CN" sz="2400" b="1" kern="100" dirty="0" smtClean="0">
                <a:solidFill>
                  <a:srgbClr val="990033"/>
                </a:solidFill>
                <a:latin typeface="+mn-ea"/>
                <a:cs typeface="Courier New" panose="02070309020205020404"/>
              </a:rPr>
              <a:t>》(</a:t>
            </a:r>
            <a:r>
              <a:rPr lang="zh-CN" altLang="en-US" sz="2400" b="1" kern="100" dirty="0" smtClean="0">
                <a:solidFill>
                  <a:srgbClr val="990033"/>
                </a:solidFill>
                <a:latin typeface="+mn-ea"/>
                <a:cs typeface="Courier New" panose="02070309020205020404"/>
              </a:rPr>
              <a:t>醉里挑灯看剑，梦回吹角连营。八百里分麾下</a:t>
            </a:r>
            <a:endParaRPr lang="en-US" altLang="zh-CN" sz="2400" b="1" kern="100" dirty="0" smtClean="0">
              <a:solidFill>
                <a:srgbClr val="990033"/>
              </a:solidFill>
              <a:latin typeface="+mn-ea"/>
              <a:cs typeface="Courier New" panose="02070309020205020404"/>
            </a:endParaRPr>
          </a:p>
          <a:p>
            <a:pPr marL="0" indent="0">
              <a:lnSpc>
                <a:spcPts val="3500"/>
              </a:lnSpc>
              <a:buNone/>
            </a:pPr>
            <a:r>
              <a:rPr lang="zh-CN" altLang="en-US" sz="2400" b="1" kern="100" dirty="0" smtClean="0">
                <a:solidFill>
                  <a:srgbClr val="990033"/>
                </a:solidFill>
                <a:latin typeface="+mn-ea"/>
                <a:cs typeface="Courier New" panose="02070309020205020404"/>
              </a:rPr>
              <a:t>炙，五十弦翻塞外声，沙场秋点兵。马作的卢飞快，弓如霹雳弦惊。了却君王天下事，赢得生前身后名。可怜白发生！</a:t>
            </a:r>
            <a:r>
              <a:rPr lang="en-US" altLang="zh-CN" sz="2400" b="1" kern="100" dirty="0" smtClean="0">
                <a:solidFill>
                  <a:srgbClr val="990033"/>
                </a:solidFill>
                <a:latin typeface="+mn-ea"/>
                <a:cs typeface="Courier New" panose="02070309020205020404"/>
              </a:rPr>
              <a:t>)</a:t>
            </a:r>
            <a:r>
              <a:rPr lang="zh-CN" altLang="en-US" sz="2400" b="1" kern="100" dirty="0" smtClean="0">
                <a:solidFill>
                  <a:srgbClr val="990033"/>
                </a:solidFill>
                <a:latin typeface="+mn-ea"/>
                <a:cs typeface="Courier New" panose="02070309020205020404"/>
              </a:rPr>
              <a:t>这首诗的思想感情，否则只能答对一半。</a:t>
            </a:r>
          </a:p>
          <a:p>
            <a:pPr marL="0" indent="0">
              <a:lnSpc>
                <a:spcPts val="3500"/>
              </a:lnSpc>
              <a:spcBef>
                <a:spcPts val="0"/>
              </a:spcBef>
              <a:spcAft>
                <a:spcPts val="0"/>
              </a:spcAft>
              <a:buNone/>
            </a:pPr>
            <a:endParaRPr lang="zh-CN" altLang="en-US" sz="2400" b="1" dirty="0" smtClean="0">
              <a:solidFill>
                <a:srgbClr val="990033"/>
              </a:solidFill>
              <a:latin typeface="宋体" panose="02010600030101010101" pitchFamily="2" charset="-122"/>
            </a:endParaRPr>
          </a:p>
          <a:p>
            <a:pPr indent="266700" algn="just">
              <a:lnSpc>
                <a:spcPts val="3500"/>
              </a:lnSpc>
              <a:spcAft>
                <a:spcPts val="0"/>
              </a:spcAft>
              <a:buNone/>
            </a:pPr>
            <a:endParaRPr lang="zh-CN" sz="2400" b="1" kern="100" dirty="0">
              <a:latin typeface="宋体" panose="02010600030101010101" pitchFamily="2" charset="-122"/>
              <a:cs typeface="Courier New" panose="02070309020205020404"/>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5" name="Group 45"/>
          <p:cNvGrpSpPr/>
          <p:nvPr/>
        </p:nvGrpSpPr>
        <p:grpSpPr bwMode="auto">
          <a:xfrm>
            <a:off x="0" y="785222"/>
            <a:ext cx="609600" cy="1857344"/>
            <a:chOff x="1" y="383"/>
            <a:chExt cx="384" cy="1618"/>
          </a:xfrm>
        </p:grpSpPr>
        <p:pic>
          <p:nvPicPr>
            <p:cNvPr id="7" name="Picture 31"/>
            <p:cNvPicPr>
              <a:picLocks noChangeAspect="1" noChangeArrowheads="1"/>
            </p:cNvPicPr>
            <p:nvPr/>
          </p:nvPicPr>
          <p:blipFill>
            <a:blip r:embed="rId3" cstate="print"/>
            <a:srcRect/>
            <a:stretch>
              <a:fillRect/>
            </a:stretch>
          </p:blipFill>
          <p:spPr bwMode="auto">
            <a:xfrm>
              <a:off x="1" y="383"/>
              <a:ext cx="384" cy="1618"/>
            </a:xfrm>
            <a:prstGeom prst="rect">
              <a:avLst/>
            </a:prstGeom>
            <a:noFill/>
            <a:ln w="9525">
              <a:noFill/>
              <a:miter lim="800000"/>
              <a:headEnd/>
              <a:tailEnd/>
            </a:ln>
          </p:spPr>
        </p:pic>
        <p:sp>
          <p:nvSpPr>
            <p:cNvPr id="8" name="内容占位符 2">
              <a:hlinkClick r:id="rId4" action="ppaction://hlinksldjump"/>
            </p:cNvPr>
            <p:cNvSpPr/>
            <p:nvPr/>
          </p:nvSpPr>
          <p:spPr bwMode="auto">
            <a:xfrm>
              <a:off x="46" y="570"/>
              <a:ext cx="272" cy="1179"/>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真题体验</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6019">
                                            <p:txEl>
                                              <p:pRg st="1" end="1"/>
                                            </p:txEl>
                                          </p:spTgt>
                                        </p:tgtEl>
                                        <p:attrNameLst>
                                          <p:attrName>style.visibility</p:attrName>
                                        </p:attrNameLst>
                                      </p:cBhvr>
                                      <p:to>
                                        <p:strVal val="visible"/>
                                      </p:to>
                                    </p:set>
                                    <p:animEffect transition="in" filter="slide(fromBottom)">
                                      <p:cBhvr>
                                        <p:cTn id="7" dur="500"/>
                                        <p:tgtEl>
                                          <p:spTgt spid="86019">
                                            <p:txEl>
                                              <p:pRg st="1" end="1"/>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86019">
                                            <p:txEl>
                                              <p:pRg st="2" end="2"/>
                                            </p:txEl>
                                          </p:spTgt>
                                        </p:tgtEl>
                                        <p:attrNameLst>
                                          <p:attrName>style.visibility</p:attrName>
                                        </p:attrNameLst>
                                      </p:cBhvr>
                                      <p:to>
                                        <p:strVal val="visible"/>
                                      </p:to>
                                    </p:set>
                                    <p:animEffect transition="in" filter="slide(fromBottom)">
                                      <p:cBhvr>
                                        <p:cTn id="10" dur="500"/>
                                        <p:tgtEl>
                                          <p:spTgt spid="86019">
                                            <p:txEl>
                                              <p:pRg st="2" end="2"/>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86019">
                                            <p:txEl>
                                              <p:pRg st="3" end="3"/>
                                            </p:txEl>
                                          </p:spTgt>
                                        </p:tgtEl>
                                        <p:attrNameLst>
                                          <p:attrName>style.visibility</p:attrName>
                                        </p:attrNameLst>
                                      </p:cBhvr>
                                      <p:to>
                                        <p:strVal val="visible"/>
                                      </p:to>
                                    </p:set>
                                    <p:animEffect transition="in" filter="slide(fromBottom)">
                                      <p:cBhvr>
                                        <p:cTn id="13" dur="500"/>
                                        <p:tgtEl>
                                          <p:spTgt spid="860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4929222"/>
          </a:xfrm>
          <a:prstGeom prst="rect">
            <a:avLst/>
          </a:prstGeom>
          <a:noFill/>
          <a:ln w="9525">
            <a:noFill/>
            <a:miter lim="800000"/>
          </a:ln>
        </p:spPr>
        <p:txBody>
          <a:bodyPr/>
          <a:lstStyle/>
          <a:p>
            <a:pPr indent="266700" algn="just">
              <a:lnSpc>
                <a:spcPts val="3500"/>
              </a:lnSpc>
              <a:spcAft>
                <a:spcPts val="0"/>
              </a:spcAft>
            </a:pPr>
            <a:r>
              <a:rPr lang="en-US" altLang="zh-CN" sz="2400" b="1" kern="100" dirty="0" smtClean="0">
                <a:latin typeface="Times New Roman" panose="02020603050405020304"/>
                <a:cs typeface="Courier New" panose="02070309020205020404"/>
              </a:rPr>
              <a:t>(2)</a:t>
            </a:r>
            <a:r>
              <a:rPr lang="zh-CN" altLang="en-US" sz="2400" b="1" kern="100" dirty="0" smtClean="0">
                <a:latin typeface="Times New Roman" panose="02020603050405020304"/>
                <a:cs typeface="Courier New" panose="02070309020205020404"/>
              </a:rPr>
              <a:t>颈联是什么意思？尾联在全诗中有什么作用？</a:t>
            </a:r>
            <a:r>
              <a:rPr lang="en-US" altLang="zh-CN" sz="2400" b="1" kern="100" dirty="0" smtClean="0">
                <a:latin typeface="Times New Roman" panose="02020603050405020304"/>
                <a:cs typeface="Courier New" panose="02070309020205020404"/>
              </a:rPr>
              <a:t>(6</a:t>
            </a:r>
            <a:r>
              <a:rPr lang="zh-CN" altLang="en-US" sz="2400" b="1" kern="100" dirty="0" smtClean="0">
                <a:latin typeface="Times New Roman" panose="02020603050405020304"/>
                <a:cs typeface="Courier New" panose="02070309020205020404"/>
              </a:rPr>
              <a:t>分</a:t>
            </a:r>
            <a:r>
              <a:rPr lang="en-US" altLang="zh-CN" sz="2400" b="1" kern="100" dirty="0" smtClean="0">
                <a:latin typeface="Times New Roman" panose="02020603050405020304"/>
                <a:cs typeface="Courier New" panose="02070309020205020404"/>
              </a:rPr>
              <a:t>)</a:t>
            </a:r>
          </a:p>
          <a:p>
            <a:pPr indent="266700" algn="just">
              <a:lnSpc>
                <a:spcPts val="3500"/>
              </a:lnSpc>
              <a:spcAft>
                <a:spcPts val="0"/>
              </a:spcAft>
            </a:pPr>
            <a:r>
              <a:rPr lang="en-US" sz="2400" kern="100" dirty="0" smtClean="0">
                <a:latin typeface="Times New Roman" panose="02020603050405020304"/>
                <a:cs typeface="Courier New" panose="02070309020205020404"/>
              </a:rPr>
              <a:t>_______________________________________________</a:t>
            </a:r>
            <a:endParaRPr lang="zh-CN" altLang="en-US" sz="2400"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kern="100" dirty="0" smtClean="0">
                <a:latin typeface="Times New Roman" panose="02020603050405020304"/>
                <a:cs typeface="Courier New" panose="02070309020205020404"/>
              </a:rPr>
              <a:t>_______________________________________________</a:t>
            </a:r>
            <a:endParaRPr lang="zh-CN" sz="2400"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85860"/>
            <a:ext cx="7715304" cy="5113336"/>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答案</a:t>
            </a:r>
            <a:r>
              <a:rPr lang="en-US" altLang="zh-CN"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mj-ea"/>
                <a:ea typeface="+mj-ea"/>
                <a:cs typeface="Times New Roman" panose="02020603050405020304"/>
              </a:rPr>
              <a:t>云雾散开，朋友乘坐的帆船已经远离了， </a:t>
            </a:r>
            <a:r>
              <a:rPr lang="en-US" altLang="zh-CN" sz="2400" b="1" dirty="0" smtClean="0">
                <a:solidFill>
                  <a:srgbClr val="990033"/>
                </a:solidFill>
                <a:latin typeface="+mj-ea"/>
                <a:ea typeface="+mj-ea"/>
                <a:cs typeface="Times New Roman" panose="02020603050405020304"/>
              </a:rPr>
              <a:t>(2</a:t>
            </a:r>
            <a:r>
              <a:rPr lang="zh-CN" altLang="en-US" sz="2400" b="1" dirty="0" smtClean="0">
                <a:solidFill>
                  <a:srgbClr val="990033"/>
                </a:solidFill>
                <a:latin typeface="+mj-ea"/>
                <a:ea typeface="+mj-ea"/>
                <a:cs typeface="Times New Roman" panose="02020603050405020304"/>
              </a:rPr>
              <a:t>分</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诗人骑着马在山路上缓慢前行。</a:t>
            </a:r>
            <a:r>
              <a:rPr lang="en-US" altLang="zh-CN" sz="2400" b="1" dirty="0" smtClean="0">
                <a:solidFill>
                  <a:srgbClr val="990033"/>
                </a:solidFill>
                <a:latin typeface="+mj-ea"/>
                <a:ea typeface="+mj-ea"/>
                <a:cs typeface="Times New Roman" panose="02020603050405020304"/>
              </a:rPr>
              <a:t>(2</a:t>
            </a:r>
            <a:r>
              <a:rPr lang="zh-CN" altLang="en-US" sz="2400" b="1" dirty="0" smtClean="0">
                <a:solidFill>
                  <a:srgbClr val="990033"/>
                </a:solidFill>
                <a:latin typeface="+mj-ea"/>
                <a:ea typeface="+mj-ea"/>
                <a:cs typeface="Times New Roman" panose="02020603050405020304"/>
              </a:rPr>
              <a:t>分</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照应开头，突出其“悲”。</a:t>
            </a:r>
            <a:r>
              <a:rPr lang="en-US" altLang="zh-CN" sz="2400" b="1" dirty="0" smtClean="0">
                <a:solidFill>
                  <a:srgbClr val="990033"/>
                </a:solidFill>
                <a:latin typeface="+mj-ea"/>
                <a:ea typeface="+mj-ea"/>
                <a:cs typeface="Times New Roman" panose="02020603050405020304"/>
              </a:rPr>
              <a:t>(2</a:t>
            </a:r>
            <a:r>
              <a:rPr lang="zh-CN" altLang="en-US" sz="2400" b="1" dirty="0" smtClean="0">
                <a:solidFill>
                  <a:srgbClr val="990033"/>
                </a:solidFill>
                <a:latin typeface="+mj-ea"/>
                <a:ea typeface="+mj-ea"/>
                <a:cs typeface="Times New Roman" panose="02020603050405020304"/>
              </a:rPr>
              <a:t>分</a:t>
            </a:r>
            <a:r>
              <a:rPr lang="en-US" altLang="zh-CN" sz="2400" b="1" dirty="0" smtClean="0">
                <a:solidFill>
                  <a:srgbClr val="990033"/>
                </a:solidFill>
                <a:latin typeface="+mj-ea"/>
                <a:ea typeface="+mj-ea"/>
                <a:cs typeface="Times New Roman" panose="02020603050405020304"/>
              </a:rPr>
              <a:t>)</a:t>
            </a:r>
          </a:p>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解析</a:t>
            </a:r>
            <a:r>
              <a:rPr lang="en-US" altLang="zh-CN"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mj-ea"/>
                <a:ea typeface="+mj-ea"/>
                <a:cs typeface="Times New Roman" panose="02020603050405020304"/>
              </a:rPr>
              <a:t>诗句的意思要结合上下句理解；尾联的作用要注意结构上是照应开头，内容上是深化主题，要答出具体是什么主题</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离别之悲</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85860"/>
            <a:ext cx="7715304" cy="5113336"/>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原味翻译</a:t>
            </a:r>
            <a:r>
              <a:rPr lang="en-US" altLang="zh-CN"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春风吹拂垂下的杨柳枝条，黄鸟在其间翩翩飞舞；在这美好的春光中送别朋友，让人感觉非常悲伤。此次分手，各奔东西，相距千里，怎能不让人悲伤？想想我们相交已有十年。云开日出，春光格外艳丽，但友人远去的一叶孤帆飘然而逝，只剩下我骑马绕梁山而返。这个地方一直可乘其兴致，畅叙情谊，怎奈友人去意已定，只能备感凄凉。</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030308"/>
            <a:ext cx="7715304" cy="5399088"/>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6. </a:t>
            </a:r>
            <a:r>
              <a:rPr lang="zh-CN" altLang="en-US" sz="2400" b="1" kern="100" dirty="0" smtClean="0">
                <a:latin typeface="Times New Roman" panose="02020603050405020304"/>
                <a:cs typeface="Times New Roman" panose="02020603050405020304"/>
              </a:rPr>
              <a:t>阅读下面这首宋词，完成题目。</a:t>
            </a:r>
            <a:r>
              <a:rPr lang="en-US" sz="2400" b="1" kern="100" dirty="0" smtClean="0">
                <a:latin typeface="Times New Roman" panose="02020603050405020304"/>
                <a:ea typeface="仿宋_GB2312" panose="02010609030101010101" charset="-122"/>
                <a:cs typeface="Courier New" panose="02070309020205020404"/>
              </a:rPr>
              <a:t>(11</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黑体" panose="02010600030101010101" charset="-122"/>
                <a:ea typeface="黑体" panose="02010600030101010101" charset="-122"/>
                <a:cs typeface="Times New Roman" panose="02020603050405020304"/>
              </a:rPr>
              <a:t>夜行船</a:t>
            </a:r>
            <a:r>
              <a:rPr lang="en-US" sz="2400" b="1" kern="100" dirty="0" smtClean="0">
                <a:latin typeface="黑体" panose="02010600030101010101" charset="-122"/>
                <a:ea typeface="黑体" panose="02010600030101010101" charset="-122"/>
                <a:cs typeface="Courier New" panose="02070309020205020404"/>
              </a:rPr>
              <a:t>·</a:t>
            </a:r>
            <a:r>
              <a:rPr lang="zh-CN" altLang="en-US" sz="2400" b="1" kern="100" dirty="0" smtClean="0">
                <a:latin typeface="黑体" panose="02010600030101010101" charset="-122"/>
                <a:ea typeface="黑体" panose="02010600030101010101" charset="-122"/>
                <a:cs typeface="Times New Roman" panose="02020603050405020304"/>
              </a:rPr>
              <a:t>正月十八日闻卖杏花有感</a:t>
            </a:r>
            <a:endParaRPr lang="zh-CN" altLang="en-US" sz="2400" b="1" kern="100" dirty="0" smtClean="0">
              <a:latin typeface="黑体" panose="02010600030101010101" charset="-122"/>
              <a:ea typeface="黑体" panose="02010600030101010101"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史达祖</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不剪春衫愁意态。过收灯</a:t>
            </a:r>
            <a:r>
              <a:rPr lang="zh-CN" altLang="en-US" sz="2400" b="1" kern="100" baseline="30000" dirty="0" smtClean="0">
                <a:latin typeface="宋体" panose="02010600030101010101" pitchFamily="2" charset="-122"/>
                <a:ea typeface="楷体_GB2312" panose="02010609030101010101" pitchFamily="49" charset="-122"/>
                <a:cs typeface="Times New Roman" panose="02020603050405020304"/>
              </a:rPr>
              <a:t>①</a:t>
            </a:r>
            <a:r>
              <a:rPr lang="zh-CN" altLang="en-US" sz="2400" b="1" kern="100" dirty="0" smtClean="0">
                <a:latin typeface="Times New Roman" panose="02020603050405020304"/>
                <a:ea typeface="楷体_GB2312" panose="02010609030101010101" pitchFamily="49" charset="-122"/>
                <a:cs typeface="Times New Roman" panose="02020603050405020304"/>
              </a:rPr>
              <a:t>、有些寒在。小雨空 </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ea typeface="楷体_GB2312" panose="02010609030101010101" pitchFamily="49" charset="-122"/>
                <a:cs typeface="Times New Roman" panose="02020603050405020304"/>
              </a:rPr>
              <a:t> </a:t>
            </a:r>
            <a:r>
              <a:rPr lang="zh-CN" altLang="en-US" sz="2400" b="1" kern="100" dirty="0" smtClean="0">
                <a:latin typeface="Times New Roman" panose="02020603050405020304"/>
                <a:ea typeface="楷体_GB2312" panose="02010609030101010101" pitchFamily="49" charset="-122"/>
                <a:cs typeface="Times New Roman" panose="02020603050405020304"/>
              </a:rPr>
              <a:t>帘，无人深巷，已早杏花先卖。　　白发潘郎宽沈</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ea typeface="楷体_GB2312" panose="02010609030101010101" pitchFamily="49" charset="-122"/>
                <a:cs typeface="Times New Roman" panose="02020603050405020304"/>
              </a:rPr>
              <a:t> </a:t>
            </a:r>
            <a:r>
              <a:rPr lang="zh-CN" altLang="en-US" sz="2400" b="1" kern="100" dirty="0" smtClean="0">
                <a:latin typeface="Times New Roman" panose="02020603050405020304"/>
                <a:ea typeface="楷体_GB2312" panose="02010609030101010101" pitchFamily="49" charset="-122"/>
                <a:cs typeface="Times New Roman" panose="02020603050405020304"/>
              </a:rPr>
              <a:t>带</a:t>
            </a:r>
            <a:r>
              <a:rPr lang="zh-CN" altLang="en-US" sz="2400" b="1" kern="100" baseline="30000" dirty="0" smtClean="0">
                <a:latin typeface="宋体" panose="02010600030101010101" pitchFamily="2" charset="-122"/>
                <a:ea typeface="楷体_GB2312" panose="02010609030101010101" pitchFamily="49" charset="-122"/>
                <a:cs typeface="Times New Roman" panose="02020603050405020304"/>
              </a:rPr>
              <a:t>②</a:t>
            </a:r>
            <a:r>
              <a:rPr lang="zh-CN" altLang="en-US" sz="2400" b="1" kern="100" dirty="0" smtClean="0">
                <a:latin typeface="Times New Roman" panose="02020603050405020304"/>
                <a:ea typeface="楷体_GB2312" panose="02010609030101010101" pitchFamily="49" charset="-122"/>
                <a:cs typeface="Times New Roman" panose="02020603050405020304"/>
              </a:rPr>
              <a:t>。怕看山、忆他</a:t>
            </a:r>
            <a:r>
              <a:rPr lang="zh-CN" altLang="en-US" sz="2400" b="1" kern="100" baseline="30000" dirty="0" smtClean="0">
                <a:latin typeface="宋体" panose="02010600030101010101" pitchFamily="2" charset="-122"/>
                <a:ea typeface="楷体_GB2312" panose="02010609030101010101" pitchFamily="49" charset="-122"/>
                <a:cs typeface="Times New Roman" panose="02020603050405020304"/>
              </a:rPr>
              <a:t>③</a:t>
            </a:r>
            <a:r>
              <a:rPr lang="zh-CN" altLang="en-US" sz="2400" b="1" kern="100" dirty="0" smtClean="0">
                <a:latin typeface="Times New Roman" panose="02020603050405020304"/>
                <a:ea typeface="楷体_GB2312" panose="02010609030101010101" pitchFamily="49" charset="-122"/>
                <a:cs typeface="Times New Roman" panose="02020603050405020304"/>
              </a:rPr>
              <a:t>眉黛。草色拖裙，烟光惹鬓，常</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记故园挑菜。</a:t>
            </a:r>
            <a:endParaRPr lang="zh-CN" sz="2400" b="1"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030308"/>
            <a:ext cx="7715304" cy="5399088"/>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ea typeface="黑体" panose="02010600030101010101" charset="-122"/>
                <a:cs typeface="Courier New" panose="02070309020205020404"/>
              </a:rPr>
              <a:t> [</a:t>
            </a:r>
            <a:r>
              <a:rPr lang="zh-CN" altLang="en-US" sz="2400" b="1" kern="100" dirty="0" smtClean="0">
                <a:latin typeface="Times New Roman" panose="02020603050405020304"/>
                <a:ea typeface="黑体" panose="02010600030101010101" charset="-122"/>
                <a:cs typeface="Times New Roman" panose="02020603050405020304"/>
              </a:rPr>
              <a:t>注</a:t>
            </a:r>
            <a:r>
              <a:rPr lang="en-US" sz="2400" b="1" kern="100" dirty="0" smtClean="0">
                <a:latin typeface="Times New Roman" panose="02020603050405020304"/>
                <a:ea typeface="黑体" panose="02010600030101010101" charset="-122"/>
                <a:cs typeface="Courier New" panose="02070309020205020404"/>
              </a:rPr>
              <a:t>]</a:t>
            </a:r>
            <a:r>
              <a:rPr lang="en-US" sz="2400" b="1" kern="100" dirty="0" smtClean="0">
                <a:latin typeface="Times New Roman" panose="02020603050405020304"/>
                <a:ea typeface="仿宋_GB2312" panose="02010609030101010101" charset="-122"/>
                <a:cs typeface="Courier New" panose="02070309020205020404"/>
              </a:rPr>
              <a:t> </a:t>
            </a:r>
            <a:r>
              <a:rPr lang="en-US" sz="2400" b="1" kern="100" dirty="0" smtClean="0">
                <a:latin typeface="宋体" panose="02010600030101010101" pitchFamily="2" charset="-122"/>
                <a:ea typeface="仿宋_GB2312" panose="02010609030101010101" charset="-122"/>
                <a:cs typeface="Times New Roman" panose="02020603050405020304"/>
              </a:rPr>
              <a:t>①</a:t>
            </a:r>
            <a:r>
              <a:rPr lang="zh-CN" altLang="en-US" sz="2400" b="1" kern="100" dirty="0" smtClean="0">
                <a:latin typeface="Times New Roman" panose="02020603050405020304"/>
                <a:ea typeface="仿宋_GB2312" panose="02010609030101010101" charset="-122"/>
                <a:cs typeface="Times New Roman" panose="02020603050405020304"/>
              </a:rPr>
              <a:t>收灯：宋代习俗，正月十五元宵节前后数日燃灯纵赏，收灯毕，市人争先出城探春。</a:t>
            </a:r>
            <a:r>
              <a:rPr lang="en-US" sz="2400" b="1" kern="100" dirty="0" smtClean="0">
                <a:latin typeface="宋体" panose="02010600030101010101" pitchFamily="2" charset="-122"/>
                <a:ea typeface="仿宋_GB2312" panose="02010609030101010101" charset="-122"/>
                <a:cs typeface="Times New Roman" panose="02020603050405020304"/>
              </a:rPr>
              <a:t>②</a:t>
            </a:r>
            <a:r>
              <a:rPr lang="zh-CN" altLang="en-US" sz="2400" b="1" kern="100" dirty="0" smtClean="0">
                <a:latin typeface="Times New Roman" panose="02020603050405020304"/>
                <a:ea typeface="仿宋_GB2312" panose="02010609030101010101" charset="-122"/>
                <a:cs typeface="Times New Roman" panose="02020603050405020304"/>
              </a:rPr>
              <a:t>白发潘郎宽沈带：潘郎，西晋文学家潘岳。他在</a:t>
            </a:r>
            <a:r>
              <a:rPr lang="en-US" altLang="zh-CN" sz="2400" b="1" kern="100" dirty="0" smtClean="0">
                <a:latin typeface="Times New Roman" panose="02020603050405020304"/>
                <a:ea typeface="仿宋_GB2312" panose="02010609030101010101" charset="-122"/>
                <a:cs typeface="Times New Roman" panose="02020603050405020304"/>
              </a:rPr>
              <a:t>《</a:t>
            </a:r>
            <a:r>
              <a:rPr lang="zh-CN" altLang="en-US" sz="2400" b="1" kern="100" dirty="0" smtClean="0">
                <a:latin typeface="Times New Roman" panose="02020603050405020304"/>
                <a:ea typeface="仿宋_GB2312" panose="02010609030101010101" charset="-122"/>
                <a:cs typeface="Times New Roman" panose="02020603050405020304"/>
              </a:rPr>
              <a:t>秋兴赋</a:t>
            </a:r>
            <a:r>
              <a:rPr lang="en-US" altLang="zh-CN" sz="2400" b="1" kern="100" dirty="0" smtClean="0">
                <a:latin typeface="Times New Roman" panose="02020603050405020304"/>
                <a:ea typeface="仿宋_GB2312" panose="02010609030101010101" charset="-122"/>
                <a:cs typeface="Times New Roman" panose="02020603050405020304"/>
              </a:rPr>
              <a:t>》</a:t>
            </a:r>
            <a:r>
              <a:rPr lang="zh-CN" altLang="en-US" sz="2400" b="1" kern="100" dirty="0" smtClean="0">
                <a:latin typeface="Times New Roman" panose="02020603050405020304"/>
                <a:ea typeface="仿宋_GB2312" panose="02010609030101010101" charset="-122"/>
                <a:cs typeface="Times New Roman" panose="02020603050405020304"/>
              </a:rPr>
              <a:t>中说自己三十二岁时就鬓发斑白。沈，南朝梁文学家沈约，他在写给友人的信中说自己因病消瘦，腰带也觉得宽了。潘鬓沈腰，是古诗词中常用的典故。</a:t>
            </a:r>
            <a:r>
              <a:rPr lang="zh-CN" altLang="en-US" sz="2400" b="1" kern="100" dirty="0" smtClean="0">
                <a:latin typeface="宋体" panose="02010600030101010101" pitchFamily="2" charset="-122"/>
                <a:ea typeface="仿宋_GB2312" panose="02010609030101010101" charset="-122"/>
                <a:cs typeface="Times New Roman" panose="02020603050405020304"/>
              </a:rPr>
              <a:t>③</a:t>
            </a:r>
            <a:r>
              <a:rPr lang="zh-CN" altLang="en-US" sz="2400" b="1" kern="100" dirty="0" smtClean="0">
                <a:latin typeface="Times New Roman" panose="02020603050405020304"/>
                <a:ea typeface="仿宋_GB2312" panose="02010609030101010101" charset="-122"/>
                <a:cs typeface="Times New Roman" panose="02020603050405020304"/>
              </a:rPr>
              <a:t>他</a:t>
            </a:r>
            <a:r>
              <a:rPr lang="en-US" altLang="zh-CN" sz="2400" b="1" kern="100" dirty="0" smtClean="0">
                <a:latin typeface="Times New Roman" panose="02020603050405020304"/>
                <a:ea typeface="仿宋_GB2312" panose="02010609030101010101" charset="-122"/>
                <a:cs typeface="Times New Roman" panose="02020603050405020304"/>
              </a:rPr>
              <a:t>:</a:t>
            </a:r>
            <a:r>
              <a:rPr lang="zh-CN" alt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仿宋_GB2312" panose="02010609030101010101" charset="-122"/>
                <a:cs typeface="Times New Roman" panose="02020603050405020304"/>
              </a:rPr>
              <a:t>她</a:t>
            </a:r>
            <a:r>
              <a:rPr lang="zh-CN" alt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仿宋_GB2312" panose="02010609030101010101" charset="-122"/>
                <a:cs typeface="Times New Roman" panose="02020603050405020304"/>
              </a:rPr>
              <a:t>，古代无</a:t>
            </a:r>
            <a:r>
              <a:rPr lang="zh-CN" alt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仿宋_GB2312" panose="02010609030101010101" charset="-122"/>
                <a:cs typeface="Times New Roman" panose="02020603050405020304"/>
              </a:rPr>
              <a:t>他</a:t>
            </a:r>
            <a:r>
              <a:rPr lang="zh-CN" alt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仿宋_GB2312" panose="02010609030101010101" charset="-122"/>
                <a:cs typeface="Times New Roman" panose="02020603050405020304"/>
              </a:rPr>
              <a:t>她</a:t>
            </a:r>
            <a:r>
              <a:rPr lang="zh-CN" alt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仿宋_GB2312" panose="02010609030101010101" charset="-122"/>
                <a:cs typeface="Times New Roman" panose="02020603050405020304"/>
              </a:rPr>
              <a:t>之分。</a:t>
            </a:r>
            <a:endParaRPr lang="zh-CN" sz="2400" b="1"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4929222"/>
          </a:xfrm>
          <a:prstGeom prst="rect">
            <a:avLst/>
          </a:prstGeom>
          <a:noFill/>
          <a:ln w="9525">
            <a:noFill/>
            <a:miter lim="800000"/>
          </a:ln>
        </p:spPr>
        <p:txBody>
          <a:bodyPr/>
          <a:lstStyle/>
          <a:p>
            <a:pPr indent="266700">
              <a:lnSpc>
                <a:spcPts val="3500"/>
              </a:lnSpc>
              <a:spcAft>
                <a:spcPts val="0"/>
              </a:spcAft>
            </a:pPr>
            <a:r>
              <a:rPr lang="en-US" altLang="zh-CN" sz="2400" b="1" kern="100" dirty="0" smtClean="0">
                <a:latin typeface="Times New Roman" panose="02020603050405020304"/>
                <a:cs typeface="Courier New" panose="02070309020205020404"/>
              </a:rPr>
              <a:t>(</a:t>
            </a:r>
            <a:r>
              <a:rPr lang="en-US" altLang="zh-CN" sz="2400" b="1" kern="100" dirty="0" smtClean="0">
                <a:latin typeface="Times New Roman" panose="02020603050405020304"/>
                <a:cs typeface="Courier New" panose="02070309020205020404"/>
              </a:rPr>
              <a:t>1)</a:t>
            </a:r>
            <a:r>
              <a:rPr lang="zh-CN" altLang="zh-CN" sz="2400" b="1" kern="100" dirty="0" smtClean="0">
                <a:latin typeface="Times New Roman" panose="02020603050405020304"/>
                <a:cs typeface="Courier New" panose="02070309020205020404"/>
              </a:rPr>
              <a:t>下列对本词的理解正确的两项是（</a:t>
            </a:r>
            <a:r>
              <a:rPr lang="en-US" altLang="zh-CN" sz="2400" b="1" kern="100" dirty="0" smtClean="0">
                <a:latin typeface="Times New Roman" panose="02020603050405020304"/>
                <a:cs typeface="Courier New" panose="02070309020205020404"/>
              </a:rPr>
              <a:t>5</a:t>
            </a:r>
            <a:r>
              <a:rPr lang="zh-CN" altLang="zh-CN" sz="2400" b="1" kern="100" dirty="0" smtClean="0">
                <a:latin typeface="Times New Roman" panose="02020603050405020304"/>
                <a:cs typeface="Courier New" panose="02070309020205020404"/>
              </a:rPr>
              <a:t>分）（</a:t>
            </a:r>
            <a:r>
              <a:rPr lang="en-US" altLang="zh-CN" sz="2400" b="1" kern="100" dirty="0" smtClean="0">
                <a:latin typeface="Times New Roman" panose="02020603050405020304"/>
                <a:cs typeface="Courier New" panose="02070309020205020404"/>
              </a:rPr>
              <a:t>     </a:t>
            </a:r>
            <a:r>
              <a:rPr lang="zh-CN" altLang="zh-CN" sz="2400" b="1" kern="100" dirty="0" smtClean="0">
                <a:latin typeface="Times New Roman" panose="02020603050405020304"/>
                <a:cs typeface="Courier New" panose="02070309020205020404"/>
              </a:rPr>
              <a:t>）</a:t>
            </a:r>
          </a:p>
          <a:p>
            <a:pPr indent="266700">
              <a:lnSpc>
                <a:spcPts val="3500"/>
              </a:lnSpc>
              <a:spcAft>
                <a:spcPts val="0"/>
              </a:spcAft>
            </a:pPr>
            <a:r>
              <a:rPr lang="en-US" altLang="zh-CN" sz="2400" b="1" kern="100" dirty="0" smtClean="0">
                <a:latin typeface="Times New Roman" panose="02020603050405020304"/>
                <a:cs typeface="Courier New" panose="02070309020205020404"/>
              </a:rPr>
              <a:t>A</a:t>
            </a:r>
            <a:r>
              <a:rPr lang="zh-CN" altLang="zh-CN" sz="2400" b="1" kern="100" dirty="0" smtClean="0">
                <a:latin typeface="Times New Roman" panose="02020603050405020304"/>
                <a:cs typeface="Courier New" panose="02070309020205020404"/>
              </a:rPr>
              <a:t>．首句前后转接自然，</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不剪春衫</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是无意出外春游，实际原因是无人为剪春衫，接着说</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愁意态</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，这为下文奠定了感情基调。</a:t>
            </a:r>
          </a:p>
          <a:p>
            <a:pPr indent="266700">
              <a:lnSpc>
                <a:spcPts val="3500"/>
              </a:lnSpc>
              <a:spcAft>
                <a:spcPts val="0"/>
              </a:spcAft>
            </a:pPr>
            <a:r>
              <a:rPr lang="en-US" altLang="zh-CN" sz="2400" b="1" kern="100" dirty="0" smtClean="0">
                <a:latin typeface="Times New Roman" panose="02020603050405020304"/>
                <a:cs typeface="Courier New" panose="02070309020205020404"/>
              </a:rPr>
              <a:t>B</a:t>
            </a:r>
            <a:r>
              <a:rPr lang="zh-CN" altLang="zh-CN" sz="2400" b="1" kern="100" dirty="0" smtClean="0">
                <a:latin typeface="Times New Roman" panose="02020603050405020304"/>
                <a:cs typeface="Courier New" panose="02070309020205020404"/>
              </a:rPr>
              <a:t>．上片第二句说</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收灯</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习俗后作者无心探春，却说成</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有些寒在</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，这便把词人难以为怀的境况托出，为下片追忆往事做了铺垫。</a:t>
            </a:r>
          </a:p>
          <a:p>
            <a:pPr indent="266700">
              <a:lnSpc>
                <a:spcPts val="3500"/>
              </a:lnSpc>
              <a:spcAft>
                <a:spcPts val="0"/>
              </a:spcAft>
            </a:pPr>
            <a:r>
              <a:rPr lang="en-US" altLang="zh-CN" sz="2400" b="1" kern="100" dirty="0" smtClean="0">
                <a:latin typeface="Times New Roman" panose="02020603050405020304"/>
                <a:cs typeface="Courier New" panose="02070309020205020404"/>
              </a:rPr>
              <a:t>C</a:t>
            </a:r>
            <a:r>
              <a:rPr lang="zh-CN" altLang="zh-CN" sz="2400" b="1" kern="100" dirty="0" smtClean="0">
                <a:latin typeface="Times New Roman" panose="02020603050405020304"/>
                <a:cs typeface="Courier New" panose="02070309020205020404"/>
              </a:rPr>
              <a:t>．上片后面三句情与景遇，一拍即合，在恼人的春寒中，帘外飘洒着丝丝细雨，深巷里阒寂无人，忽然传来叫卖杏花声，勾起了作者淡淡的喜悦。</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4929222"/>
          </a:xfrm>
          <a:prstGeom prst="rect">
            <a:avLst/>
          </a:prstGeom>
          <a:noFill/>
          <a:ln w="9525">
            <a:noFill/>
            <a:miter lim="800000"/>
          </a:ln>
        </p:spPr>
        <p:txBody>
          <a:bodyPr/>
          <a:lstStyle/>
          <a:p>
            <a:pPr indent="266700">
              <a:lnSpc>
                <a:spcPts val="3500"/>
              </a:lnSpc>
              <a:spcAft>
                <a:spcPts val="0"/>
              </a:spcAft>
            </a:pPr>
            <a:r>
              <a:rPr lang="en-US" altLang="zh-CN" sz="2400" b="1" kern="100" dirty="0" smtClean="0">
                <a:latin typeface="Times New Roman" panose="02020603050405020304"/>
                <a:cs typeface="Courier New" panose="02070309020205020404"/>
              </a:rPr>
              <a:t>D</a:t>
            </a:r>
            <a:r>
              <a:rPr lang="zh-CN" altLang="zh-CN" sz="2400" b="1" kern="100" dirty="0" smtClean="0">
                <a:latin typeface="Times New Roman" panose="02020603050405020304"/>
                <a:cs typeface="Courier New" panose="02070309020205020404"/>
              </a:rPr>
              <a:t>．下片后面三句诚为妙笔，“常记故园挑菜”可见作者对伊人的念念不忘。正月十八收灯之后，再过十多天便是挑菜节，卖花声声，能触起他心中的隐痛，老去情怀，就更是难堪了。题中“闻卖杏花有感”之意，至此全出。</a:t>
            </a:r>
          </a:p>
          <a:p>
            <a:pPr indent="266700">
              <a:lnSpc>
                <a:spcPts val="3500"/>
              </a:lnSpc>
              <a:spcAft>
                <a:spcPts val="0"/>
              </a:spcAft>
            </a:pPr>
            <a:r>
              <a:rPr lang="en-US" altLang="zh-CN" sz="2400" b="1" kern="100" dirty="0" smtClean="0">
                <a:latin typeface="Times New Roman" panose="02020603050405020304"/>
                <a:cs typeface="Courier New" panose="02070309020205020404"/>
              </a:rPr>
              <a:t>E</a:t>
            </a:r>
            <a:r>
              <a:rPr lang="zh-CN" altLang="zh-CN" sz="2400" b="1" kern="100" dirty="0" smtClean="0">
                <a:latin typeface="Times New Roman" panose="02020603050405020304"/>
                <a:cs typeface="Courier New" panose="02070309020205020404"/>
              </a:rPr>
              <a:t>．全词上下片今昔对比，均用慷慨之笔表达，寄托杳渺，以思念情人写出来，令人不知所指，只在片言只语中见出他的落寞情怀</a:t>
            </a:r>
            <a:r>
              <a:rPr lang="zh-CN" altLang="zh-CN" sz="2400" b="1" kern="100" dirty="0" smtClean="0">
                <a:latin typeface="Times New Roman" panose="02020603050405020304"/>
                <a:cs typeface="Courier New" panose="02070309020205020404"/>
              </a:rPr>
              <a:t>。</a:t>
            </a:r>
            <a:endParaRPr lang="zh-CN" altLang="zh-CN" sz="2400" b="1" kern="100" dirty="0" smtClean="0">
              <a:latin typeface="Times New Roman" panose="02020603050405020304"/>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mj-ea"/>
                <a:ea typeface="+mj-ea"/>
                <a:cs typeface="Times New Roman" panose="02020603050405020304"/>
              </a:rPr>
              <a:t>BD </a:t>
            </a:r>
            <a:r>
              <a:rPr lang="en-US" altLang="zh-CN" sz="2400" b="1" dirty="0" smtClean="0">
                <a:solidFill>
                  <a:srgbClr val="990033"/>
                </a:solidFill>
                <a:latin typeface="+mj-ea"/>
                <a:ea typeface="+mj-ea"/>
                <a:cs typeface="Times New Roman" panose="02020603050405020304"/>
              </a:rPr>
              <a:t>[</a:t>
            </a:r>
            <a:r>
              <a:rPr lang="zh-CN" altLang="zh-CN" sz="2400" b="1" dirty="0" smtClean="0">
                <a:solidFill>
                  <a:srgbClr val="990033"/>
                </a:solidFill>
                <a:latin typeface="+mj-ea"/>
                <a:ea typeface="+mj-ea"/>
                <a:cs typeface="Times New Roman" panose="02020603050405020304"/>
              </a:rPr>
              <a:t>解析</a:t>
            </a:r>
            <a:r>
              <a:rPr lang="en-US" altLang="zh-CN" sz="2400" b="1" dirty="0" smtClean="0">
                <a:solidFill>
                  <a:srgbClr val="990033"/>
                </a:solidFill>
                <a:latin typeface="+mj-ea"/>
                <a:ea typeface="+mj-ea"/>
                <a:cs typeface="Times New Roman" panose="02020603050405020304"/>
              </a:rPr>
              <a:t>] A</a:t>
            </a:r>
            <a:r>
              <a:rPr lang="zh-CN" altLang="zh-CN" sz="2400" b="1" dirty="0" smtClean="0">
                <a:solidFill>
                  <a:srgbClr val="990033"/>
                </a:solidFill>
                <a:latin typeface="+mj-ea"/>
                <a:ea typeface="+mj-ea"/>
                <a:cs typeface="Times New Roman" panose="02020603050405020304"/>
              </a:rPr>
              <a:t>项，“无意出外春游，实际原因是无人为剪春衫”分析错误，内容颠倒了，应为“无人为剪春衫，实际原因是无意出外春游”。</a:t>
            </a:r>
            <a:r>
              <a:rPr lang="en-US" altLang="zh-CN" sz="2400" b="1" dirty="0" smtClean="0">
                <a:solidFill>
                  <a:srgbClr val="990033"/>
                </a:solidFill>
                <a:latin typeface="+mj-ea"/>
                <a:ea typeface="+mj-ea"/>
                <a:cs typeface="Times New Roman" panose="02020603050405020304"/>
              </a:rPr>
              <a:t>C</a:t>
            </a:r>
            <a:r>
              <a:rPr lang="zh-CN" altLang="zh-CN" sz="2400" b="1" dirty="0" smtClean="0">
                <a:solidFill>
                  <a:srgbClr val="990033"/>
                </a:solidFill>
                <a:latin typeface="+mj-ea"/>
                <a:ea typeface="+mj-ea"/>
                <a:cs typeface="Times New Roman" panose="02020603050405020304"/>
              </a:rPr>
              <a:t>项，“淡淡的喜悦”分析错误，应该是“无名的怅惘”。</a:t>
            </a:r>
            <a:r>
              <a:rPr lang="en-US" altLang="zh-CN" sz="2400" b="1" dirty="0" smtClean="0">
                <a:solidFill>
                  <a:srgbClr val="990033"/>
                </a:solidFill>
                <a:latin typeface="+mj-ea"/>
                <a:ea typeface="+mj-ea"/>
                <a:cs typeface="Times New Roman" panose="02020603050405020304"/>
              </a:rPr>
              <a:t>E</a:t>
            </a:r>
            <a:r>
              <a:rPr lang="zh-CN" altLang="zh-CN" sz="2400" b="1" dirty="0" smtClean="0">
                <a:solidFill>
                  <a:srgbClr val="990033"/>
                </a:solidFill>
                <a:latin typeface="+mj-ea"/>
                <a:ea typeface="+mj-ea"/>
                <a:cs typeface="Times New Roman" panose="02020603050405020304"/>
              </a:rPr>
              <a:t>项，“慷慨”分析错误，是“清丽”。</a:t>
            </a:r>
            <a:endParaRPr lang="en-US" altLang="zh-CN" sz="2400" b="1" dirty="0" smtClean="0">
              <a:solidFill>
                <a:srgbClr val="990033"/>
              </a:solidFill>
              <a:latin typeface="+mj-ea"/>
              <a:ea typeface="+mj-ea"/>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4929222"/>
          </a:xfrm>
          <a:prstGeom prst="rect">
            <a:avLst/>
          </a:prstGeom>
          <a:noFill/>
          <a:ln w="9525">
            <a:noFill/>
            <a:miter lim="800000"/>
          </a:ln>
        </p:spPr>
        <p:txBody>
          <a:bodyPr/>
          <a:lstStyle/>
          <a:p>
            <a:pPr indent="266700" algn="just">
              <a:lnSpc>
                <a:spcPts val="3500"/>
              </a:lnSpc>
              <a:spcAft>
                <a:spcPts val="0"/>
              </a:spcAft>
            </a:pPr>
            <a:r>
              <a:rPr lang="en-US" altLang="zh-CN" sz="2400" b="1" kern="100" dirty="0" smtClean="0">
                <a:latin typeface="Times New Roman" panose="02020603050405020304"/>
                <a:cs typeface="Courier New" panose="02070309020205020404"/>
              </a:rPr>
              <a:t>(2)</a:t>
            </a:r>
            <a:r>
              <a:rPr lang="zh-CN" altLang="en-US" sz="2400" b="1" kern="100" dirty="0" smtClean="0">
                <a:latin typeface="Times New Roman" panose="02020603050405020304"/>
                <a:cs typeface="Courier New" panose="02070309020205020404"/>
              </a:rPr>
              <a:t>下片开头引用典故，表达什么意思？词人为什么</a:t>
            </a:r>
            <a:endParaRPr lang="en-US" altLang="zh-CN" sz="2400" b="1" kern="100" dirty="0" smtClean="0">
              <a:latin typeface="Times New Roman" panose="02020603050405020304"/>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cs typeface="Courier New" panose="02070309020205020404"/>
              </a:rPr>
              <a:t>“怕看山”？请简要分析。</a:t>
            </a:r>
            <a:r>
              <a:rPr lang="en-US" altLang="zh-CN" sz="2400" b="1" kern="100" dirty="0" smtClean="0">
                <a:latin typeface="Times New Roman" panose="02020603050405020304"/>
                <a:cs typeface="Courier New" panose="02070309020205020404"/>
              </a:rPr>
              <a:t>(6</a:t>
            </a:r>
            <a:r>
              <a:rPr lang="zh-CN" altLang="en-US" sz="2400" b="1" kern="100" dirty="0" smtClean="0">
                <a:latin typeface="Times New Roman" panose="02020603050405020304"/>
                <a:cs typeface="Courier New" panose="02070309020205020404"/>
              </a:rPr>
              <a:t>分</a:t>
            </a:r>
            <a:r>
              <a:rPr lang="en-US" altLang="zh-CN" sz="2400" b="1" kern="100" dirty="0" smtClean="0">
                <a:latin typeface="Times New Roman" panose="02020603050405020304"/>
                <a:cs typeface="Courier New" panose="02070309020205020404"/>
              </a:rPr>
              <a:t>)</a:t>
            </a:r>
          </a:p>
          <a:p>
            <a:pPr indent="266700" algn="just">
              <a:lnSpc>
                <a:spcPts val="3500"/>
              </a:lnSpc>
              <a:spcAft>
                <a:spcPts val="0"/>
              </a:spcAft>
            </a:pPr>
            <a:r>
              <a:rPr lang="en-US" sz="2400" kern="100" dirty="0" smtClean="0">
                <a:latin typeface="Times New Roman" panose="02020603050405020304"/>
                <a:cs typeface="Courier New" panose="02070309020205020404"/>
              </a:rPr>
              <a:t>_______________________________________________</a:t>
            </a:r>
            <a:endParaRPr lang="zh-CN" altLang="en-US" sz="2400"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kern="100" dirty="0" smtClean="0">
                <a:latin typeface="Times New Roman" panose="02020603050405020304"/>
                <a:cs typeface="Courier New" panose="02070309020205020404"/>
              </a:rPr>
              <a:t>_______________________________________________</a:t>
            </a:r>
            <a:endParaRPr lang="zh-CN" sz="2400"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85860"/>
            <a:ext cx="7715304" cy="5113336"/>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答案</a:t>
            </a:r>
            <a:r>
              <a:rPr lang="en-US" altLang="zh-CN"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mj-ea"/>
                <a:ea typeface="+mj-ea"/>
                <a:cs typeface="Times New Roman" panose="02020603050405020304"/>
              </a:rPr>
              <a:t>表达相思之苦，对妻子</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情人、伊人、心上人等均可</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深切的思念使词人头白身瘦。</a:t>
            </a:r>
            <a:r>
              <a:rPr lang="en-US" altLang="zh-CN" sz="2400" b="1" dirty="0" smtClean="0">
                <a:solidFill>
                  <a:srgbClr val="990033"/>
                </a:solidFill>
                <a:latin typeface="+mj-ea"/>
                <a:ea typeface="+mj-ea"/>
                <a:cs typeface="Times New Roman" panose="02020603050405020304"/>
              </a:rPr>
              <a:t>(2</a:t>
            </a:r>
            <a:r>
              <a:rPr lang="zh-CN" altLang="en-US" sz="2400" b="1" dirty="0" smtClean="0">
                <a:solidFill>
                  <a:srgbClr val="990033"/>
                </a:solidFill>
                <a:latin typeface="+mj-ea"/>
                <a:ea typeface="+mj-ea"/>
                <a:cs typeface="Times New Roman" panose="02020603050405020304"/>
              </a:rPr>
              <a:t>分</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词人“看山”，就会想到妻子</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情人、伊人、心上人等均可</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的眉黛，</a:t>
            </a:r>
            <a:r>
              <a:rPr lang="en-US" altLang="zh-CN" sz="2400" b="1" dirty="0" smtClean="0">
                <a:solidFill>
                  <a:srgbClr val="990033"/>
                </a:solidFill>
                <a:latin typeface="+mj-ea"/>
                <a:ea typeface="+mj-ea"/>
                <a:cs typeface="Times New Roman" panose="02020603050405020304"/>
              </a:rPr>
              <a:t>(1</a:t>
            </a:r>
            <a:r>
              <a:rPr lang="zh-CN" altLang="en-US" sz="2400" b="1" dirty="0" smtClean="0">
                <a:solidFill>
                  <a:srgbClr val="990033"/>
                </a:solidFill>
                <a:latin typeface="+mj-ea"/>
                <a:ea typeface="+mj-ea"/>
                <a:cs typeface="Times New Roman" panose="02020603050405020304"/>
              </a:rPr>
              <a:t>分</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进而想到她的罗裙拖曳在芳草地上，春日的初阳，透过烟霭映着她的鬓发，让人时常记起她当年在故园中踏青挑菜的情景。思念是最折磨人的，所以词人“怕看山”。</a:t>
            </a:r>
            <a:r>
              <a:rPr lang="en-US" altLang="zh-CN" sz="2400" b="1" dirty="0" smtClean="0">
                <a:solidFill>
                  <a:srgbClr val="990033"/>
                </a:solidFill>
                <a:latin typeface="+mj-ea"/>
                <a:ea typeface="+mj-ea"/>
                <a:cs typeface="Times New Roman" panose="02020603050405020304"/>
              </a:rPr>
              <a:t>(3</a:t>
            </a:r>
            <a:r>
              <a:rPr lang="zh-CN" altLang="en-US" sz="2400" b="1" dirty="0" smtClean="0">
                <a:solidFill>
                  <a:srgbClr val="990033"/>
                </a:solidFill>
                <a:latin typeface="+mj-ea"/>
                <a:ea typeface="+mj-ea"/>
                <a:cs typeface="Times New Roman" panose="02020603050405020304"/>
              </a:rPr>
              <a:t>分</a:t>
            </a:r>
            <a:r>
              <a:rPr lang="en-US" altLang="zh-CN" sz="2400" b="1" dirty="0" smtClean="0">
                <a:solidFill>
                  <a:srgbClr val="990033"/>
                </a:solidFill>
                <a:latin typeface="+mj-ea"/>
                <a:ea typeface="+mj-ea"/>
                <a:cs typeface="Times New Roman" panose="02020603050405020304"/>
              </a:rPr>
              <a:t>)</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专题八　古代诗歌鉴赏</a:t>
            </a:r>
          </a:p>
        </p:txBody>
      </p:sp>
      <p:sp>
        <p:nvSpPr>
          <p:cNvPr id="86019" name="内容占位符 2"/>
          <p:cNvSpPr>
            <a:spLocks noGrp="1"/>
          </p:cNvSpPr>
          <p:nvPr>
            <p:ph idx="4294967295"/>
          </p:nvPr>
        </p:nvSpPr>
        <p:spPr>
          <a:xfrm>
            <a:off x="785786" y="1285860"/>
            <a:ext cx="7858180" cy="4429156"/>
          </a:xfrm>
        </p:spPr>
        <p:txBody>
          <a:bodyPr/>
          <a:lstStyle/>
          <a:p>
            <a:pPr marL="0" indent="0">
              <a:lnSpc>
                <a:spcPts val="3500"/>
              </a:lnSpc>
              <a:buNone/>
            </a:pPr>
            <a:r>
              <a:rPr lang="en-US" altLang="zh-CN" sz="2400" b="1" kern="100" dirty="0" smtClean="0">
                <a:solidFill>
                  <a:srgbClr val="990033"/>
                </a:solidFill>
                <a:latin typeface="+mj-ea"/>
                <a:ea typeface="+mj-ea"/>
                <a:cs typeface="Courier New" panose="02070309020205020404"/>
              </a:rPr>
              <a:t>[</a:t>
            </a:r>
            <a:r>
              <a:rPr lang="zh-CN" altLang="en-US" sz="2400" b="1" kern="100" dirty="0" smtClean="0">
                <a:solidFill>
                  <a:srgbClr val="990033"/>
                </a:solidFill>
                <a:latin typeface="+mj-ea"/>
                <a:ea typeface="+mj-ea"/>
                <a:cs typeface="Courier New" panose="02070309020205020404"/>
              </a:rPr>
              <a:t>原味翻译</a:t>
            </a:r>
            <a:r>
              <a:rPr lang="en-US" altLang="zh-CN" sz="2400" b="1" kern="100" dirty="0" smtClean="0">
                <a:solidFill>
                  <a:srgbClr val="990033"/>
                </a:solidFill>
                <a:latin typeface="+mj-ea"/>
                <a:ea typeface="+mj-ea"/>
                <a:cs typeface="Courier New" panose="02070309020205020404"/>
              </a:rPr>
              <a:t>] </a:t>
            </a:r>
            <a:r>
              <a:rPr lang="zh-CN" altLang="en-US" sz="2400" b="1" kern="100" dirty="0" smtClean="0">
                <a:solidFill>
                  <a:srgbClr val="990033"/>
                </a:solidFill>
                <a:latin typeface="楷体_GB2312" panose="02010609030101010101" pitchFamily="49" charset="-122"/>
                <a:ea typeface="楷体_GB2312" panose="02010609030101010101" pitchFamily="49" charset="-122"/>
                <a:cs typeface="Courier New" panose="02070309020205020404"/>
              </a:rPr>
              <a:t>三十年前我就学习了兵书，我的名字经常在当代俊杰中出现。曾经为了勇赴国难，我披上铠甲；即便家里贫困，叫我卖了宝刀我定然不肯。而今我臂力尚且强健，还嫌弓弦弹力小；我目光依然敏锐，还能识得许多高明的战阵。昨天夜里庭院前刮起秋风，寻找秋衣时，看见了以前的盘花战袍，这让我不由得感到无比羞惭！</a:t>
            </a:r>
          </a:p>
          <a:p>
            <a:pPr marL="0" indent="0">
              <a:lnSpc>
                <a:spcPts val="3500"/>
              </a:lnSpc>
              <a:spcBef>
                <a:spcPts val="0"/>
              </a:spcBef>
              <a:spcAft>
                <a:spcPts val="0"/>
              </a:spcAft>
              <a:buNone/>
            </a:pPr>
            <a:endParaRPr lang="zh-CN" altLang="en-US" sz="2400" b="1" dirty="0" smtClean="0">
              <a:solidFill>
                <a:srgbClr val="990033"/>
              </a:solidFill>
              <a:latin typeface="宋体" panose="02010600030101010101" pitchFamily="2" charset="-122"/>
            </a:endParaRPr>
          </a:p>
          <a:p>
            <a:pPr indent="266700" algn="just">
              <a:lnSpc>
                <a:spcPts val="3500"/>
              </a:lnSpc>
              <a:spcAft>
                <a:spcPts val="0"/>
              </a:spcAft>
              <a:buNone/>
            </a:pPr>
            <a:endParaRPr lang="zh-CN" sz="2400" b="1" kern="100" dirty="0">
              <a:latin typeface="宋体" panose="02010600030101010101" pitchFamily="2" charset="-122"/>
              <a:cs typeface="Courier New" panose="02070309020205020404"/>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5" name="Group 45"/>
          <p:cNvGrpSpPr/>
          <p:nvPr/>
        </p:nvGrpSpPr>
        <p:grpSpPr bwMode="auto">
          <a:xfrm>
            <a:off x="0" y="785222"/>
            <a:ext cx="609600" cy="1857344"/>
            <a:chOff x="1" y="383"/>
            <a:chExt cx="384" cy="1618"/>
          </a:xfrm>
        </p:grpSpPr>
        <p:pic>
          <p:nvPicPr>
            <p:cNvPr id="7" name="Picture 31"/>
            <p:cNvPicPr>
              <a:picLocks noChangeAspect="1" noChangeArrowheads="1"/>
            </p:cNvPicPr>
            <p:nvPr/>
          </p:nvPicPr>
          <p:blipFill>
            <a:blip r:embed="rId3" cstate="print"/>
            <a:srcRect/>
            <a:stretch>
              <a:fillRect/>
            </a:stretch>
          </p:blipFill>
          <p:spPr bwMode="auto">
            <a:xfrm>
              <a:off x="1" y="383"/>
              <a:ext cx="384" cy="1618"/>
            </a:xfrm>
            <a:prstGeom prst="rect">
              <a:avLst/>
            </a:prstGeom>
            <a:noFill/>
            <a:ln w="9525">
              <a:noFill/>
              <a:miter lim="800000"/>
              <a:headEnd/>
              <a:tailEnd/>
            </a:ln>
          </p:spPr>
        </p:pic>
        <p:sp>
          <p:nvSpPr>
            <p:cNvPr id="8" name="内容占位符 2">
              <a:hlinkClick r:id="rId4" action="ppaction://hlinksldjump"/>
            </p:cNvPr>
            <p:cNvSpPr/>
            <p:nvPr/>
          </p:nvSpPr>
          <p:spPr bwMode="auto">
            <a:xfrm>
              <a:off x="46" y="570"/>
              <a:ext cx="272" cy="1179"/>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真题体验</a:t>
              </a:r>
            </a:p>
          </p:txBody>
        </p:sp>
      </p:grpSp>
    </p:spTree>
  </p:cSld>
  <p:clrMapOvr>
    <a:masterClrMapping/>
  </p:clrMapOvr>
  <p:transition spd="med">
    <p:fade/>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85860"/>
            <a:ext cx="7715304" cy="5113336"/>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解析</a:t>
            </a:r>
            <a:r>
              <a:rPr lang="en-US" altLang="zh-CN"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mj-ea"/>
                <a:ea typeface="+mj-ea"/>
                <a:cs typeface="Times New Roman" panose="02020603050405020304"/>
              </a:rPr>
              <a:t>回答此题，可从词人所引用的典故上突破。“白发潘郎宽沈带”，已经做了较详细的注释，这是本题的解题要点。词人引用这个典故，形象地表达了对妻子</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情人、伊人、心上人等均可</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深切的思念，以至头发白了，腰带宽了，有“衣带渐宽终不悔，为伊消得人憔悴”之妙。后面的“怕看山”，是“白发潘郎宽沈带”的具体化，因思念太深，连山都不敢看，可见对妻子</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情人、伊人、心上人等均可</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的思念到了何等程度。</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85860"/>
            <a:ext cx="7715304" cy="5113336"/>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原味翻译</a:t>
            </a:r>
            <a:r>
              <a:rPr lang="en-US" altLang="zh-CN"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无人为自己缝制春衫，满脸愁态。元宵节后，花灯已收，春寒未退。小雨像空中的帘子一样，小巷深处早已有人卖杏花。像潘岳那样年纪轻轻就白了头发，像沈约那样因病消瘦，腰带变宽。以至于怕看山，因为</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我</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看到山会回想起她的眉黛，进而想到她的罗裙拖曳在芳草地上，春日的初阳，透过烟霭映着她的鬓发，让人时常记起她当年在故园中踏青挑菜的情景。</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030308"/>
            <a:ext cx="7715304" cy="5399088"/>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7. </a:t>
            </a:r>
            <a:r>
              <a:rPr lang="zh-CN" altLang="en-US" sz="2400" b="1" kern="100" dirty="0" smtClean="0">
                <a:latin typeface="Times New Roman" panose="02020603050405020304"/>
                <a:cs typeface="Times New Roman" panose="02020603050405020304"/>
              </a:rPr>
              <a:t>阅读下面这两首词，完成题目。</a:t>
            </a:r>
            <a:r>
              <a:rPr lang="en-US" sz="2400" b="1" kern="100" dirty="0" smtClean="0">
                <a:latin typeface="Times New Roman" panose="02020603050405020304"/>
                <a:ea typeface="仿宋_GB2312" panose="02010609030101010101" charset="-122"/>
                <a:cs typeface="Courier New" panose="02070309020205020404"/>
              </a:rPr>
              <a:t>(11</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黑体" panose="02010600030101010101" charset="-122"/>
                <a:ea typeface="黑体" panose="02010600030101010101" charset="-122"/>
                <a:cs typeface="Times New Roman" panose="02020603050405020304"/>
              </a:rPr>
              <a:t>梦江南</a:t>
            </a:r>
            <a:endParaRPr lang="zh-CN" altLang="en-US" sz="2400" b="1" kern="100" dirty="0" smtClean="0">
              <a:latin typeface="黑体" panose="02010600030101010101" charset="-122"/>
              <a:ea typeface="黑体" panose="02010600030101010101" charset="-122"/>
              <a:cs typeface="Courier New" panose="02070309020205020404"/>
            </a:endParaRPr>
          </a:p>
          <a:p>
            <a:pPr indent="266700" algn="ctr">
              <a:lnSpc>
                <a:spcPts val="3500"/>
              </a:lnSpc>
              <a:spcAft>
                <a:spcPts val="0"/>
              </a:spcAft>
            </a:pPr>
            <a:r>
              <a:rPr lang="en-US" sz="2400" b="1" kern="100" dirty="0" smtClean="0">
                <a:latin typeface="Times New Roman" panose="02020603050405020304"/>
                <a:ea typeface="仿宋_GB2312" panose="02010609030101010101" charset="-122"/>
                <a:cs typeface="Courier New" panose="02070309020205020404"/>
              </a:rPr>
              <a:t>[</a:t>
            </a:r>
            <a:r>
              <a:rPr lang="zh-CN" altLang="en-US" sz="2400" b="1" kern="100" dirty="0" smtClean="0">
                <a:latin typeface="Times New Roman" panose="02020603050405020304"/>
                <a:ea typeface="仿宋_GB2312" panose="02010609030101010101" charset="-122"/>
                <a:cs typeface="Times New Roman" panose="02020603050405020304"/>
              </a:rPr>
              <a:t>唐</a:t>
            </a:r>
            <a:r>
              <a:rPr lang="en-US" sz="2400" b="1" kern="100" dirty="0" smtClean="0">
                <a:latin typeface="Times New Roman" panose="02020603050405020304"/>
                <a:ea typeface="仿宋_GB2312" panose="02010609030101010101" charset="-122"/>
                <a:cs typeface="Courier New" panose="02070309020205020404"/>
              </a:rPr>
              <a:t>]</a:t>
            </a:r>
            <a:r>
              <a:rPr lang="zh-CN" altLang="en-US" sz="2400" b="1" kern="100" dirty="0" smtClean="0">
                <a:latin typeface="Times New Roman" panose="02020603050405020304"/>
                <a:ea typeface="仿宋_GB2312" panose="02010609030101010101" charset="-122"/>
                <a:cs typeface="Times New Roman" panose="02020603050405020304"/>
              </a:rPr>
              <a:t>皇甫松</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兰烬落，屏上暗红蕉。闲梦江南梅熟日，夜船吹</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ea typeface="楷体_GB2312" panose="02010609030101010101" pitchFamily="49" charset="-122"/>
                <a:cs typeface="Times New Roman" panose="02020603050405020304"/>
              </a:rPr>
              <a:t> </a:t>
            </a:r>
            <a:r>
              <a:rPr lang="zh-CN" altLang="en-US" sz="2400" b="1" kern="100" dirty="0" smtClean="0">
                <a:latin typeface="Times New Roman" panose="02020603050405020304"/>
                <a:ea typeface="楷体_GB2312" panose="02010609030101010101" pitchFamily="49" charset="-122"/>
                <a:cs typeface="Times New Roman" panose="02020603050405020304"/>
              </a:rPr>
              <a:t>笛雨 潇潇，人语驿边桥。</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黑体" panose="02010600030101010101" charset="-122"/>
                <a:ea typeface="黑体" panose="02010600030101010101" charset="-122"/>
                <a:cs typeface="Times New Roman" panose="02020603050405020304"/>
              </a:rPr>
              <a:t>望江南</a:t>
            </a:r>
            <a:r>
              <a:rPr lang="zh-CN" altLang="en-US" sz="2400" b="1" kern="100" dirty="0" smtClean="0">
                <a:latin typeface="宋体" panose="02010600030101010101" pitchFamily="2" charset="-122"/>
                <a:ea typeface="Times New Roman" panose="02020603050405020304"/>
                <a:cs typeface="Courier New" panose="02070309020205020404"/>
              </a:rPr>
              <a:t> </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en-US" sz="2400" b="1" kern="100" dirty="0" smtClean="0">
                <a:latin typeface="Times New Roman" panose="02020603050405020304"/>
                <a:ea typeface="仿宋_GB2312" panose="02010609030101010101" charset="-122"/>
                <a:cs typeface="Courier New" panose="02070309020205020404"/>
              </a:rPr>
              <a:t>[</a:t>
            </a:r>
            <a:r>
              <a:rPr lang="zh-CN" altLang="en-US" sz="2400" b="1" kern="100" dirty="0" smtClean="0">
                <a:latin typeface="Times New Roman" panose="02020603050405020304"/>
                <a:ea typeface="仿宋_GB2312" panose="02010609030101010101" charset="-122"/>
                <a:cs typeface="Times New Roman" panose="02020603050405020304"/>
              </a:rPr>
              <a:t>五代</a:t>
            </a:r>
            <a:r>
              <a:rPr lang="en-US" sz="2400" b="1" kern="100" dirty="0" smtClean="0">
                <a:latin typeface="Times New Roman" panose="02020603050405020304"/>
                <a:ea typeface="仿宋_GB2312" panose="02010609030101010101" charset="-122"/>
                <a:cs typeface="Courier New" panose="02070309020205020404"/>
              </a:rPr>
              <a:t>]</a:t>
            </a:r>
            <a:r>
              <a:rPr lang="zh-CN" altLang="en-US" sz="2400" b="1" kern="100" dirty="0" smtClean="0">
                <a:latin typeface="Times New Roman" panose="02020603050405020304"/>
                <a:ea typeface="仿宋_GB2312" panose="02010609030101010101" charset="-122"/>
                <a:cs typeface="Times New Roman" panose="02020603050405020304"/>
              </a:rPr>
              <a:t>李　煜</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闲梦远，南国正芳春。船上管弦江面绿，满城飞</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ea typeface="楷体_GB2312" panose="02010609030101010101" pitchFamily="49" charset="-122"/>
                <a:cs typeface="Times New Roman" panose="02020603050405020304"/>
              </a:rPr>
              <a:t>  </a:t>
            </a:r>
            <a:r>
              <a:rPr lang="zh-CN" altLang="en-US" sz="2400" b="1" kern="100" dirty="0" smtClean="0">
                <a:latin typeface="Times New Roman" panose="02020603050405020304"/>
                <a:ea typeface="楷体_GB2312" panose="02010609030101010101" pitchFamily="49" charset="-122"/>
                <a:cs typeface="Times New Roman" panose="02020603050405020304"/>
              </a:rPr>
              <a:t>絮辊清尘，忙杀看花人。</a:t>
            </a:r>
            <a:endParaRPr lang="zh-CN" sz="2400" b="1"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4929222"/>
          </a:xfrm>
          <a:prstGeom prst="rect">
            <a:avLst/>
          </a:prstGeom>
          <a:noFill/>
          <a:ln w="9525">
            <a:noFill/>
            <a:miter lim="800000"/>
          </a:ln>
        </p:spPr>
        <p:txBody>
          <a:bodyPr/>
          <a:lstStyle/>
          <a:p>
            <a:pPr indent="266700">
              <a:lnSpc>
                <a:spcPts val="3500"/>
              </a:lnSpc>
              <a:spcAft>
                <a:spcPts val="0"/>
              </a:spcAft>
            </a:pPr>
            <a:r>
              <a:rPr lang="en-US" altLang="zh-CN" sz="2400" b="1" kern="100" dirty="0" smtClean="0">
                <a:latin typeface="Times New Roman" panose="02020603050405020304"/>
                <a:cs typeface="Courier New" panose="02070309020205020404"/>
              </a:rPr>
              <a:t>(</a:t>
            </a:r>
            <a:r>
              <a:rPr lang="en-US" altLang="zh-CN" sz="2400" b="1" kern="100" dirty="0" smtClean="0">
                <a:latin typeface="Times New Roman" panose="02020603050405020304"/>
                <a:cs typeface="Courier New" panose="02070309020205020404"/>
              </a:rPr>
              <a:t>1)</a:t>
            </a:r>
            <a:r>
              <a:rPr lang="zh-CN" altLang="zh-CN" sz="2400" b="1" kern="100" dirty="0" smtClean="0">
                <a:latin typeface="Times New Roman" panose="02020603050405020304"/>
                <a:cs typeface="Courier New" panose="02070309020205020404"/>
              </a:rPr>
              <a:t>下列</a:t>
            </a:r>
            <a:r>
              <a:rPr lang="zh-CN" altLang="zh-CN" sz="2400" b="1" kern="100" dirty="0" smtClean="0">
                <a:latin typeface="Times New Roman" panose="02020603050405020304"/>
                <a:cs typeface="Courier New" panose="02070309020205020404"/>
              </a:rPr>
              <a:t>对</a:t>
            </a:r>
            <a:r>
              <a:rPr lang="zh-CN" altLang="en-US" sz="2400" b="1" kern="100" dirty="0" smtClean="0">
                <a:latin typeface="Times New Roman" panose="02020603050405020304"/>
                <a:cs typeface="Courier New" panose="02070309020205020404"/>
              </a:rPr>
              <a:t>两首词</a:t>
            </a:r>
            <a:r>
              <a:rPr lang="zh-CN" altLang="zh-CN" sz="2400" b="1" kern="100" dirty="0" smtClean="0">
                <a:latin typeface="Times New Roman" panose="02020603050405020304"/>
                <a:cs typeface="Courier New" panose="02070309020205020404"/>
              </a:rPr>
              <a:t>的</a:t>
            </a:r>
            <a:r>
              <a:rPr lang="zh-CN" altLang="zh-CN" sz="2400" b="1" kern="100" dirty="0" smtClean="0">
                <a:latin typeface="Times New Roman" panose="02020603050405020304"/>
                <a:cs typeface="Courier New" panose="02070309020205020404"/>
              </a:rPr>
              <a:t>理解正确的两项是（</a:t>
            </a:r>
            <a:r>
              <a:rPr lang="en-US" altLang="zh-CN" sz="2400" b="1" kern="100" dirty="0" smtClean="0">
                <a:latin typeface="Times New Roman" panose="02020603050405020304"/>
                <a:cs typeface="Courier New" panose="02070309020205020404"/>
              </a:rPr>
              <a:t>5</a:t>
            </a:r>
            <a:r>
              <a:rPr lang="zh-CN" altLang="zh-CN" sz="2400" b="1" kern="100" dirty="0" smtClean="0">
                <a:latin typeface="Times New Roman" panose="02020603050405020304"/>
                <a:cs typeface="Courier New" panose="02070309020205020404"/>
              </a:rPr>
              <a:t>分）（</a:t>
            </a:r>
            <a:r>
              <a:rPr lang="en-US" altLang="zh-CN" sz="2400" b="1" kern="100" dirty="0" smtClean="0">
                <a:latin typeface="Times New Roman" panose="02020603050405020304"/>
                <a:cs typeface="Courier New" panose="02070309020205020404"/>
              </a:rPr>
              <a:t>     </a:t>
            </a:r>
            <a:r>
              <a:rPr lang="zh-CN" altLang="zh-CN" sz="2400" b="1" kern="100" dirty="0" smtClean="0">
                <a:latin typeface="Times New Roman" panose="02020603050405020304"/>
                <a:cs typeface="Courier New" panose="02070309020205020404"/>
              </a:rPr>
              <a:t>）</a:t>
            </a:r>
          </a:p>
          <a:p>
            <a:pPr indent="266700">
              <a:lnSpc>
                <a:spcPts val="3500"/>
              </a:lnSpc>
              <a:spcAft>
                <a:spcPts val="0"/>
              </a:spcAft>
            </a:pPr>
            <a:r>
              <a:rPr lang="en-US" altLang="zh-CN" sz="2400" b="1" kern="100" dirty="0" smtClean="0">
                <a:latin typeface="Times New Roman" panose="02020603050405020304"/>
                <a:cs typeface="Courier New" panose="02070309020205020404"/>
              </a:rPr>
              <a:t>A</a:t>
            </a:r>
            <a:r>
              <a:rPr lang="zh-CN" altLang="zh-CN" sz="2400" b="1" kern="100" dirty="0" smtClean="0">
                <a:latin typeface="Times New Roman" panose="02020603050405020304"/>
                <a:cs typeface="Courier New" panose="02070309020205020404"/>
              </a:rPr>
              <a:t>．第一首《梦江南》起二句写夜深人静，灯花已经残落，画屏上鲜红的美人蕉，颜色显得暗淡，隐约地透出人的黯然心情，这一铺垫为引入下文梦境服务。</a:t>
            </a:r>
          </a:p>
          <a:p>
            <a:pPr indent="266700">
              <a:lnSpc>
                <a:spcPts val="3500"/>
              </a:lnSpc>
              <a:spcAft>
                <a:spcPts val="0"/>
              </a:spcAft>
            </a:pPr>
            <a:r>
              <a:rPr lang="en-US" altLang="zh-CN" sz="2400" b="1" kern="100" dirty="0" smtClean="0">
                <a:latin typeface="Times New Roman" panose="02020603050405020304"/>
                <a:cs typeface="Courier New" panose="02070309020205020404"/>
              </a:rPr>
              <a:t>B</a:t>
            </a:r>
            <a:r>
              <a:rPr lang="zh-CN" altLang="zh-CN" sz="2400" b="1" kern="100" dirty="0" smtClean="0">
                <a:latin typeface="Times New Roman" panose="02020603050405020304"/>
                <a:cs typeface="Courier New" panose="02070309020205020404"/>
              </a:rPr>
              <a:t>．第一首《梦江南》后三句，写梅子正熟，风景绝佳，夜雨轻飘，船泊泽国，笛声悠扬，人语驿桥，春水碧波，作者认为这是梦中景象，现实远非如此。</a:t>
            </a:r>
          </a:p>
          <a:p>
            <a:pPr indent="266700">
              <a:lnSpc>
                <a:spcPts val="3500"/>
              </a:lnSpc>
              <a:spcAft>
                <a:spcPts val="0"/>
              </a:spcAft>
            </a:pPr>
            <a:r>
              <a:rPr lang="en-US" altLang="zh-CN" sz="2400" b="1" kern="100" dirty="0" smtClean="0">
                <a:latin typeface="Times New Roman" panose="02020603050405020304"/>
                <a:cs typeface="Courier New" panose="02070309020205020404"/>
              </a:rPr>
              <a:t>C</a:t>
            </a:r>
            <a:r>
              <a:rPr lang="zh-CN" altLang="zh-CN" sz="2400" b="1" kern="100" dirty="0" smtClean="0">
                <a:latin typeface="Times New Roman" panose="02020603050405020304"/>
                <a:cs typeface="Courier New" panose="02070309020205020404"/>
              </a:rPr>
              <a:t>．第一首词从室内屏风上的人工画面写到室外江南水乡的自然图景，由绘色（红蕉、黄梅）到绘声（吹笛、人语、夜雨潇潇），构思新奇，意境活泼，动静兼备</a:t>
            </a:r>
            <a:r>
              <a:rPr lang="zh-CN" altLang="zh-CN" sz="2400" b="1" kern="100" dirty="0" smtClean="0">
                <a:latin typeface="Times New Roman" panose="02020603050405020304"/>
                <a:cs typeface="Courier New" panose="02070309020205020404"/>
              </a:rPr>
              <a:t>。</a:t>
            </a:r>
            <a:endParaRPr lang="zh-CN" altLang="zh-CN" sz="2400" b="1" kern="100" dirty="0" smtClean="0">
              <a:latin typeface="Times New Roman" panose="02020603050405020304"/>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4929222"/>
          </a:xfrm>
          <a:prstGeom prst="rect">
            <a:avLst/>
          </a:prstGeom>
          <a:noFill/>
          <a:ln w="9525">
            <a:noFill/>
            <a:miter lim="800000"/>
          </a:ln>
        </p:spPr>
        <p:txBody>
          <a:bodyPr/>
          <a:lstStyle/>
          <a:p>
            <a:pPr indent="266700">
              <a:lnSpc>
                <a:spcPts val="3500"/>
              </a:lnSpc>
              <a:spcAft>
                <a:spcPts val="0"/>
              </a:spcAft>
            </a:pPr>
            <a:r>
              <a:rPr lang="en-US" altLang="zh-CN" sz="2400" b="1" kern="100" dirty="0" smtClean="0">
                <a:latin typeface="Times New Roman" panose="02020603050405020304"/>
                <a:cs typeface="Courier New" panose="02070309020205020404"/>
              </a:rPr>
              <a:t>D</a:t>
            </a:r>
            <a:r>
              <a:rPr lang="zh-CN" altLang="zh-CN" sz="2400" b="1" kern="100" dirty="0" smtClean="0">
                <a:latin typeface="Times New Roman" panose="02020603050405020304"/>
                <a:cs typeface="Courier New" panose="02070309020205020404"/>
              </a:rPr>
              <a:t>．第二首《望江南》开头两句中的“芳”字用得精妙， “芳春”指美好的春天，春之名用</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芳</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，使人如见百媚千娇的花容，如闻馥郁的花香。</a:t>
            </a:r>
          </a:p>
          <a:p>
            <a:pPr indent="266700">
              <a:lnSpc>
                <a:spcPts val="3500"/>
              </a:lnSpc>
              <a:spcAft>
                <a:spcPts val="0"/>
              </a:spcAft>
            </a:pPr>
            <a:r>
              <a:rPr lang="en-US" altLang="zh-CN" sz="2400" b="1" kern="100" dirty="0" smtClean="0">
                <a:latin typeface="Times New Roman" panose="02020603050405020304"/>
                <a:cs typeface="Courier New" panose="02070309020205020404"/>
              </a:rPr>
              <a:t>E</a:t>
            </a:r>
            <a:r>
              <a:rPr lang="zh-CN" altLang="zh-CN" sz="2400" b="1" kern="100" dirty="0" smtClean="0">
                <a:latin typeface="Times New Roman" panose="02020603050405020304"/>
                <a:cs typeface="Courier New" panose="02070309020205020404"/>
              </a:rPr>
              <a:t>．第二首词选取四季景色为代表去着力描绘，采取梦幻的形式，前两句写眼前实景，同时又是以实代虚之笔，将虚景与实景融合为一。</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mj-ea"/>
                <a:ea typeface="+mj-ea"/>
                <a:cs typeface="Times New Roman" panose="02020603050405020304"/>
              </a:rPr>
              <a:t>AD</a:t>
            </a:r>
            <a:r>
              <a:rPr lang="en-US" altLang="zh-CN" sz="2400" b="1" dirty="0" smtClean="0">
                <a:solidFill>
                  <a:srgbClr val="990033"/>
                </a:solidFill>
                <a:latin typeface="+mj-ea"/>
                <a:ea typeface="+mj-ea"/>
                <a:cs typeface="Times New Roman" panose="02020603050405020304"/>
              </a:rPr>
              <a:t>[</a:t>
            </a:r>
            <a:r>
              <a:rPr lang="zh-CN" altLang="zh-CN" sz="2400" b="1" dirty="0" smtClean="0">
                <a:solidFill>
                  <a:srgbClr val="990033"/>
                </a:solidFill>
                <a:latin typeface="+mj-ea"/>
                <a:ea typeface="+mj-ea"/>
                <a:cs typeface="Times New Roman" panose="02020603050405020304"/>
              </a:rPr>
              <a:t>解析</a:t>
            </a:r>
            <a:r>
              <a:rPr lang="en-US" altLang="zh-CN" sz="2400" b="1" dirty="0" smtClean="0">
                <a:solidFill>
                  <a:srgbClr val="990033"/>
                </a:solidFill>
                <a:latin typeface="+mj-ea"/>
                <a:ea typeface="+mj-ea"/>
                <a:cs typeface="Times New Roman" panose="02020603050405020304"/>
              </a:rPr>
              <a:t>]B</a:t>
            </a:r>
            <a:r>
              <a:rPr lang="zh-CN" altLang="zh-CN" sz="2400" b="1" dirty="0" smtClean="0">
                <a:solidFill>
                  <a:srgbClr val="990033"/>
                </a:solidFill>
                <a:latin typeface="+mj-ea"/>
                <a:ea typeface="+mj-ea"/>
                <a:cs typeface="Times New Roman" panose="02020603050405020304"/>
              </a:rPr>
              <a:t>项，“认为这是梦中景象，现实远非如此”错误</a:t>
            </a:r>
            <a:r>
              <a:rPr lang="zh-CN"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这</a:t>
            </a:r>
            <a:r>
              <a:rPr lang="zh-CN" altLang="zh-CN" sz="2400" b="1" dirty="0" smtClean="0">
                <a:solidFill>
                  <a:srgbClr val="990033"/>
                </a:solidFill>
                <a:latin typeface="+mj-ea"/>
                <a:ea typeface="+mj-ea"/>
                <a:cs typeface="Times New Roman" panose="02020603050405020304"/>
              </a:rPr>
              <a:t>是</a:t>
            </a:r>
            <a:r>
              <a:rPr lang="zh-CN" altLang="zh-CN" sz="2400" b="1" dirty="0" smtClean="0">
                <a:solidFill>
                  <a:srgbClr val="990033"/>
                </a:solidFill>
                <a:latin typeface="+mj-ea"/>
                <a:ea typeface="+mj-ea"/>
                <a:cs typeface="Times New Roman" panose="02020603050405020304"/>
              </a:rPr>
              <a:t>作者的梦境。</a:t>
            </a:r>
            <a:r>
              <a:rPr lang="en-US" altLang="zh-CN" sz="2400" b="1" dirty="0" smtClean="0">
                <a:solidFill>
                  <a:srgbClr val="990033"/>
                </a:solidFill>
                <a:latin typeface="+mj-ea"/>
                <a:ea typeface="+mj-ea"/>
                <a:cs typeface="Times New Roman" panose="02020603050405020304"/>
              </a:rPr>
              <a:t>C</a:t>
            </a:r>
            <a:r>
              <a:rPr lang="zh-CN" altLang="zh-CN" sz="2400" b="1" dirty="0" smtClean="0">
                <a:solidFill>
                  <a:srgbClr val="990033"/>
                </a:solidFill>
                <a:latin typeface="+mj-ea"/>
                <a:ea typeface="+mj-ea"/>
                <a:cs typeface="Times New Roman" panose="02020603050405020304"/>
              </a:rPr>
              <a:t>项，“活泼”错误，应为“清幽”。</a:t>
            </a:r>
            <a:r>
              <a:rPr lang="en-US" altLang="zh-CN" sz="2400" b="1" dirty="0" smtClean="0">
                <a:solidFill>
                  <a:srgbClr val="990033"/>
                </a:solidFill>
                <a:latin typeface="+mj-ea"/>
                <a:ea typeface="+mj-ea"/>
                <a:cs typeface="Times New Roman" panose="02020603050405020304"/>
              </a:rPr>
              <a:t> E</a:t>
            </a:r>
            <a:r>
              <a:rPr lang="zh-CN" altLang="zh-CN" sz="2400" b="1" dirty="0" smtClean="0">
                <a:solidFill>
                  <a:srgbClr val="990033"/>
                </a:solidFill>
                <a:latin typeface="+mj-ea"/>
                <a:ea typeface="+mj-ea"/>
                <a:cs typeface="Times New Roman" panose="02020603050405020304"/>
              </a:rPr>
              <a:t>项，“四季”不正确</a:t>
            </a:r>
            <a:r>
              <a:rPr lang="zh-CN"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应</a:t>
            </a:r>
            <a:r>
              <a:rPr lang="zh-CN" altLang="zh-CN" sz="2400" b="1" dirty="0" smtClean="0">
                <a:solidFill>
                  <a:srgbClr val="990033"/>
                </a:solidFill>
                <a:latin typeface="+mj-ea"/>
                <a:ea typeface="+mj-ea"/>
                <a:cs typeface="Times New Roman" panose="02020603050405020304"/>
              </a:rPr>
              <a:t>是</a:t>
            </a:r>
            <a:r>
              <a:rPr lang="zh-CN" altLang="zh-CN" sz="2400" b="1" dirty="0" smtClean="0">
                <a:solidFill>
                  <a:srgbClr val="990033"/>
                </a:solidFill>
                <a:latin typeface="+mj-ea"/>
                <a:ea typeface="+mj-ea"/>
                <a:cs typeface="Times New Roman" panose="02020603050405020304"/>
              </a:rPr>
              <a:t>“春季”。</a:t>
            </a:r>
            <a:endParaRPr lang="zh-CN" altLang="en-US" sz="2400" b="1" dirty="0" smtClean="0">
              <a:solidFill>
                <a:srgbClr val="990033"/>
              </a:solidFill>
              <a:latin typeface="+mj-ea"/>
              <a:ea typeface="+mj-ea"/>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4929222"/>
          </a:xfrm>
          <a:prstGeom prst="rect">
            <a:avLst/>
          </a:prstGeom>
          <a:noFill/>
          <a:ln w="9525">
            <a:noFill/>
            <a:miter lim="800000"/>
          </a:ln>
        </p:spPr>
        <p:txBody>
          <a:bodyPr/>
          <a:lstStyle/>
          <a:p>
            <a:pPr indent="266700" algn="just">
              <a:lnSpc>
                <a:spcPts val="3500"/>
              </a:lnSpc>
              <a:spcAft>
                <a:spcPts val="0"/>
              </a:spcAft>
            </a:pPr>
            <a:r>
              <a:rPr lang="en-US" altLang="zh-CN" sz="2400" b="1" kern="100" dirty="0" smtClean="0">
                <a:latin typeface="Times New Roman" panose="02020603050405020304"/>
                <a:cs typeface="Courier New" panose="02070309020205020404"/>
              </a:rPr>
              <a:t>(2)</a:t>
            </a:r>
            <a:r>
              <a:rPr lang="zh-CN" altLang="en-US" sz="2400" b="1" kern="100" dirty="0" smtClean="0">
                <a:latin typeface="Times New Roman" panose="02020603050405020304"/>
                <a:cs typeface="Courier New" panose="02070309020205020404"/>
              </a:rPr>
              <a:t>两首词都写到“梦”，这两处“梦”各自表达了词</a:t>
            </a:r>
            <a:endParaRPr lang="en-US" altLang="zh-CN" sz="2400" b="1" kern="100" dirty="0" smtClean="0">
              <a:latin typeface="Times New Roman" panose="02020603050405020304"/>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cs typeface="Courier New" panose="02070309020205020404"/>
              </a:rPr>
              <a:t>人什么样的感情？</a:t>
            </a:r>
            <a:r>
              <a:rPr lang="en-US" altLang="zh-CN" sz="2400" b="1" kern="100" dirty="0" smtClean="0">
                <a:latin typeface="Times New Roman" panose="02020603050405020304"/>
                <a:cs typeface="Courier New" panose="02070309020205020404"/>
              </a:rPr>
              <a:t>(6</a:t>
            </a:r>
            <a:r>
              <a:rPr lang="zh-CN" altLang="en-US" sz="2400" b="1" kern="100" dirty="0" smtClean="0">
                <a:latin typeface="Times New Roman" panose="02020603050405020304"/>
                <a:cs typeface="Courier New" panose="02070309020205020404"/>
              </a:rPr>
              <a:t>分</a:t>
            </a:r>
            <a:r>
              <a:rPr lang="en-US" altLang="zh-CN" sz="2400" b="1" kern="100" dirty="0" smtClean="0">
                <a:latin typeface="Times New Roman" panose="02020603050405020304"/>
                <a:cs typeface="Courier New" panose="02070309020205020404"/>
              </a:rPr>
              <a:t>)</a:t>
            </a:r>
          </a:p>
          <a:p>
            <a:pPr indent="266700" algn="just">
              <a:lnSpc>
                <a:spcPts val="3500"/>
              </a:lnSpc>
              <a:spcAft>
                <a:spcPts val="0"/>
              </a:spcAft>
            </a:pPr>
            <a:r>
              <a:rPr lang="en-US" sz="2400" kern="100" dirty="0" smtClean="0">
                <a:latin typeface="Times New Roman" panose="02020603050405020304"/>
                <a:cs typeface="Courier New" panose="02070309020205020404"/>
              </a:rPr>
              <a:t>_______________________________________________</a:t>
            </a:r>
            <a:endParaRPr lang="zh-CN" altLang="en-US" sz="2400"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kern="100" dirty="0" smtClean="0">
                <a:latin typeface="Times New Roman" panose="02020603050405020304"/>
                <a:cs typeface="Courier New" panose="02070309020205020404"/>
              </a:rPr>
              <a:t>_______________________________________________</a:t>
            </a:r>
            <a:endParaRPr lang="zh-CN" sz="2400"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85860"/>
            <a:ext cx="7715304" cy="5113336"/>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答案</a:t>
            </a:r>
            <a:r>
              <a:rPr lang="en-US" altLang="zh-CN"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mj-ea"/>
                <a:ea typeface="+mj-ea"/>
                <a:cs typeface="Times New Roman" panose="02020603050405020304"/>
              </a:rPr>
              <a:t>皇甫词中，“梦”中的江南梅熟、夜雨吹笛、驿边人语充满欢情，表现了词人对江南故乡怀念的深情和梦醒之后孤独与惆怅无法排遣的情感；李词中，“梦”中的故国里江水、乐声、飞絮、清尘和看花人一派生机，表现了词人对故国的思念和现实生活使词人产生的凄楚之感。</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答出皇甫词中“梦”表现了什么样的感情，给</a:t>
            </a:r>
            <a:r>
              <a:rPr lang="en-US" altLang="zh-CN" sz="2400" b="1" dirty="0" smtClean="0">
                <a:solidFill>
                  <a:srgbClr val="990033"/>
                </a:solidFill>
                <a:latin typeface="+mj-ea"/>
                <a:ea typeface="+mj-ea"/>
                <a:cs typeface="Times New Roman" panose="02020603050405020304"/>
              </a:rPr>
              <a:t>3</a:t>
            </a:r>
            <a:r>
              <a:rPr lang="zh-CN" altLang="en-US" sz="2400" b="1" dirty="0" smtClean="0">
                <a:solidFill>
                  <a:srgbClr val="990033"/>
                </a:solidFill>
                <a:latin typeface="+mj-ea"/>
                <a:ea typeface="+mj-ea"/>
                <a:cs typeface="Times New Roman" panose="02020603050405020304"/>
              </a:rPr>
              <a:t>分；答出李词中“梦”表现了什么样的感情，给</a:t>
            </a:r>
            <a:r>
              <a:rPr lang="en-US" altLang="zh-CN" sz="2400" b="1" dirty="0" smtClean="0">
                <a:solidFill>
                  <a:srgbClr val="990033"/>
                </a:solidFill>
                <a:latin typeface="+mj-ea"/>
                <a:ea typeface="+mj-ea"/>
                <a:cs typeface="Times New Roman" panose="02020603050405020304"/>
              </a:rPr>
              <a:t>3</a:t>
            </a:r>
            <a:r>
              <a:rPr lang="zh-CN" altLang="en-US" sz="2400" b="1" dirty="0" smtClean="0">
                <a:solidFill>
                  <a:srgbClr val="990033"/>
                </a:solidFill>
                <a:latin typeface="+mj-ea"/>
                <a:ea typeface="+mj-ea"/>
                <a:cs typeface="Times New Roman" panose="02020603050405020304"/>
              </a:rPr>
              <a:t>分。意思答对即可</a:t>
            </a:r>
            <a:r>
              <a:rPr lang="en-US" altLang="zh-CN" sz="2400" b="1" dirty="0" smtClean="0">
                <a:solidFill>
                  <a:srgbClr val="990033"/>
                </a:solidFill>
                <a:latin typeface="+mj-ea"/>
                <a:ea typeface="+mj-ea"/>
                <a:cs typeface="Times New Roman" panose="02020603050405020304"/>
              </a:rPr>
              <a:t>)</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85860"/>
            <a:ext cx="7715304" cy="5113336"/>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解析</a:t>
            </a:r>
            <a:r>
              <a:rPr lang="en-US" altLang="zh-CN"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mj-ea"/>
                <a:ea typeface="+mj-ea"/>
                <a:cs typeface="Times New Roman" panose="02020603050405020304"/>
              </a:rPr>
              <a:t>皇甫词中，梦里梦外，都是夜景，但现实的夜如此凄清、冷寂，蕴含着丝丝哀怨；而梦中江南的夜，却是那样愉快、醉人。现实与梦境对比，可见词人对江南故乡怀念的深情和现实使词人产生的孤独与惆怅之情。李词中，以“闲”说梦，实指作者的忧思，非为真“闲”。故国不能回，只能梦里相见，既是天涯阻隔，也是心远思长，梦中的一切都是那样可望而不可即，至此，词人无奈、痛楚的心情已悄然而出。</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85860"/>
            <a:ext cx="7715304" cy="5113336"/>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原味翻译</a:t>
            </a:r>
            <a:r>
              <a:rPr lang="en-US" altLang="zh-CN" sz="2400" b="1" dirty="0" smtClean="0">
                <a:solidFill>
                  <a:srgbClr val="990033"/>
                </a:solidFill>
                <a:latin typeface="+mj-ea"/>
                <a:ea typeface="+mj-ea"/>
                <a:cs typeface="Times New Roman" panose="02020603050405020304"/>
              </a:rPr>
              <a:t>] </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梦江南</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更深烛尽，烛光暗淡，画屏上的美人蕉模糊不辨。我昏昏欲睡，终于进入了梦乡，梦见了我久别的江南。正是青梅熟时，江南雨季，我独自在船上，手握竹笛，和着船外那潇潇的夜雨声尽情地吹奏。时而听见驿站小桥边的人语。</a:t>
            </a:r>
          </a:p>
          <a:p>
            <a:pPr>
              <a:lnSpc>
                <a:spcPts val="3500"/>
              </a:lnSpc>
              <a:spcAft>
                <a:spcPts val="0"/>
              </a:spcAft>
            </a:pP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望江南</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孤寂无聊，长夜难熬，梦里回到了千里之外的故国江南。此时江南正是草长莺飞、满城春色的时节。江面碧波荡漾，小船上乐声悠扬。城中车马川流不息，柳絮在清尘中飘飞。花团锦簇，游春赏花的人络绎不绝，一片欢乐而繁忙的景象。</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内容占位符 2"/>
          <p:cNvSpPr>
            <a:spLocks noGrp="1"/>
          </p:cNvSpPr>
          <p:nvPr>
            <p:ph idx="1"/>
          </p:nvPr>
        </p:nvSpPr>
        <p:spPr>
          <a:xfrm>
            <a:off x="792163" y="936625"/>
            <a:ext cx="7920037" cy="5399088"/>
          </a:xfrm>
        </p:spPr>
        <p:txBody>
          <a:bodyPr/>
          <a:lstStyle/>
          <a:p>
            <a:pPr eaLnBrk="1" hangingPunct="1">
              <a:spcBef>
                <a:spcPct val="0"/>
              </a:spcBef>
            </a:pPr>
            <a:endParaRPr lang="zh-CN" altLang="en-US" sz="1800" b="0" smtClean="0"/>
          </a:p>
        </p:txBody>
      </p:sp>
      <p:grpSp>
        <p:nvGrpSpPr>
          <p:cNvPr id="4099" name="组合 6"/>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7" name="WordArt 3"/>
          <p:cNvSpPr>
            <a:spLocks noChangeArrowheads="1" noChangeShapeType="1" noTextEdit="1"/>
          </p:cNvSpPr>
          <p:nvPr/>
        </p:nvSpPr>
        <p:spPr bwMode="auto">
          <a:xfrm>
            <a:off x="2782390" y="1584514"/>
            <a:ext cx="3579222" cy="594588"/>
          </a:xfrm>
          <a:prstGeom prst="rect">
            <a:avLst/>
          </a:prstGeom>
        </p:spPr>
        <p:txBody>
          <a:bodyPr wrap="none" fromWordArt="1">
            <a:prstTxWarp prst="textPlain">
              <a:avLst>
                <a:gd name="adj" fmla="val 50000"/>
              </a:avLst>
            </a:prstTxWarp>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auto">
              <a:spcBef>
                <a:spcPts val="0"/>
              </a:spcBef>
              <a:spcAft>
                <a:spcPts val="0"/>
              </a:spcAft>
              <a:defRPr/>
            </a:pPr>
            <a:r>
              <a:rPr lang="zh-CN" altLang="en-US" sz="3200" b="1" kern="10" cap="all" dirty="0">
                <a:ln w="0"/>
                <a:solidFill>
                  <a:srgbClr val="00B0F0"/>
                </a:solidFill>
                <a:effectLst>
                  <a:reflection blurRad="12700" stA="50000" endPos="50000" dist="5000" dir="5400000" sy="-100000" rotWithShape="0"/>
                </a:effectLst>
                <a:latin typeface="黑体" panose="02010600030101010101" charset="-122"/>
                <a:ea typeface="黑体" panose="02010600030101010101" charset="-122"/>
              </a:rPr>
              <a:t>课件编辑说明</a:t>
            </a:r>
          </a:p>
        </p:txBody>
      </p:sp>
      <p:sp>
        <p:nvSpPr>
          <p:cNvPr id="4101" name="Text Box 4"/>
          <p:cNvSpPr txBox="1">
            <a:spLocks noChangeArrowheads="1"/>
          </p:cNvSpPr>
          <p:nvPr/>
        </p:nvSpPr>
        <p:spPr bwMode="auto">
          <a:xfrm>
            <a:off x="755650" y="2570163"/>
            <a:ext cx="8064500" cy="3170099"/>
          </a:xfrm>
          <a:prstGeom prst="rect">
            <a:avLst/>
          </a:prstGeom>
          <a:noFill/>
          <a:ln w="9525">
            <a:noFill/>
            <a:miter lim="800000"/>
          </a:ln>
        </p:spPr>
        <p:txBody>
          <a:bodyPr>
            <a:spAutoFit/>
          </a:bodyPr>
          <a:lstStyle/>
          <a:p>
            <a:pPr>
              <a:lnSpc>
                <a:spcPts val="4000"/>
              </a:lnSpc>
            </a:pPr>
            <a:r>
              <a:rPr lang="zh-CN" altLang="en-US" sz="2300" b="1" dirty="0">
                <a:solidFill>
                  <a:srgbClr val="5F5F5F"/>
                </a:solidFill>
                <a:latin typeface="楷体_GB2312" panose="02010609030101010101" pitchFamily="49" charset="-122"/>
                <a:ea typeface="楷体_GB2312" panose="02010609030101010101" pitchFamily="49" charset="-122"/>
              </a:rPr>
              <a:t>　　本课件是由精确校对的</a:t>
            </a:r>
            <a:r>
              <a:rPr lang="en-US" altLang="zh-CN" sz="2300" b="1" dirty="0">
                <a:solidFill>
                  <a:srgbClr val="5F5F5F"/>
                </a:solidFill>
                <a:latin typeface="楷体_GB2312" panose="02010609030101010101" pitchFamily="49" charset="-122"/>
                <a:ea typeface="楷体_GB2312" panose="02010609030101010101" pitchFamily="49" charset="-122"/>
              </a:rPr>
              <a:t>word</a:t>
            </a:r>
            <a:r>
              <a:rPr lang="zh-CN" altLang="en-US" sz="2300" b="1" dirty="0">
                <a:solidFill>
                  <a:srgbClr val="5F5F5F"/>
                </a:solidFill>
                <a:latin typeface="楷体_GB2312" panose="02010609030101010101" pitchFamily="49" charset="-122"/>
                <a:ea typeface="楷体_GB2312" panose="02010609030101010101" pitchFamily="49" charset="-122"/>
              </a:rPr>
              <a:t>书稿制作的“逐字编辑”课件，如需要修改课件，请双击对应内容，进入可编辑状态</a:t>
            </a:r>
            <a:r>
              <a:rPr lang="zh-CN" altLang="en-US" sz="2300" b="1" dirty="0" smtClean="0">
                <a:solidFill>
                  <a:srgbClr val="5F5F5F"/>
                </a:solidFill>
                <a:latin typeface="楷体_GB2312" panose="02010609030101010101" pitchFamily="49" charset="-122"/>
                <a:ea typeface="楷体_GB2312" panose="02010609030101010101" pitchFamily="49" charset="-122"/>
              </a:rPr>
              <a:t>。</a:t>
            </a:r>
            <a:endParaRPr lang="en-US" altLang="zh-CN" sz="2300" b="1" dirty="0" smtClean="0">
              <a:solidFill>
                <a:srgbClr val="5F5F5F"/>
              </a:solidFill>
              <a:latin typeface="楷体_GB2312" panose="02010609030101010101" pitchFamily="49" charset="-122"/>
              <a:ea typeface="楷体_GB2312" panose="02010609030101010101" pitchFamily="49" charset="-122"/>
            </a:endParaRPr>
          </a:p>
          <a:p>
            <a:pPr>
              <a:lnSpc>
                <a:spcPts val="4000"/>
              </a:lnSpc>
            </a:pPr>
            <a:r>
              <a:rPr lang="zh-CN" altLang="en-US" sz="2300" b="1" dirty="0" smtClean="0">
                <a:solidFill>
                  <a:srgbClr val="5F5F5F"/>
                </a:solidFill>
                <a:latin typeface="楷体_GB2312" panose="02010609030101010101" pitchFamily="49" charset="-122"/>
                <a:ea typeface="楷体_GB2312" panose="02010609030101010101" pitchFamily="49" charset="-122"/>
              </a:rPr>
              <a:t>    如果有的公式双击后无法进入可编辑状态，请单击选中此公式，点击右键“切换域代码”，即可进入编辑状态。修改后再点击右键“切换域代码”，即可退出编辑状态。</a:t>
            </a:r>
            <a:endParaRPr lang="zh-CN" altLang="en-US" sz="2300" b="1" dirty="0">
              <a:solidFill>
                <a:srgbClr val="5F5F5F"/>
              </a:solidFill>
              <a:latin typeface="楷体_GB2312" panose="02010609030101010101" pitchFamily="49" charset="-122"/>
              <a:ea typeface="楷体_GB2312" panose="02010609030101010101" pitchFamily="49" charset="-122"/>
            </a:endParaRPr>
          </a:p>
          <a:p>
            <a:pPr>
              <a:lnSpc>
                <a:spcPts val="4000"/>
              </a:lnSpc>
            </a:pPr>
            <a:r>
              <a:rPr lang="zh-CN" altLang="en-US" sz="2300" b="1" dirty="0">
                <a:solidFill>
                  <a:srgbClr val="5F5F5F"/>
                </a:solidFill>
                <a:latin typeface="楷体_GB2312" panose="02010609030101010101" pitchFamily="49" charset="-122"/>
                <a:ea typeface="楷体_GB2312" panose="02010609030101010101" pitchFamily="49" charset="-122"/>
              </a:rPr>
              <a:t>    </a:t>
            </a:r>
            <a:endParaRPr lang="en-US" altLang="zh-CN" sz="2300" b="1" dirty="0">
              <a:solidFill>
                <a:srgbClr val="5F5F5F"/>
              </a:solidFill>
              <a:latin typeface="楷体_GB2312" panose="02010609030101010101" pitchFamily="49" charset="-122"/>
              <a:ea typeface="楷体_GB2312" panose="02010609030101010101" pitchFamily="49" charset="-122"/>
            </a:endParaRPr>
          </a:p>
        </p:txBody>
      </p:sp>
      <p:pic>
        <p:nvPicPr>
          <p:cNvPr id="235521" name="Picture 1" descr="C:\Documents and Settings\Administrator\桌面\全品文教.jpg"/>
          <p:cNvPicPr>
            <a:picLocks noChangeAspect="1" noChangeArrowheads="1"/>
          </p:cNvPicPr>
          <p:nvPr/>
        </p:nvPicPr>
        <p:blipFill>
          <a:blip r:embed="rId2" cstate="print"/>
          <a:srcRect/>
          <a:stretch>
            <a:fillRect/>
          </a:stretch>
        </p:blipFill>
        <p:spPr bwMode="auto">
          <a:xfrm>
            <a:off x="7000892" y="785794"/>
            <a:ext cx="1676400" cy="557213"/>
          </a:xfrm>
          <a:prstGeom prst="rect">
            <a:avLst/>
          </a:prstGeom>
          <a:noFill/>
        </p:spPr>
      </p:pic>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166688"/>
            <a:ext cx="6697662" cy="476250"/>
          </a:xfrm>
          <a:noFill/>
        </p:spPr>
        <p:txBody>
          <a:bodyPr/>
          <a:lstStyle/>
          <a:p>
            <a:pPr eaLnBrk="1" hangingPunct="1"/>
            <a:r>
              <a:rPr lang="zh-CN" altLang="en-US" dirty="0" smtClean="0"/>
              <a:t>专题八　古代诗歌鉴赏</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 name="内容占位符 2"/>
          <p:cNvSpPr/>
          <p:nvPr/>
        </p:nvSpPr>
        <p:spPr bwMode="auto">
          <a:xfrm>
            <a:off x="792163" y="1079501"/>
            <a:ext cx="7920037" cy="4706953"/>
          </a:xfrm>
          <a:prstGeom prst="rect">
            <a:avLst/>
          </a:prstGeom>
          <a:noFill/>
          <a:ln w="9525">
            <a:noFill/>
            <a:miter lim="800000"/>
          </a:ln>
        </p:spPr>
        <p:txBody>
          <a:bodyPr/>
          <a:lstStyle/>
          <a:p>
            <a:pPr eaLnBrk="0" hangingPunct="0">
              <a:lnSpc>
                <a:spcPts val="3500"/>
              </a:lnSpc>
              <a:buFont typeface="Arial" panose="020B0604020202020204" pitchFamily="34" charset="0"/>
              <a:buNone/>
            </a:pPr>
            <a:r>
              <a:rPr lang="zh-CN" altLang="en-US" sz="2400" b="1" dirty="0" smtClean="0">
                <a:latin typeface="Times New Roman" panose="02020603050405020304" pitchFamily="18" charset="0"/>
                <a:cs typeface="Times New Roman" panose="02020603050405020304" pitchFamily="18" charset="0"/>
              </a:rPr>
              <a:t>■ </a:t>
            </a:r>
            <a:r>
              <a:rPr lang="zh-CN" altLang="en-US" sz="2400" b="1" dirty="0" smtClean="0">
                <a:latin typeface="黑体" panose="02010600030101010101" charset="-122"/>
                <a:ea typeface="黑体" panose="02010600030101010101" charset="-122"/>
                <a:cs typeface="Times New Roman" panose="02020603050405020304" pitchFamily="18" charset="0"/>
              </a:rPr>
              <a:t>阅卷现场</a:t>
            </a:r>
          </a:p>
          <a:p>
            <a:pPr algn="just">
              <a:lnSpc>
                <a:spcPts val="3500"/>
              </a:lnSpc>
              <a:spcAft>
                <a:spcPts val="0"/>
              </a:spcAft>
            </a:pPr>
            <a:r>
              <a:rPr lang="en-US" sz="2400" b="1" kern="100" dirty="0" smtClean="0">
                <a:latin typeface="+mj-ea"/>
                <a:ea typeface="+mj-ea"/>
                <a:cs typeface="Courier New" panose="02070309020205020404"/>
              </a:rPr>
              <a:t>[2016·</a:t>
            </a:r>
            <a:r>
              <a:rPr lang="zh-CN" altLang="en-US" sz="2400" b="1" kern="100" dirty="0" smtClean="0">
                <a:latin typeface="+mj-ea"/>
                <a:ea typeface="+mj-ea"/>
                <a:cs typeface="Times New Roman" panose="02020603050405020304"/>
              </a:rPr>
              <a:t>全国卷</a:t>
            </a:r>
            <a:r>
              <a:rPr lang="en-US" sz="2400" b="1" kern="100" dirty="0" smtClean="0">
                <a:latin typeface="+mj-ea"/>
                <a:ea typeface="+mj-ea"/>
                <a:cs typeface="Times New Roman" panose="02020603050405020304"/>
              </a:rPr>
              <a:t>Ⅰ</a:t>
            </a:r>
            <a:r>
              <a:rPr lang="en-US" sz="2400" b="1" kern="100" dirty="0" smtClean="0">
                <a:latin typeface="+mj-ea"/>
                <a:ea typeface="+mj-ea"/>
                <a:cs typeface="Courier New" panose="02070309020205020404"/>
              </a:rPr>
              <a:t>] </a:t>
            </a:r>
            <a:r>
              <a:rPr lang="zh-CN" altLang="en-US" sz="2400" b="1" kern="100" dirty="0" smtClean="0">
                <a:latin typeface="Times New Roman" panose="02020603050405020304"/>
                <a:cs typeface="Times New Roman" panose="02020603050405020304"/>
              </a:rPr>
              <a:t>阅读下面这首唐诗，完成题目。</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黑体" panose="02010600030101010101" charset="-122"/>
                <a:ea typeface="黑体" panose="02010600030101010101" charset="-122"/>
                <a:cs typeface="Times New Roman" panose="02020603050405020304"/>
              </a:rPr>
              <a:t>金陵望汉江</a:t>
            </a:r>
            <a:endParaRPr lang="zh-CN" altLang="en-US" sz="2400" b="1" kern="100" dirty="0" smtClean="0">
              <a:latin typeface="黑体" panose="02010600030101010101" charset="-122"/>
              <a:ea typeface="黑体" panose="02010600030101010101"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李　白</a:t>
            </a:r>
            <a:endParaRPr lang="zh-CN" altLang="en-US" sz="2400" b="1" kern="100" dirty="0" smtClean="0">
              <a:latin typeface="宋体" panose="02010600030101010101" pitchFamily="2" charset="-122"/>
              <a:cs typeface="Courier New" panose="02070309020205020404"/>
            </a:endParaRPr>
          </a:p>
          <a:p>
            <a:pPr>
              <a:lnSpc>
                <a:spcPts val="3500"/>
              </a:lnSpc>
              <a:spcAft>
                <a:spcPts val="0"/>
              </a:spcAft>
            </a:pPr>
            <a:r>
              <a:rPr lang="en-US" altLang="zh-CN" sz="2400" b="1" kern="100" dirty="0" smtClean="0">
                <a:latin typeface="Times New Roman" panose="02020603050405020304"/>
                <a:ea typeface="楷体_GB2312" panose="02010609030101010101" pitchFamily="49" charset="-122"/>
                <a:cs typeface="Times New Roman" panose="02020603050405020304"/>
              </a:rPr>
              <a:t>		</a:t>
            </a:r>
            <a:r>
              <a:rPr lang="zh-CN" altLang="en-US" sz="2400" b="1" kern="100" dirty="0" smtClean="0">
                <a:latin typeface="Times New Roman" panose="02020603050405020304"/>
                <a:ea typeface="楷体_GB2312" panose="02010609030101010101" pitchFamily="49" charset="-122"/>
                <a:cs typeface="Times New Roman" panose="02020603050405020304"/>
              </a:rPr>
              <a:t>汉江回万里，派作九龙盘</a:t>
            </a:r>
            <a:r>
              <a:rPr lang="zh-CN" altLang="en-US" sz="2400" b="1" kern="100" baseline="30000" dirty="0" smtClean="0">
                <a:latin typeface="宋体" panose="02010600030101010101" pitchFamily="2" charset="-122"/>
                <a:ea typeface="楷体_GB2312" panose="02010609030101010101" pitchFamily="49" charset="-122"/>
                <a:cs typeface="Times New Roman" panose="02020603050405020304"/>
              </a:rPr>
              <a:t>①</a:t>
            </a:r>
            <a:r>
              <a:rPr lang="zh-CN" altLang="en-US" sz="2400" b="1" kern="100" dirty="0" smtClean="0">
                <a:latin typeface="Times New Roman" panose="02020603050405020304"/>
                <a:ea typeface="楷体_GB2312" panose="02010609030101010101" pitchFamily="49" charset="-122"/>
                <a:cs typeface="Times New Roman" panose="02020603050405020304"/>
              </a:rPr>
              <a:t>。</a:t>
            </a:r>
            <a:endParaRPr lang="en-US" altLang="zh-CN" sz="2400" b="1" kern="100" dirty="0" smtClean="0">
              <a:latin typeface="宋体" panose="02010600030101010101" pitchFamily="2" charset="-122"/>
              <a:ea typeface="楷体_GB2312" panose="02010609030101010101" pitchFamily="49" charset="-122"/>
              <a:cs typeface="Courier New" panose="02070309020205020404"/>
            </a:endParaRPr>
          </a:p>
          <a:p>
            <a:pPr>
              <a:lnSpc>
                <a:spcPts val="3500"/>
              </a:lnSpc>
              <a:spcAft>
                <a:spcPts val="0"/>
              </a:spcAft>
            </a:pPr>
            <a:r>
              <a:rPr lang="en-US" altLang="zh-CN" sz="2400" b="1" kern="100" dirty="0" smtClean="0">
                <a:latin typeface="Times New Roman" panose="02020603050405020304"/>
                <a:ea typeface="楷体_GB2312" panose="02010609030101010101" pitchFamily="49" charset="-122"/>
                <a:cs typeface="Times New Roman" panose="02020603050405020304"/>
              </a:rPr>
              <a:t>		</a:t>
            </a:r>
            <a:r>
              <a:rPr lang="zh-CN" altLang="en-US" sz="2400" b="1" kern="100" dirty="0" smtClean="0">
                <a:latin typeface="Times New Roman" panose="02020603050405020304"/>
                <a:ea typeface="楷体_GB2312" panose="02010609030101010101" pitchFamily="49" charset="-122"/>
                <a:cs typeface="Times New Roman" panose="02020603050405020304"/>
              </a:rPr>
              <a:t>横溃豁中国，崔嵬飞迅湍。</a:t>
            </a:r>
            <a:endParaRPr lang="zh-CN" altLang="en-US" sz="2400" b="1" kern="100" dirty="0" smtClean="0">
              <a:latin typeface="宋体" panose="02010600030101010101" pitchFamily="2" charset="-122"/>
              <a:cs typeface="Courier New" panose="02070309020205020404"/>
            </a:endParaRPr>
          </a:p>
          <a:p>
            <a:pPr>
              <a:lnSpc>
                <a:spcPts val="3500"/>
              </a:lnSpc>
              <a:spcAft>
                <a:spcPts val="0"/>
              </a:spcAft>
            </a:pPr>
            <a:r>
              <a:rPr lang="en-US" altLang="zh-CN" sz="2400" b="1" kern="100" dirty="0" smtClean="0">
                <a:latin typeface="Times New Roman" panose="02020603050405020304"/>
                <a:ea typeface="楷体_GB2312" panose="02010609030101010101" pitchFamily="49" charset="-122"/>
                <a:cs typeface="Times New Roman" panose="02020603050405020304"/>
              </a:rPr>
              <a:t>		</a:t>
            </a:r>
            <a:r>
              <a:rPr lang="zh-CN" altLang="en-US" sz="2400" b="1" kern="100" dirty="0" smtClean="0">
                <a:latin typeface="Times New Roman" panose="02020603050405020304"/>
                <a:ea typeface="楷体_GB2312" panose="02010609030101010101" pitchFamily="49" charset="-122"/>
                <a:cs typeface="Times New Roman" panose="02020603050405020304"/>
              </a:rPr>
              <a:t>六帝沦亡后</a:t>
            </a:r>
            <a:r>
              <a:rPr lang="zh-CN" altLang="en-US" sz="2400" b="1" kern="100" baseline="30000" dirty="0" smtClean="0">
                <a:latin typeface="宋体" panose="02010600030101010101" pitchFamily="2" charset="-122"/>
                <a:ea typeface="楷体_GB2312" panose="02010609030101010101" pitchFamily="49" charset="-122"/>
                <a:cs typeface="Times New Roman" panose="02020603050405020304"/>
              </a:rPr>
              <a:t>②</a:t>
            </a:r>
            <a:r>
              <a:rPr lang="zh-CN" altLang="en-US" sz="2400" b="1" kern="100" dirty="0" smtClean="0">
                <a:latin typeface="Times New Roman" panose="02020603050405020304"/>
                <a:ea typeface="楷体_GB2312" panose="02010609030101010101" pitchFamily="49" charset="-122"/>
                <a:cs typeface="Times New Roman" panose="02020603050405020304"/>
              </a:rPr>
              <a:t>，三吴不足观</a:t>
            </a:r>
            <a:r>
              <a:rPr lang="zh-CN" altLang="en-US" sz="2400" b="1" kern="100" baseline="30000" dirty="0" smtClean="0">
                <a:latin typeface="宋体" panose="02010600030101010101" pitchFamily="2" charset="-122"/>
                <a:ea typeface="楷体_GB2312" panose="02010609030101010101" pitchFamily="49" charset="-122"/>
                <a:cs typeface="Times New Roman" panose="02020603050405020304"/>
              </a:rPr>
              <a:t>③</a:t>
            </a:r>
            <a:r>
              <a:rPr lang="zh-CN" altLang="en-US" sz="2400" b="1" kern="100" dirty="0" smtClean="0">
                <a:latin typeface="Times New Roman" panose="02020603050405020304"/>
                <a:ea typeface="楷体_GB2312" panose="02010609030101010101" pitchFamily="49" charset="-122"/>
                <a:cs typeface="Times New Roman" panose="02020603050405020304"/>
              </a:rPr>
              <a:t>。</a:t>
            </a:r>
            <a:endParaRPr lang="zh-CN" altLang="en-US" sz="2400" b="1" kern="100" dirty="0" smtClean="0">
              <a:latin typeface="宋体" panose="02010600030101010101" pitchFamily="2" charset="-122"/>
              <a:cs typeface="Courier New" panose="02070309020205020404"/>
            </a:endParaRPr>
          </a:p>
          <a:p>
            <a:pPr>
              <a:lnSpc>
                <a:spcPts val="3500"/>
              </a:lnSpc>
              <a:spcAft>
                <a:spcPts val="0"/>
              </a:spcAft>
            </a:pPr>
            <a:r>
              <a:rPr lang="en-US" altLang="zh-CN" sz="2400" b="1" kern="100" dirty="0" smtClean="0">
                <a:latin typeface="Times New Roman" panose="02020603050405020304"/>
                <a:ea typeface="楷体_GB2312" panose="02010609030101010101" pitchFamily="49" charset="-122"/>
                <a:cs typeface="Times New Roman" panose="02020603050405020304"/>
              </a:rPr>
              <a:t>		</a:t>
            </a:r>
            <a:r>
              <a:rPr lang="zh-CN" altLang="en-US" sz="2400" b="1" kern="100" dirty="0" smtClean="0">
                <a:latin typeface="Times New Roman" panose="02020603050405020304"/>
                <a:ea typeface="楷体_GB2312" panose="02010609030101010101" pitchFamily="49" charset="-122"/>
                <a:cs typeface="Times New Roman" panose="02020603050405020304"/>
              </a:rPr>
              <a:t>我君混区宇，垂拱众流安。</a:t>
            </a:r>
            <a:endParaRPr lang="zh-CN" altLang="en-US" sz="2400" b="1" kern="100" dirty="0" smtClean="0">
              <a:latin typeface="宋体" panose="02010600030101010101" pitchFamily="2" charset="-122"/>
              <a:cs typeface="Courier New" panose="02070309020205020404"/>
            </a:endParaRPr>
          </a:p>
          <a:p>
            <a:pPr>
              <a:lnSpc>
                <a:spcPts val="3500"/>
              </a:lnSpc>
              <a:spcAft>
                <a:spcPts val="0"/>
              </a:spcAft>
            </a:pPr>
            <a:r>
              <a:rPr lang="en-US" altLang="zh-CN" sz="2400" b="1" kern="100" dirty="0" smtClean="0">
                <a:latin typeface="宋体" panose="02010600030101010101" pitchFamily="2" charset="-122"/>
                <a:ea typeface="楷体_GB2312" panose="02010609030101010101" pitchFamily="49" charset="-122"/>
                <a:cs typeface="楷体_GB2312" panose="02010609030101010101" pitchFamily="49" charset="-122"/>
              </a:rPr>
              <a:t>		</a:t>
            </a:r>
            <a:r>
              <a:rPr lang="zh-CN" altLang="en-US" sz="2400" b="1" kern="100" dirty="0" smtClean="0">
                <a:latin typeface="宋体" panose="02010600030101010101" pitchFamily="2" charset="-122"/>
                <a:ea typeface="楷体_GB2312" panose="02010609030101010101" pitchFamily="49" charset="-122"/>
                <a:cs typeface="楷体_GB2312" panose="02010609030101010101" pitchFamily="49" charset="-122"/>
              </a:rPr>
              <a:t>今日任公子，沧浪罢钓竿</a:t>
            </a:r>
            <a:r>
              <a:rPr lang="zh-CN" altLang="en-US" sz="2400" b="1" kern="100" baseline="30000" dirty="0" smtClean="0">
                <a:latin typeface="宋体" panose="02010600030101010101" pitchFamily="2" charset="-122"/>
                <a:ea typeface="楷体_GB2312" panose="02010609030101010101" pitchFamily="49" charset="-122"/>
                <a:cs typeface="Times New Roman" panose="02020603050405020304"/>
              </a:rPr>
              <a:t>④</a:t>
            </a:r>
            <a:r>
              <a:rPr lang="zh-CN" altLang="en-US" sz="2400" b="1" kern="100" dirty="0" smtClean="0">
                <a:latin typeface="宋体" panose="02010600030101010101" pitchFamily="2" charset="-122"/>
                <a:ea typeface="楷体_GB2312" panose="02010609030101010101" pitchFamily="49" charset="-122"/>
                <a:cs typeface="楷体_GB2312" panose="02010609030101010101" pitchFamily="49" charset="-122"/>
              </a:rPr>
              <a:t>。</a:t>
            </a:r>
            <a:endParaRPr lang="zh-CN" altLang="en-US" sz="2400" b="1" kern="100" dirty="0" smtClean="0">
              <a:latin typeface="宋体" panose="02010600030101010101" pitchFamily="2" charset="-122"/>
              <a:cs typeface="Courier New" panose="02070309020205020404"/>
            </a:endParaRPr>
          </a:p>
        </p:txBody>
      </p:sp>
      <p:grpSp>
        <p:nvGrpSpPr>
          <p:cNvPr id="10" name="组合 9"/>
          <p:cNvGrpSpPr/>
          <p:nvPr/>
        </p:nvGrpSpPr>
        <p:grpSpPr>
          <a:xfrm>
            <a:off x="0" y="2071678"/>
            <a:ext cx="609600" cy="1857388"/>
            <a:chOff x="0" y="2714620"/>
            <a:chExt cx="609600" cy="1857388"/>
          </a:xfrm>
        </p:grpSpPr>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smtClean="0">
                  <a:solidFill>
                    <a:schemeClr val="bg1"/>
                  </a:solidFill>
                  <a:ea typeface="幼圆" panose="02010509060101010101" pitchFamily="49" charset="-122"/>
                </a:rPr>
                <a:t>阅卷警示</a:t>
              </a:r>
              <a:endParaRPr lang="zh-CN" altLang="en-US" sz="2400" b="1" dirty="0">
                <a:solidFill>
                  <a:schemeClr val="bg1"/>
                </a:solidFill>
                <a:ea typeface="幼圆" panose="02010509060101010101" pitchFamily="49" charset="-122"/>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030308"/>
            <a:ext cx="7715304" cy="5399088"/>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8. </a:t>
            </a:r>
            <a:r>
              <a:rPr lang="zh-CN" altLang="en-US" sz="2400" b="1" kern="100" dirty="0" smtClean="0">
                <a:latin typeface="Times New Roman" panose="02020603050405020304"/>
                <a:cs typeface="Times New Roman" panose="02020603050405020304"/>
              </a:rPr>
              <a:t>阅读下面这两首诗，完成题目。</a:t>
            </a:r>
            <a:r>
              <a:rPr lang="en-US" sz="2400" b="1" kern="100" dirty="0" smtClean="0">
                <a:latin typeface="Times New Roman" panose="02020603050405020304"/>
                <a:ea typeface="仿宋_GB2312" panose="02010609030101010101" charset="-122"/>
                <a:cs typeface="Courier New" panose="02070309020205020404"/>
              </a:rPr>
              <a:t>(11</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黑体" panose="02010600030101010101" charset="-122"/>
                <a:ea typeface="黑体" panose="02010600030101010101" charset="-122"/>
                <a:cs typeface="Times New Roman" panose="02020603050405020304"/>
              </a:rPr>
              <a:t>城东早春</a:t>
            </a:r>
            <a:endParaRPr lang="zh-CN" altLang="en-US" sz="2400" b="1" kern="100" dirty="0" smtClean="0">
              <a:latin typeface="黑体" panose="02010600030101010101" charset="-122"/>
              <a:ea typeface="黑体" panose="02010600030101010101" charset="-122"/>
              <a:cs typeface="Courier New" panose="02070309020205020404"/>
            </a:endParaRPr>
          </a:p>
          <a:p>
            <a:pPr indent="266700" algn="ctr">
              <a:lnSpc>
                <a:spcPts val="3500"/>
              </a:lnSpc>
              <a:spcAft>
                <a:spcPts val="0"/>
              </a:spcAft>
            </a:pPr>
            <a:r>
              <a:rPr lang="en-US" sz="2400" b="1" kern="100" dirty="0" smtClean="0">
                <a:latin typeface="Times New Roman" panose="02020603050405020304"/>
                <a:ea typeface="仿宋_GB2312" panose="02010609030101010101" charset="-122"/>
                <a:cs typeface="Courier New" panose="02070309020205020404"/>
              </a:rPr>
              <a:t>[</a:t>
            </a:r>
            <a:r>
              <a:rPr lang="zh-CN" altLang="en-US" sz="2400" b="1" kern="100" dirty="0" smtClean="0">
                <a:latin typeface="Times New Roman" panose="02020603050405020304"/>
                <a:ea typeface="仿宋_GB2312" panose="02010609030101010101" charset="-122"/>
                <a:cs typeface="Times New Roman" panose="02020603050405020304"/>
              </a:rPr>
              <a:t>唐</a:t>
            </a:r>
            <a:r>
              <a:rPr lang="en-US" sz="2400" b="1" kern="100" dirty="0" smtClean="0">
                <a:latin typeface="Times New Roman" panose="02020603050405020304"/>
                <a:ea typeface="仿宋_GB2312" panose="02010609030101010101" charset="-122"/>
                <a:cs typeface="Courier New" panose="02070309020205020404"/>
              </a:rPr>
              <a:t>]</a:t>
            </a:r>
            <a:r>
              <a:rPr lang="zh-CN" altLang="en-US" sz="2400" b="1" kern="100" dirty="0" smtClean="0">
                <a:latin typeface="Times New Roman" panose="02020603050405020304"/>
                <a:ea typeface="仿宋_GB2312" panose="02010609030101010101" charset="-122"/>
                <a:cs typeface="Times New Roman" panose="02020603050405020304"/>
              </a:rPr>
              <a:t>杨巨源</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诗家清景在新春，绿柳才黄半未匀。</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若待上林花似锦，出门俱是看花人。</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黑体" panose="02010600030101010101" charset="-122"/>
                <a:ea typeface="黑体" panose="02010600030101010101" charset="-122"/>
                <a:cs typeface="Times New Roman" panose="02020603050405020304"/>
              </a:rPr>
              <a:t>村　居</a:t>
            </a:r>
            <a:endParaRPr lang="zh-CN" altLang="en-US" sz="2400" b="1" kern="100" dirty="0" smtClean="0">
              <a:latin typeface="黑体" panose="02010600030101010101" charset="-122"/>
              <a:ea typeface="黑体" panose="02010600030101010101" charset="-122"/>
              <a:cs typeface="Courier New" panose="02070309020205020404"/>
            </a:endParaRPr>
          </a:p>
          <a:p>
            <a:pPr indent="266700" algn="ctr">
              <a:lnSpc>
                <a:spcPts val="3500"/>
              </a:lnSpc>
              <a:spcAft>
                <a:spcPts val="0"/>
              </a:spcAft>
            </a:pPr>
            <a:r>
              <a:rPr lang="en-US" sz="2400" b="1" kern="100" dirty="0" smtClean="0">
                <a:latin typeface="Times New Roman" panose="02020603050405020304"/>
                <a:ea typeface="仿宋_GB2312" panose="02010609030101010101" charset="-122"/>
                <a:cs typeface="Courier New" panose="02070309020205020404"/>
              </a:rPr>
              <a:t>[</a:t>
            </a:r>
            <a:r>
              <a:rPr lang="zh-CN" altLang="en-US" sz="2400" b="1" kern="100" dirty="0" smtClean="0">
                <a:latin typeface="Times New Roman" panose="02020603050405020304"/>
                <a:ea typeface="仿宋_GB2312" panose="02010609030101010101" charset="-122"/>
                <a:cs typeface="Times New Roman" panose="02020603050405020304"/>
              </a:rPr>
              <a:t>清</a:t>
            </a:r>
            <a:r>
              <a:rPr lang="en-US" sz="2400" b="1" kern="100" dirty="0" smtClean="0">
                <a:latin typeface="Times New Roman" panose="02020603050405020304"/>
                <a:ea typeface="仿宋_GB2312" panose="02010609030101010101" charset="-122"/>
                <a:cs typeface="Courier New" panose="02070309020205020404"/>
              </a:rPr>
              <a:t>]</a:t>
            </a:r>
            <a:r>
              <a:rPr lang="zh-CN" altLang="en-US" sz="2400" b="1" kern="100" dirty="0" smtClean="0">
                <a:latin typeface="Times New Roman" panose="02020603050405020304"/>
                <a:ea typeface="仿宋_GB2312" panose="02010609030101010101" charset="-122"/>
                <a:cs typeface="Times New Roman" panose="02020603050405020304"/>
              </a:rPr>
              <a:t>高　鼎</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草长莺飞二月天，拂堤杨柳醉春烟。</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儿童散学归来早，忙趁东风放纸鸢。</a:t>
            </a:r>
            <a:endParaRPr lang="zh-CN" sz="2400" b="1"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4929222"/>
          </a:xfrm>
          <a:prstGeom prst="rect">
            <a:avLst/>
          </a:prstGeom>
          <a:noFill/>
          <a:ln w="9525">
            <a:noFill/>
            <a:miter lim="800000"/>
          </a:ln>
        </p:spPr>
        <p:txBody>
          <a:bodyPr/>
          <a:lstStyle/>
          <a:p>
            <a:pPr indent="266700">
              <a:lnSpc>
                <a:spcPts val="3500"/>
              </a:lnSpc>
              <a:spcAft>
                <a:spcPts val="0"/>
              </a:spcAft>
            </a:pPr>
            <a:r>
              <a:rPr lang="en-US" altLang="zh-CN" sz="2400" b="1" kern="100" dirty="0" smtClean="0">
                <a:latin typeface="Times New Roman" panose="02020603050405020304"/>
                <a:cs typeface="Courier New" panose="02070309020205020404"/>
              </a:rPr>
              <a:t>(</a:t>
            </a:r>
            <a:r>
              <a:rPr lang="en-US" altLang="zh-CN" sz="2400" b="1" kern="100" dirty="0" smtClean="0">
                <a:latin typeface="Times New Roman" panose="02020603050405020304"/>
                <a:cs typeface="Courier New" panose="02070309020205020404"/>
              </a:rPr>
              <a:t>1)</a:t>
            </a:r>
            <a:r>
              <a:rPr lang="zh-CN" altLang="zh-CN" sz="2400" b="1" kern="100" dirty="0" smtClean="0">
                <a:latin typeface="Times New Roman" panose="02020603050405020304"/>
                <a:cs typeface="Courier New" panose="02070309020205020404"/>
              </a:rPr>
              <a:t>下列</a:t>
            </a:r>
            <a:r>
              <a:rPr lang="zh-CN" altLang="zh-CN" sz="2400" b="1" kern="100" dirty="0" smtClean="0">
                <a:latin typeface="Times New Roman" panose="02020603050405020304"/>
                <a:cs typeface="Courier New" panose="02070309020205020404"/>
              </a:rPr>
              <a:t>对</a:t>
            </a:r>
            <a:r>
              <a:rPr lang="zh-CN" altLang="en-US" sz="2400" b="1" kern="100" dirty="0" smtClean="0">
                <a:latin typeface="Times New Roman" panose="02020603050405020304"/>
                <a:cs typeface="Courier New" panose="02070309020205020404"/>
              </a:rPr>
              <a:t>两首诗</a:t>
            </a:r>
            <a:r>
              <a:rPr lang="zh-CN" altLang="zh-CN" sz="2400" b="1" kern="100" dirty="0" smtClean="0">
                <a:latin typeface="Times New Roman" panose="02020603050405020304"/>
                <a:cs typeface="Courier New" panose="02070309020205020404"/>
              </a:rPr>
              <a:t>的</a:t>
            </a:r>
            <a:r>
              <a:rPr lang="zh-CN" altLang="zh-CN" sz="2400" b="1" kern="100" dirty="0" smtClean="0">
                <a:latin typeface="Times New Roman" panose="02020603050405020304"/>
                <a:cs typeface="Courier New" panose="02070309020205020404"/>
              </a:rPr>
              <a:t>理解正确的两项是（</a:t>
            </a:r>
            <a:r>
              <a:rPr lang="en-US" altLang="zh-CN" sz="2400" b="1" kern="100" dirty="0" smtClean="0">
                <a:latin typeface="Times New Roman" panose="02020603050405020304"/>
                <a:cs typeface="Courier New" panose="02070309020205020404"/>
              </a:rPr>
              <a:t>5</a:t>
            </a:r>
            <a:r>
              <a:rPr lang="zh-CN" altLang="zh-CN" sz="2400" b="1" kern="100" dirty="0" smtClean="0">
                <a:latin typeface="Times New Roman" panose="02020603050405020304"/>
                <a:cs typeface="Courier New" panose="02070309020205020404"/>
              </a:rPr>
              <a:t>分）（</a:t>
            </a:r>
            <a:r>
              <a:rPr lang="en-US" altLang="zh-CN" sz="2400" b="1" kern="100" dirty="0" smtClean="0">
                <a:latin typeface="Times New Roman" panose="02020603050405020304"/>
                <a:cs typeface="Courier New" panose="02070309020205020404"/>
              </a:rPr>
              <a:t>     </a:t>
            </a:r>
            <a:r>
              <a:rPr lang="zh-CN" altLang="zh-CN" sz="2400" b="1" kern="100" dirty="0" smtClean="0">
                <a:latin typeface="Times New Roman" panose="02020603050405020304"/>
                <a:cs typeface="Courier New" panose="02070309020205020404"/>
              </a:rPr>
              <a:t>）</a:t>
            </a:r>
          </a:p>
          <a:p>
            <a:pPr indent="266700">
              <a:lnSpc>
                <a:spcPts val="3500"/>
              </a:lnSpc>
              <a:spcAft>
                <a:spcPts val="0"/>
              </a:spcAft>
            </a:pPr>
            <a:r>
              <a:rPr lang="en-US" altLang="zh-CN" sz="2400" b="1" kern="100" dirty="0" smtClean="0">
                <a:latin typeface="Times New Roman" panose="02020603050405020304"/>
                <a:cs typeface="Courier New" panose="02070309020205020404"/>
              </a:rPr>
              <a:t>A. </a:t>
            </a:r>
            <a:r>
              <a:rPr lang="zh-CN" altLang="zh-CN" sz="2400" b="1" kern="100" dirty="0" smtClean="0">
                <a:latin typeface="Times New Roman" panose="02020603050405020304"/>
                <a:cs typeface="Courier New" panose="02070309020205020404"/>
              </a:rPr>
              <a:t>杨诗语言精练，构思巧妙，色调明快，如首句的“清”表景色清新可喜，环境清幽；高诗落笔明朗，用词洗练。</a:t>
            </a:r>
          </a:p>
          <a:p>
            <a:pPr indent="266700">
              <a:lnSpc>
                <a:spcPts val="3500"/>
              </a:lnSpc>
              <a:spcAft>
                <a:spcPts val="0"/>
              </a:spcAft>
            </a:pPr>
            <a:r>
              <a:rPr lang="en-US" altLang="zh-CN" sz="2400" b="1" kern="100" dirty="0" smtClean="0">
                <a:latin typeface="Times New Roman" panose="02020603050405020304"/>
                <a:cs typeface="Courier New" panose="02070309020205020404"/>
              </a:rPr>
              <a:t>B</a:t>
            </a:r>
            <a:r>
              <a:rPr lang="zh-CN" altLang="zh-CN" sz="2400" b="1" kern="100" dirty="0" smtClean="0">
                <a:latin typeface="Times New Roman" panose="02020603050405020304"/>
                <a:cs typeface="Courier New" panose="02070309020205020404"/>
              </a:rPr>
              <a:t>．杨诗第二句“才黄”“半未匀”不仅突出了题目中的“早”字，而且把早春之柳的风姿写得十分逼真，拟人用法巧妙。</a:t>
            </a:r>
          </a:p>
          <a:p>
            <a:pPr indent="266700">
              <a:lnSpc>
                <a:spcPts val="3500"/>
              </a:lnSpc>
              <a:spcAft>
                <a:spcPts val="0"/>
              </a:spcAft>
            </a:pPr>
            <a:r>
              <a:rPr lang="en-US" altLang="zh-CN" sz="2400" b="1" kern="100" dirty="0" smtClean="0">
                <a:latin typeface="Times New Roman" panose="02020603050405020304"/>
                <a:cs typeface="Courier New" panose="02070309020205020404"/>
              </a:rPr>
              <a:t>C</a:t>
            </a:r>
            <a:r>
              <a:rPr lang="zh-CN" altLang="zh-CN" sz="2400" b="1" kern="100" dirty="0" smtClean="0">
                <a:latin typeface="Times New Roman" panose="02020603050405020304"/>
                <a:cs typeface="Courier New" panose="02070309020205020404"/>
              </a:rPr>
              <a:t>．杨诗第三、四句运用反衬，用芳春的艳丽景色，来反衬早春的</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清景</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；高诗写的是诗人居住农村亲眼看到的景象，采用了虚实结合的手法</a:t>
            </a:r>
            <a:r>
              <a:rPr lang="zh-CN" altLang="zh-CN" sz="2400" b="1" kern="100" dirty="0" smtClean="0">
                <a:latin typeface="Times New Roman" panose="02020603050405020304"/>
                <a:cs typeface="Courier New" panose="02070309020205020404"/>
              </a:rPr>
              <a:t>。</a:t>
            </a:r>
            <a:endParaRPr lang="zh-CN" altLang="zh-CN" sz="2400" b="1" kern="100" dirty="0" smtClean="0">
              <a:latin typeface="Times New Roman" panose="02020603050405020304"/>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4929222"/>
          </a:xfrm>
          <a:prstGeom prst="rect">
            <a:avLst/>
          </a:prstGeom>
          <a:noFill/>
          <a:ln w="9525">
            <a:noFill/>
            <a:miter lim="800000"/>
          </a:ln>
        </p:spPr>
        <p:txBody>
          <a:bodyPr/>
          <a:lstStyle/>
          <a:p>
            <a:pPr indent="266700">
              <a:lnSpc>
                <a:spcPts val="3500"/>
              </a:lnSpc>
              <a:spcAft>
                <a:spcPts val="0"/>
              </a:spcAft>
            </a:pPr>
            <a:r>
              <a:rPr lang="en-US" altLang="zh-CN" sz="2400" b="1" kern="100" dirty="0" smtClean="0">
                <a:latin typeface="Times New Roman" panose="02020603050405020304"/>
                <a:cs typeface="Courier New" panose="02070309020205020404"/>
              </a:rPr>
              <a:t>D</a:t>
            </a:r>
            <a:r>
              <a:rPr lang="zh-CN" altLang="zh-CN" sz="2400" b="1" kern="100" dirty="0" smtClean="0">
                <a:latin typeface="Times New Roman" panose="02020603050405020304"/>
                <a:cs typeface="Courier New" panose="02070309020205020404"/>
              </a:rPr>
              <a:t>．高诗首句</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草长莺飞</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四个字，把春天的景物写活，使读者仿佛感受到那种万物复苏、欣欣向荣的气氛，比杨诗写得有韵味。</a:t>
            </a:r>
          </a:p>
          <a:p>
            <a:pPr indent="266700">
              <a:lnSpc>
                <a:spcPts val="3500"/>
              </a:lnSpc>
              <a:spcAft>
                <a:spcPts val="0"/>
              </a:spcAft>
            </a:pPr>
            <a:r>
              <a:rPr lang="en-US" altLang="zh-CN" sz="2400" b="1" kern="100" dirty="0" smtClean="0">
                <a:latin typeface="Times New Roman" panose="02020603050405020304"/>
                <a:cs typeface="Courier New" panose="02070309020205020404"/>
              </a:rPr>
              <a:t>E</a:t>
            </a:r>
            <a:r>
              <a:rPr lang="zh-CN" altLang="zh-CN" sz="2400" b="1" kern="100" dirty="0" smtClean="0">
                <a:latin typeface="Times New Roman" panose="02020603050405020304"/>
                <a:cs typeface="Courier New" panose="02070309020205020404"/>
              </a:rPr>
              <a:t>．高诗第二句</a:t>
            </a:r>
            <a:r>
              <a:rPr lang="en-US" altLang="zh-CN" sz="2400" b="1" kern="100" dirty="0" smtClean="0">
                <a:latin typeface="Times New Roman" panose="02020603050405020304"/>
                <a:cs typeface="Courier New" panose="02070309020205020404"/>
              </a:rPr>
              <a:t> “</a:t>
            </a:r>
            <a:r>
              <a:rPr lang="zh-CN" altLang="zh-CN" sz="2400" b="1" kern="100" dirty="0" smtClean="0">
                <a:latin typeface="Times New Roman" panose="02020603050405020304"/>
                <a:cs typeface="Courier New" panose="02070309020205020404"/>
              </a:rPr>
              <a:t>拂</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醉</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，把静止的杨柳人格化了，特别是</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醉</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字，写活了杨柳的娇姿，写活了杨柳的柔态，写活了杨柳的神韵。</a:t>
            </a:r>
          </a:p>
          <a:p>
            <a:pPr indent="266700">
              <a:lnSpc>
                <a:spcPts val="3500"/>
              </a:lnSpc>
              <a:spcAft>
                <a:spcPts val="0"/>
              </a:spcAft>
            </a:pPr>
            <a:endParaRPr lang="zh-CN" sz="2400"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mj-ea"/>
                <a:ea typeface="+mj-ea"/>
                <a:cs typeface="Times New Roman" panose="02020603050405020304"/>
              </a:rPr>
              <a:t>AE </a:t>
            </a:r>
            <a:r>
              <a:rPr lang="en-US" altLang="zh-CN" sz="2400" b="1" dirty="0" smtClean="0">
                <a:solidFill>
                  <a:srgbClr val="990033"/>
                </a:solidFill>
                <a:latin typeface="+mj-ea"/>
                <a:ea typeface="+mj-ea"/>
                <a:cs typeface="Times New Roman" panose="02020603050405020304"/>
              </a:rPr>
              <a:t>[</a:t>
            </a:r>
            <a:r>
              <a:rPr lang="zh-CN" altLang="zh-CN" sz="2400" b="1" dirty="0" smtClean="0">
                <a:solidFill>
                  <a:srgbClr val="990033"/>
                </a:solidFill>
                <a:latin typeface="+mj-ea"/>
                <a:ea typeface="+mj-ea"/>
                <a:cs typeface="Times New Roman" panose="02020603050405020304"/>
              </a:rPr>
              <a:t>解析</a:t>
            </a:r>
            <a:r>
              <a:rPr lang="en-US" altLang="zh-CN" sz="2400" b="1" dirty="0" smtClean="0">
                <a:solidFill>
                  <a:srgbClr val="990033"/>
                </a:solidFill>
                <a:latin typeface="+mj-ea"/>
                <a:ea typeface="+mj-ea"/>
                <a:cs typeface="Times New Roman" panose="02020603050405020304"/>
              </a:rPr>
              <a:t>] B</a:t>
            </a:r>
            <a:r>
              <a:rPr lang="zh-CN" altLang="zh-CN" sz="2400" b="1" dirty="0" smtClean="0">
                <a:solidFill>
                  <a:srgbClr val="990033"/>
                </a:solidFill>
                <a:latin typeface="+mj-ea"/>
                <a:ea typeface="+mj-ea"/>
                <a:cs typeface="Times New Roman" panose="02020603050405020304"/>
              </a:rPr>
              <a:t>项，</a:t>
            </a:r>
            <a:r>
              <a:rPr lang="zh-CN" altLang="zh-CN" sz="2400" b="1" dirty="0" smtClean="0">
                <a:solidFill>
                  <a:srgbClr val="990033"/>
                </a:solidFill>
                <a:latin typeface="+mj-ea"/>
                <a:ea typeface="+mj-ea"/>
                <a:cs typeface="Times New Roman" panose="02020603050405020304"/>
              </a:rPr>
              <a:t>“拟人用法巧妙”</a:t>
            </a:r>
            <a:r>
              <a:rPr lang="zh-CN" altLang="en-US" sz="2400" b="1" dirty="0" smtClean="0">
                <a:solidFill>
                  <a:srgbClr val="990033"/>
                </a:solidFill>
                <a:latin typeface="+mj-ea"/>
                <a:ea typeface="+mj-ea"/>
                <a:cs typeface="Times New Roman" panose="02020603050405020304"/>
              </a:rPr>
              <a:t>于诗中</a:t>
            </a:r>
            <a:r>
              <a:rPr lang="zh-CN" altLang="zh-CN" sz="2400" b="1" dirty="0" smtClean="0">
                <a:solidFill>
                  <a:srgbClr val="990033"/>
                </a:solidFill>
                <a:latin typeface="+mj-ea"/>
                <a:ea typeface="+mj-ea"/>
                <a:cs typeface="Times New Roman" panose="02020603050405020304"/>
              </a:rPr>
              <a:t>无</a:t>
            </a:r>
            <a:r>
              <a:rPr lang="zh-CN" altLang="zh-CN" sz="2400" b="1" dirty="0" smtClean="0">
                <a:solidFill>
                  <a:srgbClr val="990033"/>
                </a:solidFill>
                <a:latin typeface="+mj-ea"/>
                <a:ea typeface="+mj-ea"/>
                <a:cs typeface="Times New Roman" panose="02020603050405020304"/>
              </a:rPr>
              <a:t>据。</a:t>
            </a:r>
            <a:r>
              <a:rPr lang="en-US" altLang="zh-CN" sz="2400" b="1" dirty="0" smtClean="0">
                <a:solidFill>
                  <a:srgbClr val="990033"/>
                </a:solidFill>
                <a:latin typeface="+mj-ea"/>
                <a:ea typeface="+mj-ea"/>
                <a:cs typeface="Times New Roman" panose="02020603050405020304"/>
              </a:rPr>
              <a:t>C</a:t>
            </a:r>
            <a:r>
              <a:rPr lang="zh-CN" altLang="zh-CN" sz="2400" b="1" dirty="0" smtClean="0">
                <a:solidFill>
                  <a:srgbClr val="990033"/>
                </a:solidFill>
                <a:latin typeface="+mj-ea"/>
                <a:ea typeface="+mj-ea"/>
                <a:cs typeface="Times New Roman" panose="02020603050405020304"/>
              </a:rPr>
              <a:t>项，“虚实”应为“动静”。</a:t>
            </a:r>
            <a:r>
              <a:rPr lang="en-US" altLang="zh-CN" sz="2400" b="1" dirty="0" smtClean="0">
                <a:solidFill>
                  <a:srgbClr val="990033"/>
                </a:solidFill>
                <a:latin typeface="+mj-ea"/>
                <a:ea typeface="+mj-ea"/>
                <a:cs typeface="Times New Roman" panose="02020603050405020304"/>
              </a:rPr>
              <a:t>D</a:t>
            </a:r>
            <a:r>
              <a:rPr lang="zh-CN" altLang="zh-CN" sz="2400" b="1" dirty="0" smtClean="0">
                <a:solidFill>
                  <a:srgbClr val="990033"/>
                </a:solidFill>
                <a:latin typeface="+mj-ea"/>
                <a:ea typeface="+mj-ea"/>
                <a:cs typeface="Times New Roman" panose="02020603050405020304"/>
              </a:rPr>
              <a:t>项，“比杨诗写得有韵味”分析错误，两首诗不能进行这样的比较。</a:t>
            </a:r>
            <a:endParaRPr lang="en-US" altLang="zh-CN" sz="2400" b="1" dirty="0" smtClean="0">
              <a:solidFill>
                <a:srgbClr val="990033"/>
              </a:solidFill>
              <a:latin typeface="+mj-ea"/>
              <a:ea typeface="+mj-ea"/>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14348" y="1428736"/>
            <a:ext cx="7715304" cy="4929222"/>
          </a:xfrm>
          <a:prstGeom prst="rect">
            <a:avLst/>
          </a:prstGeom>
          <a:noFill/>
          <a:ln w="9525">
            <a:noFill/>
            <a:miter lim="800000"/>
          </a:ln>
        </p:spPr>
        <p:txBody>
          <a:bodyPr/>
          <a:lstStyle/>
          <a:p>
            <a:pPr indent="266700" algn="just">
              <a:lnSpc>
                <a:spcPts val="3500"/>
              </a:lnSpc>
              <a:spcAft>
                <a:spcPts val="0"/>
              </a:spcAft>
            </a:pPr>
            <a:r>
              <a:rPr lang="en-US" altLang="zh-CN" sz="2400" b="1" kern="100" dirty="0" smtClean="0">
                <a:latin typeface="Times New Roman" panose="02020603050405020304"/>
                <a:cs typeface="Courier New" panose="02070309020205020404"/>
              </a:rPr>
              <a:t>(2)</a:t>
            </a:r>
            <a:r>
              <a:rPr lang="zh-CN" altLang="en-US" sz="2400" b="1" kern="100" dirty="0" smtClean="0">
                <a:latin typeface="Times New Roman" panose="02020603050405020304"/>
                <a:cs typeface="Courier New" panose="02070309020205020404"/>
              </a:rPr>
              <a:t>两首诗都写到“春”，这两处“春”各自表达了诗</a:t>
            </a:r>
            <a:endParaRPr lang="en-US" altLang="zh-CN" sz="2400" b="1" kern="100" dirty="0" smtClean="0">
              <a:latin typeface="Times New Roman" panose="02020603050405020304"/>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cs typeface="Courier New" panose="02070309020205020404"/>
              </a:rPr>
              <a:t>人什么样的感情？</a:t>
            </a:r>
            <a:r>
              <a:rPr lang="en-US" altLang="zh-CN" sz="2400" b="1" kern="100" dirty="0" smtClean="0">
                <a:latin typeface="Times New Roman" panose="02020603050405020304"/>
                <a:cs typeface="Courier New" panose="02070309020205020404"/>
              </a:rPr>
              <a:t>(6</a:t>
            </a:r>
            <a:r>
              <a:rPr lang="zh-CN" altLang="en-US" sz="2400" b="1" kern="100" dirty="0" smtClean="0">
                <a:latin typeface="Times New Roman" panose="02020603050405020304"/>
                <a:cs typeface="Courier New" panose="02070309020205020404"/>
              </a:rPr>
              <a:t>分</a:t>
            </a:r>
            <a:r>
              <a:rPr lang="en-US" altLang="zh-CN" sz="2400" b="1" kern="100" dirty="0" smtClean="0">
                <a:latin typeface="Times New Roman" panose="02020603050405020304"/>
                <a:cs typeface="Courier New" panose="02070309020205020404"/>
              </a:rPr>
              <a:t>)</a:t>
            </a:r>
          </a:p>
          <a:p>
            <a:pPr indent="266700" algn="just">
              <a:lnSpc>
                <a:spcPts val="3500"/>
              </a:lnSpc>
              <a:spcAft>
                <a:spcPts val="0"/>
              </a:spcAft>
            </a:pPr>
            <a:r>
              <a:rPr lang="en-US" sz="2400" kern="100" dirty="0" smtClean="0">
                <a:latin typeface="Times New Roman" panose="02020603050405020304"/>
                <a:cs typeface="Courier New" panose="02070309020205020404"/>
              </a:rPr>
              <a:t>_______________________________________________</a:t>
            </a:r>
            <a:endParaRPr lang="zh-CN" altLang="en-US" sz="2400"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kern="100" dirty="0" smtClean="0">
                <a:latin typeface="Times New Roman" panose="02020603050405020304"/>
                <a:cs typeface="Courier New" panose="02070309020205020404"/>
              </a:rPr>
              <a:t>_______________________________________________</a:t>
            </a:r>
            <a:endParaRPr lang="zh-CN" sz="2400" kern="100" dirty="0">
              <a:latin typeface="宋体" panose="02010600030101010101" pitchFamily="2" charset="-122"/>
              <a:cs typeface="Courier New" panose="020703090202050204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85860"/>
            <a:ext cx="7715304" cy="5113336"/>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答案</a:t>
            </a:r>
            <a:r>
              <a:rPr lang="en-US" altLang="zh-CN"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mj-ea"/>
                <a:ea typeface="+mj-ea"/>
                <a:cs typeface="Times New Roman" panose="02020603050405020304"/>
              </a:rPr>
              <a:t>杨诗：早春图。写出了早春清新的特点。描写了早春时柳叶新萌的美好景色，表达出诗人对早春清新之景的喜爱之情。</a:t>
            </a:r>
            <a:r>
              <a:rPr lang="en-US" altLang="zh-CN" sz="2400" b="1" dirty="0" smtClean="0">
                <a:solidFill>
                  <a:srgbClr val="990033"/>
                </a:solidFill>
                <a:latin typeface="+mj-ea"/>
                <a:ea typeface="+mj-ea"/>
                <a:cs typeface="Times New Roman" panose="02020603050405020304"/>
              </a:rPr>
              <a:t>(3</a:t>
            </a:r>
            <a:r>
              <a:rPr lang="zh-CN" altLang="en-US" sz="2400" b="1" dirty="0" smtClean="0">
                <a:solidFill>
                  <a:srgbClr val="990033"/>
                </a:solidFill>
                <a:latin typeface="+mj-ea"/>
                <a:ea typeface="+mj-ea"/>
                <a:cs typeface="Times New Roman" panose="02020603050405020304"/>
              </a:rPr>
              <a:t>分</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高诗：乐春图。描写了诗人居住在乡村时见到的春天的自然景象和孩子们放学后放风筝的情景，勾画出一幅生机勃勃的“乐春图”，透露出诗人对春天的喜爱、赞美和对孩子们的喜爱之情。</a:t>
            </a:r>
            <a:r>
              <a:rPr lang="en-US" altLang="zh-CN" sz="2400" b="1" dirty="0" smtClean="0">
                <a:solidFill>
                  <a:srgbClr val="990033"/>
                </a:solidFill>
                <a:latin typeface="+mj-ea"/>
                <a:ea typeface="+mj-ea"/>
                <a:cs typeface="Times New Roman" panose="02020603050405020304"/>
              </a:rPr>
              <a:t>(3</a:t>
            </a:r>
            <a:r>
              <a:rPr lang="zh-CN" altLang="en-US" sz="2400" b="1" dirty="0" smtClean="0">
                <a:solidFill>
                  <a:srgbClr val="990033"/>
                </a:solidFill>
                <a:latin typeface="+mj-ea"/>
                <a:ea typeface="+mj-ea"/>
                <a:cs typeface="Times New Roman" panose="02020603050405020304"/>
              </a:rPr>
              <a:t>分</a:t>
            </a:r>
            <a:r>
              <a:rPr lang="en-US" altLang="zh-CN" sz="2400" b="1" dirty="0" smtClean="0">
                <a:solidFill>
                  <a:srgbClr val="990033"/>
                </a:solidFill>
                <a:latin typeface="+mj-ea"/>
                <a:ea typeface="+mj-ea"/>
                <a:cs typeface="Times New Roman" panose="02020603050405020304"/>
              </a:rPr>
              <a:t>)</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85860"/>
            <a:ext cx="7715304" cy="5113336"/>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解析</a:t>
            </a:r>
            <a:r>
              <a:rPr lang="en-US" altLang="zh-CN"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mj-ea"/>
                <a:ea typeface="+mj-ea"/>
                <a:cs typeface="Times New Roman" panose="02020603050405020304"/>
              </a:rPr>
              <a:t>杨诗前两句突出诗题中的“早春”。首句是诗人在游赏时对所见早春景色的赞美，第二句紧接第一句，是对早春景色的具体描绘，表达出作者对早春清新之景的喜爱之情。高诗描绘出一幅春天孩子们放风筝的图画，有景有人有事，充满了生活情趣，勾画出一幅生机勃勃的“乐春图”。全诗字里行间透出诗人对春天的喜爱和赞美。读了</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村居</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这首诗，人们好像跟诗人一起饱览了美丽春景，一起分享了孩子们放风筝时的欢乐。</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85860"/>
            <a:ext cx="7715304" cy="5113336"/>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原味翻译</a:t>
            </a:r>
            <a:r>
              <a:rPr lang="en-US" altLang="zh-CN" sz="2400" b="1" dirty="0" smtClean="0">
                <a:solidFill>
                  <a:srgbClr val="990033"/>
                </a:solidFill>
                <a:latin typeface="+mj-ea"/>
                <a:ea typeface="+mj-ea"/>
                <a:cs typeface="Times New Roman" panose="02020603050405020304"/>
              </a:rPr>
              <a:t>] </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城东早春</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：为诗人所喜爱的清新景色，正在这早春之中，柳树刚开始发芽，颜色还不均匀。如果等到上林苑繁花似锦的时刻，到处都是赏花的人。</a:t>
            </a:r>
          </a:p>
          <a:p>
            <a:pPr>
              <a:lnSpc>
                <a:spcPts val="3500"/>
              </a:lnSpc>
              <a:spcAft>
                <a:spcPts val="0"/>
              </a:spcAft>
            </a:pP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村居</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：二月草长莺飞，生机勃勃；堤岸上杨柳依依，云烟缭绕，使人陶醉其中。孩子们很早就放学回家了，连忙趁着东风放飞风筝。</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900113" y="2708275"/>
            <a:ext cx="7704137" cy="769441"/>
          </a:xfrm>
          <a:prstGeom prst="rect">
            <a:avLst/>
          </a:prstGeom>
          <a:noFill/>
          <a:ln w="9525">
            <a:noFill/>
            <a:miter lim="800000"/>
          </a:ln>
        </p:spPr>
        <p:txBody>
          <a:bodyPr>
            <a:spAutoFit/>
          </a:bodyPr>
          <a:lstStyle/>
          <a:p>
            <a:pPr algn="ctr"/>
            <a:r>
              <a:rPr lang="zh-CN" altLang="en-US" sz="4400" b="1" dirty="0" smtClean="0">
                <a:solidFill>
                  <a:srgbClr val="FF6600"/>
                </a:solidFill>
                <a:latin typeface="黑体" panose="02010600030101010101" charset="-122"/>
                <a:ea typeface="黑体" panose="02010600030101010101" charset="-122"/>
              </a:rPr>
              <a:t>专题九　文言文阅读</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2" name="Group 45"/>
          <p:cNvGrpSpPr/>
          <p:nvPr/>
        </p:nvGrpSpPr>
        <p:grpSpPr bwMode="auto">
          <a:xfrm>
            <a:off x="0" y="908050"/>
            <a:ext cx="609600" cy="1376363"/>
            <a:chOff x="1" y="490"/>
            <a:chExt cx="384" cy="1199"/>
          </a:xfrm>
        </p:grpSpPr>
        <p:pic>
          <p:nvPicPr>
            <p:cNvPr id="17" name="Picture 31"/>
            <p:cNvPicPr>
              <a:picLocks noChangeAspect="1" noChangeArrowheads="1"/>
            </p:cNvPicPr>
            <p:nvPr/>
          </p:nvPicPr>
          <p:blipFill>
            <a:blip r:embed="rId3" cstate="print"/>
            <a:srcRect/>
            <a:stretch>
              <a:fillRect/>
            </a:stretch>
          </p:blipFill>
          <p:spPr bwMode="auto">
            <a:xfrm>
              <a:off x="1" y="490"/>
              <a:ext cx="384" cy="1171"/>
            </a:xfrm>
            <a:prstGeom prst="rect">
              <a:avLst/>
            </a:prstGeom>
            <a:noFill/>
            <a:ln w="9525">
              <a:noFill/>
              <a:miter lim="800000"/>
              <a:headEnd/>
              <a:tailEnd/>
            </a:ln>
          </p:spPr>
        </p:pic>
        <p:sp>
          <p:nvSpPr>
            <p:cNvPr id="18" name="内容占位符 2">
              <a:hlinkClick r:id="rId4" action="ppaction://hlinksldjump"/>
            </p:cNvPr>
            <p:cNvSpPr/>
            <p:nvPr/>
          </p:nvSpPr>
          <p:spPr bwMode="auto">
            <a:xfrm>
              <a:off x="62" y="510"/>
              <a:ext cx="272" cy="1179"/>
            </a:xfrm>
            <a:prstGeom prst="rect">
              <a:avLst/>
            </a:prstGeom>
            <a:noFill/>
            <a:ln w="9525">
              <a:noFill/>
              <a:miter lim="800000"/>
            </a:ln>
          </p:spPr>
          <p:txBody>
            <a:bodyPr/>
            <a:lstStyle/>
            <a:p>
              <a:pPr>
                <a:lnSpc>
                  <a:spcPts val="2300"/>
                </a:lnSpc>
                <a:buFont typeface="Arial" panose="020B0604020202020204" pitchFamily="34" charset="0"/>
                <a:buNone/>
              </a:pPr>
              <a:r>
                <a:rPr lang="zh-CN" altLang="en-US" sz="2000" b="1" dirty="0">
                  <a:solidFill>
                    <a:schemeClr val="bg1"/>
                  </a:solidFill>
                  <a:ea typeface="幼圆" panose="02010509060101010101" pitchFamily="49" charset="-122"/>
                </a:rPr>
                <a:t>真题体验</a:t>
              </a:r>
            </a:p>
          </p:txBody>
        </p:sp>
      </p:grpSp>
      <p:grpSp>
        <p:nvGrpSpPr>
          <p:cNvPr id="3" name="Group 46"/>
          <p:cNvGrpSpPr/>
          <p:nvPr/>
        </p:nvGrpSpPr>
        <p:grpSpPr bwMode="auto">
          <a:xfrm>
            <a:off x="0" y="3714752"/>
            <a:ext cx="609600" cy="1489075"/>
            <a:chOff x="1" y="1685"/>
            <a:chExt cx="384" cy="1246"/>
          </a:xfrm>
        </p:grpSpPr>
        <p:pic>
          <p:nvPicPr>
            <p:cNvPr id="20" name="Picture 32"/>
            <p:cNvPicPr>
              <a:picLocks noChangeAspect="1" noChangeArrowheads="1"/>
            </p:cNvPicPr>
            <p:nvPr/>
          </p:nvPicPr>
          <p:blipFill>
            <a:blip r:embed="rId5" cstate="print"/>
            <a:srcRect/>
            <a:stretch>
              <a:fillRect/>
            </a:stretch>
          </p:blipFill>
          <p:spPr bwMode="auto">
            <a:xfrm>
              <a:off x="1" y="1685"/>
              <a:ext cx="384" cy="1171"/>
            </a:xfrm>
            <a:prstGeom prst="rect">
              <a:avLst/>
            </a:prstGeom>
            <a:noFill/>
            <a:ln w="9525">
              <a:noFill/>
              <a:miter lim="800000"/>
              <a:headEnd/>
              <a:tailEnd/>
            </a:ln>
          </p:spPr>
        </p:pic>
        <p:sp>
          <p:nvSpPr>
            <p:cNvPr id="21" name="内容占位符 2">
              <a:hlinkClick r:id="rId6" action="ppaction://hlinksldjump"/>
            </p:cNvPr>
            <p:cNvSpPr/>
            <p:nvPr/>
          </p:nvSpPr>
          <p:spPr bwMode="auto">
            <a:xfrm>
              <a:off x="68" y="1752"/>
              <a:ext cx="272" cy="1179"/>
            </a:xfrm>
            <a:prstGeom prst="rect">
              <a:avLst/>
            </a:prstGeom>
            <a:noFill/>
            <a:ln w="9525">
              <a:noFill/>
              <a:miter lim="800000"/>
            </a:ln>
          </p:spPr>
          <p:txBody>
            <a:bodyPr/>
            <a:lstStyle/>
            <a:p>
              <a:pPr>
                <a:lnSpc>
                  <a:spcPts val="2300"/>
                </a:lnSpc>
                <a:buFont typeface="Arial" panose="020B0604020202020204" pitchFamily="34" charset="0"/>
                <a:buNone/>
              </a:pPr>
              <a:r>
                <a:rPr lang="zh-CN" altLang="en-US" sz="2000" b="1" dirty="0">
                  <a:solidFill>
                    <a:schemeClr val="bg1"/>
                  </a:solidFill>
                  <a:ea typeface="幼圆" panose="02010509060101010101" pitchFamily="49" charset="-122"/>
                </a:rPr>
                <a:t>答题指津</a:t>
              </a:r>
            </a:p>
          </p:txBody>
        </p:sp>
      </p:grpSp>
      <p:grpSp>
        <p:nvGrpSpPr>
          <p:cNvPr id="4" name="Group 48"/>
          <p:cNvGrpSpPr/>
          <p:nvPr/>
        </p:nvGrpSpPr>
        <p:grpSpPr bwMode="auto">
          <a:xfrm>
            <a:off x="0" y="5143512"/>
            <a:ext cx="609600" cy="1287463"/>
            <a:chOff x="1" y="2886"/>
            <a:chExt cx="384" cy="1179"/>
          </a:xfrm>
        </p:grpSpPr>
        <p:pic>
          <p:nvPicPr>
            <p:cNvPr id="26" name="Picture 49"/>
            <p:cNvPicPr>
              <a:picLocks noChangeAspect="1" noChangeArrowheads="1"/>
            </p:cNvPicPr>
            <p:nvPr/>
          </p:nvPicPr>
          <p:blipFill>
            <a:blip r:embed="rId7" cstate="print"/>
            <a:srcRect/>
            <a:stretch>
              <a:fillRect/>
            </a:stretch>
          </p:blipFill>
          <p:spPr bwMode="auto">
            <a:xfrm>
              <a:off x="1" y="2886"/>
              <a:ext cx="384" cy="1171"/>
            </a:xfrm>
            <a:prstGeom prst="rect">
              <a:avLst/>
            </a:prstGeom>
            <a:noFill/>
            <a:ln w="9525">
              <a:noFill/>
              <a:miter lim="800000"/>
              <a:headEnd/>
              <a:tailEnd/>
            </a:ln>
          </p:spPr>
        </p:pic>
        <p:sp>
          <p:nvSpPr>
            <p:cNvPr id="27" name="内容占位符 2">
              <a:hlinkClick r:id="rId8" action="ppaction://hlinksldjump"/>
            </p:cNvPr>
            <p:cNvSpPr/>
            <p:nvPr/>
          </p:nvSpPr>
          <p:spPr bwMode="auto">
            <a:xfrm>
              <a:off x="50" y="2886"/>
              <a:ext cx="272" cy="1179"/>
            </a:xfrm>
            <a:prstGeom prst="rect">
              <a:avLst/>
            </a:prstGeom>
            <a:noFill/>
            <a:ln w="9525">
              <a:noFill/>
              <a:miter lim="800000"/>
            </a:ln>
          </p:spPr>
          <p:txBody>
            <a:bodyPr/>
            <a:lstStyle/>
            <a:p>
              <a:pPr>
                <a:lnSpc>
                  <a:spcPts val="2300"/>
                </a:lnSpc>
                <a:buFont typeface="Arial" panose="020B0604020202020204" pitchFamily="34" charset="0"/>
                <a:buNone/>
              </a:pPr>
              <a:r>
                <a:rPr lang="zh-CN" altLang="en-US" sz="2000" b="1" dirty="0">
                  <a:solidFill>
                    <a:schemeClr val="bg1"/>
                  </a:solidFill>
                  <a:ea typeface="幼圆" panose="02010509060101010101" pitchFamily="49" charset="-122"/>
                </a:rPr>
                <a:t>专题对练</a:t>
              </a:r>
            </a:p>
          </p:txBody>
        </p:sp>
      </p:grpSp>
      <p:grpSp>
        <p:nvGrpSpPr>
          <p:cNvPr id="5" name="Group 46"/>
          <p:cNvGrpSpPr/>
          <p:nvPr/>
        </p:nvGrpSpPr>
        <p:grpSpPr bwMode="auto">
          <a:xfrm>
            <a:off x="1" y="2285992"/>
            <a:ext cx="609600" cy="1489075"/>
            <a:chOff x="1" y="1685"/>
            <a:chExt cx="384" cy="1246"/>
          </a:xfrm>
        </p:grpSpPr>
        <p:pic>
          <p:nvPicPr>
            <p:cNvPr id="41" name="Picture 32"/>
            <p:cNvPicPr>
              <a:picLocks noChangeAspect="1" noChangeArrowheads="1"/>
            </p:cNvPicPr>
            <p:nvPr/>
          </p:nvPicPr>
          <p:blipFill>
            <a:blip r:embed="rId5" cstate="print"/>
            <a:srcRect/>
            <a:stretch>
              <a:fillRect/>
            </a:stretch>
          </p:blipFill>
          <p:spPr bwMode="auto">
            <a:xfrm>
              <a:off x="1" y="1685"/>
              <a:ext cx="384" cy="1171"/>
            </a:xfrm>
            <a:prstGeom prst="rect">
              <a:avLst/>
            </a:prstGeom>
            <a:noFill/>
            <a:ln w="9525">
              <a:noFill/>
              <a:miter lim="800000"/>
              <a:headEnd/>
              <a:tailEnd/>
            </a:ln>
          </p:spPr>
        </p:pic>
        <p:sp>
          <p:nvSpPr>
            <p:cNvPr id="42" name="内容占位符 2">
              <a:hlinkClick r:id="rId9" action="ppaction://hlinksldjump"/>
            </p:cNvPr>
            <p:cNvSpPr/>
            <p:nvPr/>
          </p:nvSpPr>
          <p:spPr bwMode="auto">
            <a:xfrm>
              <a:off x="68" y="1752"/>
              <a:ext cx="272" cy="1179"/>
            </a:xfrm>
            <a:prstGeom prst="rect">
              <a:avLst/>
            </a:prstGeom>
            <a:noFill/>
            <a:ln w="9525">
              <a:noFill/>
              <a:miter lim="800000"/>
            </a:ln>
          </p:spPr>
          <p:txBody>
            <a:bodyPr/>
            <a:lstStyle/>
            <a:p>
              <a:pPr>
                <a:lnSpc>
                  <a:spcPts val="2300"/>
                </a:lnSpc>
                <a:buFont typeface="Arial" panose="020B0604020202020204" pitchFamily="34" charset="0"/>
                <a:buNone/>
              </a:pPr>
              <a:r>
                <a:rPr lang="zh-CN" altLang="en-US" sz="2000" b="1" dirty="0" smtClean="0">
                  <a:solidFill>
                    <a:schemeClr val="bg1"/>
                  </a:solidFill>
                  <a:ea typeface="幼圆" panose="02010509060101010101" pitchFamily="49" charset="-122"/>
                </a:rPr>
                <a:t>阅卷警示</a:t>
              </a:r>
              <a:endParaRPr lang="zh-CN" altLang="en-US" sz="2000" b="1" dirty="0">
                <a:solidFill>
                  <a:schemeClr val="bg1"/>
                </a:solidFill>
                <a:ea typeface="幼圆" panose="02010509060101010101" pitchFamily="49" charset="-122"/>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2"/>
                                        </p:tgtEl>
                                      </p:cBhvr>
                                    </p:animEffect>
                                    <p:animScale>
                                      <p:cBhvr>
                                        <p:cTn id="13" dur="250" autoRev="1" fill="hold"/>
                                        <p:tgtEl>
                                          <p:spTgt spid="2"/>
                                        </p:tgtEl>
                                      </p:cBhvr>
                                      <p:by x="105000" y="105000"/>
                                    </p:animScale>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5"/>
                                        </p:tgtEl>
                                      </p:cBhvr>
                                    </p:animEffect>
                                    <p:animScale>
                                      <p:cBhvr>
                                        <p:cTn id="17" dur="250" autoRev="1" fill="hold"/>
                                        <p:tgtEl>
                                          <p:spTgt spid="5"/>
                                        </p:tgtEl>
                                      </p:cBhvr>
                                      <p:by x="105000" y="105000"/>
                                    </p:animScale>
                                  </p:childTnLst>
                                </p:cTn>
                              </p:par>
                            </p:childTnLst>
                          </p:cTn>
                        </p:par>
                        <p:par>
                          <p:cTn id="18" fill="hold">
                            <p:stCondLst>
                              <p:cond delay="1500"/>
                            </p:stCondLst>
                            <p:childTnLst>
                              <p:par>
                                <p:cTn id="19" presetID="26" presetClass="emph" presetSubtype="0" fill="hold" nodeType="afterEffect">
                                  <p:stCondLst>
                                    <p:cond delay="0"/>
                                  </p:stCondLst>
                                  <p:childTnLst>
                                    <p:animEffect transition="out" filter="fade">
                                      <p:cBhvr>
                                        <p:cTn id="20" dur="500" tmFilter="0, 0; .2, .5; .8, .5; 1, 0"/>
                                        <p:tgtEl>
                                          <p:spTgt spid="3"/>
                                        </p:tgtEl>
                                      </p:cBhvr>
                                    </p:animEffect>
                                    <p:animScale>
                                      <p:cBhvr>
                                        <p:cTn id="21" dur="250" autoRev="1" fill="hold"/>
                                        <p:tgtEl>
                                          <p:spTgt spid="3"/>
                                        </p:tgtEl>
                                      </p:cBhvr>
                                      <p:by x="105000" y="105000"/>
                                    </p:animScale>
                                  </p:childTnLst>
                                </p:cTn>
                              </p:par>
                            </p:childTnLst>
                          </p:cTn>
                        </p:par>
                        <p:par>
                          <p:cTn id="22" fill="hold">
                            <p:stCondLst>
                              <p:cond delay="2000"/>
                            </p:stCondLst>
                            <p:childTnLst>
                              <p:par>
                                <p:cTn id="23" presetID="26" presetClass="emph" presetSubtype="0" fill="hold" nodeType="afterEffect">
                                  <p:stCondLst>
                                    <p:cond delay="0"/>
                                  </p:stCondLst>
                                  <p:childTnLst>
                                    <p:animEffect transition="out" filter="fade">
                                      <p:cBhvr>
                                        <p:cTn id="24" dur="500" tmFilter="0, 0; .2, .5; .8, .5; 1, 0"/>
                                        <p:tgtEl>
                                          <p:spTgt spid="4"/>
                                        </p:tgtEl>
                                      </p:cBhvr>
                                    </p:animEffect>
                                    <p:animScale>
                                      <p:cBhvr>
                                        <p:cTn id="25"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sp>
        <p:nvSpPr>
          <p:cNvPr id="6149" name="Line 669"/>
          <p:cNvSpPr>
            <a:spLocks noChangeShapeType="1"/>
          </p:cNvSpPr>
          <p:nvPr/>
        </p:nvSpPr>
        <p:spPr bwMode="auto">
          <a:xfrm>
            <a:off x="3700463" y="-1576388"/>
            <a:ext cx="0" cy="0"/>
          </a:xfrm>
          <a:prstGeom prst="line">
            <a:avLst/>
          </a:prstGeom>
          <a:noFill/>
          <a:ln w="12700" cap="rnd">
            <a:solidFill>
              <a:srgbClr val="000000"/>
            </a:solidFill>
            <a:round/>
          </a:ln>
          <a:effectLst/>
        </p:spPr>
        <p:txBody>
          <a:bodyPr/>
          <a:lstStyle/>
          <a:p>
            <a:endParaRPr lang="zh-CN" altLang="en-US"/>
          </a:p>
        </p:txBody>
      </p:sp>
      <p:graphicFrame>
        <p:nvGraphicFramePr>
          <p:cNvPr id="7" name="表格 6"/>
          <p:cNvGraphicFramePr>
            <a:graphicFrameLocks noGrp="1"/>
          </p:cNvGraphicFramePr>
          <p:nvPr/>
        </p:nvGraphicFramePr>
        <p:xfrm>
          <a:off x="785786" y="1285858"/>
          <a:ext cx="7888624" cy="4937778"/>
        </p:xfrm>
        <a:graphic>
          <a:graphicData uri="http://schemas.openxmlformats.org/drawingml/2006/table">
            <a:tbl>
              <a:tblPr/>
              <a:tblGrid>
                <a:gridCol w="544336"/>
                <a:gridCol w="873255"/>
                <a:gridCol w="873255"/>
                <a:gridCol w="331234"/>
                <a:gridCol w="547425"/>
                <a:gridCol w="765931"/>
                <a:gridCol w="547425"/>
                <a:gridCol w="547425"/>
                <a:gridCol w="769019"/>
                <a:gridCol w="769019"/>
                <a:gridCol w="440100"/>
                <a:gridCol w="440100"/>
                <a:gridCol w="440100"/>
              </a:tblGrid>
              <a:tr h="214686">
                <a:tc rowSpan="2" gridSpan="2">
                  <a:txBody>
                    <a:bodyPr/>
                    <a:lstStyle/>
                    <a:p>
                      <a:pPr algn="ctr">
                        <a:spcAft>
                          <a:spcPts val="0"/>
                        </a:spcAft>
                      </a:pPr>
                      <a:r>
                        <a:rPr lang="zh-CN" sz="1400" b="1" kern="100" dirty="0">
                          <a:latin typeface="Times New Roman" panose="02020603050405020304"/>
                          <a:cs typeface="Times New Roman" panose="02020603050405020304"/>
                        </a:rPr>
                        <a:t>年份</a:t>
                      </a:r>
                      <a:endParaRPr lang="zh-CN" sz="1400" b="1" kern="100" dirty="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CN"/>
                    </a:p>
                  </a:txBody>
                  <a:tcPr/>
                </a:tc>
                <a:tc rowSpan="2">
                  <a:txBody>
                    <a:bodyPr/>
                    <a:lstStyle/>
                    <a:p>
                      <a:pPr algn="ctr">
                        <a:spcAft>
                          <a:spcPts val="0"/>
                        </a:spcAft>
                      </a:pPr>
                      <a:r>
                        <a:rPr lang="zh-CN" sz="1400" b="1" kern="100" dirty="0">
                          <a:latin typeface="Times New Roman" panose="02020603050405020304"/>
                          <a:cs typeface="Times New Roman" panose="02020603050405020304"/>
                        </a:rPr>
                        <a:t>选文出处</a:t>
                      </a:r>
                      <a:endParaRPr lang="zh-CN" sz="1400" b="1" kern="100" dirty="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zh-CN" sz="1400" b="1" kern="100">
                          <a:latin typeface="Times New Roman" panose="02020603050405020304"/>
                          <a:cs typeface="Times New Roman" panose="02020603050405020304"/>
                        </a:rPr>
                        <a:t>题型</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zh-CN" sz="1400" b="1" kern="100">
                          <a:latin typeface="Times New Roman" panose="02020603050405020304"/>
                          <a:cs typeface="Times New Roman" panose="02020603050405020304"/>
                        </a:rPr>
                        <a:t>题量</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zh-CN" sz="1400" b="1" kern="100">
                          <a:latin typeface="Times New Roman" panose="02020603050405020304"/>
                          <a:cs typeface="Times New Roman" panose="02020603050405020304"/>
                        </a:rPr>
                        <a:t>分值</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7">
                  <a:txBody>
                    <a:bodyPr/>
                    <a:lstStyle/>
                    <a:p>
                      <a:pPr algn="ctr">
                        <a:spcAft>
                          <a:spcPts val="0"/>
                        </a:spcAft>
                      </a:pPr>
                      <a:r>
                        <a:rPr lang="zh-CN" sz="1400" kern="100" dirty="0">
                          <a:latin typeface="Times New Roman" panose="02020603050405020304"/>
                          <a:cs typeface="Times New Roman" panose="02020603050405020304"/>
                        </a:rPr>
                        <a:t>考查内容</a:t>
                      </a:r>
                      <a:endParaRPr lang="zh-CN" sz="1400" kern="100" dirty="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r>
              <a:tr h="858744">
                <a:tc gridSpan="2" vMerge="1">
                  <a:txBody>
                    <a:bodyPr/>
                    <a:lstStyle/>
                    <a:p>
                      <a:endParaRPr lang="zh-CN"/>
                    </a:p>
                  </a:txBody>
                  <a:tcPr/>
                </a:tc>
                <a:tc hMerge="1"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spcAft>
                          <a:spcPts val="0"/>
                        </a:spcAft>
                      </a:pPr>
                      <a:r>
                        <a:rPr lang="zh-CN" sz="1400" b="1" kern="100">
                          <a:latin typeface="Times New Roman" panose="02020603050405020304"/>
                          <a:cs typeface="Times New Roman" panose="02020603050405020304"/>
                        </a:rPr>
                        <a:t>实词</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a:latin typeface="Times New Roman" panose="02020603050405020304"/>
                          <a:cs typeface="Times New Roman" panose="02020603050405020304"/>
                        </a:rPr>
                        <a:t>断句</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a:latin typeface="Times New Roman" panose="02020603050405020304"/>
                          <a:cs typeface="Times New Roman" panose="02020603050405020304"/>
                        </a:rPr>
                        <a:t>虚词</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a:latin typeface="Times New Roman" panose="02020603050405020304"/>
                          <a:cs typeface="Times New Roman" panose="02020603050405020304"/>
                        </a:rPr>
                        <a:t>文化</a:t>
                      </a:r>
                      <a:endParaRPr lang="zh-CN" sz="1400" b="1" kern="100">
                        <a:latin typeface="宋体" panose="02010600030101010101" pitchFamily="2" charset="-122"/>
                        <a:cs typeface="Courier New" panose="02070309020205020404"/>
                      </a:endParaRPr>
                    </a:p>
                    <a:p>
                      <a:pPr algn="ctr">
                        <a:spcAft>
                          <a:spcPts val="0"/>
                        </a:spcAft>
                      </a:pPr>
                      <a:r>
                        <a:rPr lang="zh-CN" sz="1400" b="1" kern="100">
                          <a:latin typeface="Times New Roman" panose="02020603050405020304"/>
                          <a:cs typeface="Times New Roman" panose="02020603050405020304"/>
                        </a:rPr>
                        <a:t>常识</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a:latin typeface="Times New Roman" panose="02020603050405020304"/>
                          <a:cs typeface="Times New Roman" panose="02020603050405020304"/>
                        </a:rPr>
                        <a:t>信息</a:t>
                      </a:r>
                      <a:endParaRPr lang="zh-CN" sz="1400" b="1" kern="100">
                        <a:latin typeface="宋体" panose="02010600030101010101" pitchFamily="2" charset="-122"/>
                        <a:cs typeface="Courier New" panose="02070309020205020404"/>
                      </a:endParaRPr>
                    </a:p>
                    <a:p>
                      <a:pPr algn="ctr">
                        <a:spcAft>
                          <a:spcPts val="0"/>
                        </a:spcAft>
                      </a:pPr>
                      <a:r>
                        <a:rPr lang="zh-CN" sz="1400" b="1" kern="100">
                          <a:latin typeface="Times New Roman" panose="02020603050405020304"/>
                          <a:cs typeface="Times New Roman" panose="02020603050405020304"/>
                        </a:rPr>
                        <a:t>筛选</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a:latin typeface="Times New Roman" panose="02020603050405020304"/>
                          <a:cs typeface="Times New Roman" panose="02020603050405020304"/>
                        </a:rPr>
                        <a:t>理解</a:t>
                      </a:r>
                      <a:endParaRPr lang="zh-CN" sz="1400" b="1" kern="100">
                        <a:latin typeface="宋体" panose="02010600030101010101" pitchFamily="2" charset="-122"/>
                        <a:cs typeface="Courier New" panose="02070309020205020404"/>
                      </a:endParaRPr>
                    </a:p>
                    <a:p>
                      <a:pPr algn="ctr">
                        <a:spcAft>
                          <a:spcPts val="0"/>
                        </a:spcAft>
                      </a:pPr>
                      <a:r>
                        <a:rPr lang="zh-CN" sz="1400" b="1" kern="100">
                          <a:latin typeface="Times New Roman" panose="02020603050405020304"/>
                          <a:cs typeface="Times New Roman" panose="02020603050405020304"/>
                        </a:rPr>
                        <a:t>文意</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a:latin typeface="Times New Roman" panose="02020603050405020304"/>
                          <a:cs typeface="Times New Roman" panose="02020603050405020304"/>
                        </a:rPr>
                        <a:t>翻译</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4058">
                <a:tc rowSpan="3">
                  <a:txBody>
                    <a:bodyPr/>
                    <a:lstStyle/>
                    <a:p>
                      <a:pPr algn="ctr">
                        <a:spcAft>
                          <a:spcPts val="0"/>
                        </a:spcAft>
                      </a:pPr>
                      <a:r>
                        <a:rPr lang="en-US" sz="1400" b="1" kern="100">
                          <a:latin typeface="Times New Roman" panose="02020603050405020304"/>
                          <a:cs typeface="Courier New" panose="02070309020205020404"/>
                        </a:rPr>
                        <a:t>2016</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a:latin typeface="Times New Roman" panose="02020603050405020304"/>
                          <a:cs typeface="Times New Roman" panose="02020603050405020304"/>
                        </a:rPr>
                        <a:t>卷</a:t>
                      </a:r>
                      <a:r>
                        <a:rPr lang="en-US" sz="1400" b="1" kern="100">
                          <a:latin typeface="宋体" panose="02010600030101010101" pitchFamily="2" charset="-122"/>
                          <a:cs typeface="Times New Roman" panose="02020603050405020304"/>
                        </a:rPr>
                        <a:t>Ⅰ</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dirty="0">
                          <a:latin typeface="Times New Roman" panose="02020603050405020304"/>
                          <a:cs typeface="Times New Roman" panose="02020603050405020304"/>
                        </a:rPr>
                        <a:t>《宋史</a:t>
                      </a:r>
                      <a:r>
                        <a:rPr lang="en-US" sz="1400" b="1" kern="100" dirty="0">
                          <a:latin typeface="Times New Roman" panose="02020603050405020304"/>
                          <a:cs typeface="Courier New" panose="02070309020205020404"/>
                        </a:rPr>
                        <a:t>·</a:t>
                      </a:r>
                      <a:r>
                        <a:rPr lang="zh-CN" sz="1400" b="1" kern="100" dirty="0">
                          <a:latin typeface="Times New Roman" panose="02020603050405020304"/>
                          <a:cs typeface="Times New Roman" panose="02020603050405020304"/>
                        </a:rPr>
                        <a:t>曾公亮传》</a:t>
                      </a:r>
                      <a:endParaRPr lang="zh-CN" sz="1400" b="1" kern="100" dirty="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7">
                  <a:txBody>
                    <a:bodyPr/>
                    <a:lstStyle/>
                    <a:p>
                      <a:pPr algn="ctr">
                        <a:spcAft>
                          <a:spcPts val="0"/>
                        </a:spcAft>
                      </a:pPr>
                      <a:r>
                        <a:rPr lang="zh-CN" sz="1400" b="1" kern="100" dirty="0">
                          <a:latin typeface="Times New Roman" panose="02020603050405020304"/>
                          <a:cs typeface="Times New Roman" panose="02020603050405020304"/>
                        </a:rPr>
                        <a:t>客观题</a:t>
                      </a:r>
                      <a:endParaRPr lang="zh-CN" sz="1400" b="1" kern="100" dirty="0">
                        <a:latin typeface="宋体" panose="02010600030101010101" pitchFamily="2" charset="-122"/>
                        <a:cs typeface="Courier New" panose="02070309020205020404"/>
                      </a:endParaRPr>
                    </a:p>
                    <a:p>
                      <a:pPr algn="ctr">
                        <a:spcAft>
                          <a:spcPts val="0"/>
                        </a:spcAft>
                      </a:pPr>
                      <a:r>
                        <a:rPr lang="zh-CN" sz="1400" b="1" kern="100" dirty="0">
                          <a:latin typeface="Times New Roman" panose="02020603050405020304"/>
                          <a:cs typeface="Times New Roman" panose="02020603050405020304"/>
                        </a:rPr>
                        <a:t>翻译题</a:t>
                      </a:r>
                      <a:endParaRPr lang="zh-CN" sz="1400" b="1" kern="100" dirty="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7">
                  <a:txBody>
                    <a:bodyPr/>
                    <a:lstStyle/>
                    <a:p>
                      <a:pPr algn="ctr">
                        <a:spcAft>
                          <a:spcPts val="0"/>
                        </a:spcAft>
                      </a:pPr>
                      <a:r>
                        <a:rPr lang="en-US" sz="1400" b="1" kern="100" dirty="0">
                          <a:latin typeface="Times New Roman" panose="02020603050405020304"/>
                          <a:cs typeface="Courier New" panose="02070309020205020404"/>
                        </a:rPr>
                        <a:t>3</a:t>
                      </a:r>
                      <a:r>
                        <a:rPr lang="zh-CN" sz="1400" b="1" kern="100" dirty="0">
                          <a:latin typeface="Times New Roman" panose="02020603050405020304"/>
                          <a:cs typeface="Times New Roman" panose="02020603050405020304"/>
                        </a:rPr>
                        <a:t>＋</a:t>
                      </a:r>
                      <a:r>
                        <a:rPr lang="en-US" sz="1400" b="1" kern="100" dirty="0">
                          <a:latin typeface="Times New Roman" panose="02020603050405020304"/>
                          <a:cs typeface="Courier New" panose="02070309020205020404"/>
                        </a:rPr>
                        <a:t>1</a:t>
                      </a:r>
                      <a:endParaRPr lang="zh-CN" sz="1400" b="1" kern="100" dirty="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7">
                  <a:txBody>
                    <a:bodyPr/>
                    <a:lstStyle/>
                    <a:p>
                      <a:pPr algn="ctr">
                        <a:spcAft>
                          <a:spcPts val="0"/>
                        </a:spcAft>
                      </a:pPr>
                      <a:r>
                        <a:rPr lang="en-US" sz="1400" b="1" kern="100" dirty="0">
                          <a:latin typeface="Times New Roman" panose="02020603050405020304"/>
                          <a:cs typeface="Courier New" panose="02070309020205020404"/>
                        </a:rPr>
                        <a:t>9</a:t>
                      </a:r>
                      <a:r>
                        <a:rPr lang="zh-CN" sz="1400" b="1" kern="100" dirty="0">
                          <a:latin typeface="Times New Roman" panose="02020603050405020304"/>
                          <a:cs typeface="Times New Roman" panose="02020603050405020304"/>
                        </a:rPr>
                        <a:t>＋</a:t>
                      </a:r>
                      <a:r>
                        <a:rPr lang="en-US" sz="1400" b="1" kern="100" dirty="0">
                          <a:latin typeface="Times New Roman" panose="02020603050405020304"/>
                          <a:cs typeface="Courier New" panose="02070309020205020404"/>
                        </a:rPr>
                        <a:t>10</a:t>
                      </a:r>
                      <a:endParaRPr lang="zh-CN" sz="1400" b="1" kern="100" dirty="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panose="02020603050405020304"/>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宋体" panose="02010600030101010101" pitchFamily="2" charset="-122"/>
                          <a:cs typeface="Times New Roman" panose="02020603050405020304"/>
                        </a:rPr>
                        <a:t>√</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panose="02020603050405020304"/>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宋体" panose="02010600030101010101" pitchFamily="2" charset="-122"/>
                          <a:cs typeface="Times New Roman" panose="02020603050405020304"/>
                        </a:rPr>
                        <a:t>√</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panose="02020603050405020304"/>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宋体" panose="02010600030101010101" pitchFamily="2" charset="-122"/>
                          <a:cs typeface="Times New Roman" panose="02020603050405020304"/>
                        </a:rPr>
                        <a:t>√</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宋体" panose="02010600030101010101" pitchFamily="2" charset="-122"/>
                          <a:cs typeface="Times New Roman" panose="02020603050405020304"/>
                        </a:rPr>
                        <a:t>√</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4058">
                <a:tc vMerge="1">
                  <a:txBody>
                    <a:bodyPr/>
                    <a:lstStyle/>
                    <a:p>
                      <a:endParaRPr lang="zh-CN"/>
                    </a:p>
                  </a:txBody>
                  <a:tcPr/>
                </a:tc>
                <a:tc>
                  <a:txBody>
                    <a:bodyPr/>
                    <a:lstStyle/>
                    <a:p>
                      <a:pPr algn="ctr">
                        <a:spcAft>
                          <a:spcPts val="0"/>
                        </a:spcAft>
                      </a:pPr>
                      <a:r>
                        <a:rPr lang="zh-CN" sz="1400" b="1" kern="100">
                          <a:latin typeface="Times New Roman" panose="02020603050405020304"/>
                          <a:cs typeface="Times New Roman" panose="02020603050405020304"/>
                        </a:rPr>
                        <a:t>卷</a:t>
                      </a:r>
                      <a:r>
                        <a:rPr lang="en-US" sz="1400" b="1" kern="100">
                          <a:latin typeface="宋体" panose="02010600030101010101" pitchFamily="2" charset="-122"/>
                          <a:cs typeface="Times New Roman" panose="02020603050405020304"/>
                        </a:rPr>
                        <a:t>Ⅱ</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dirty="0">
                          <a:latin typeface="Times New Roman" panose="02020603050405020304"/>
                          <a:cs typeface="Times New Roman" panose="02020603050405020304"/>
                        </a:rPr>
                        <a:t>《明史</a:t>
                      </a:r>
                      <a:r>
                        <a:rPr lang="en-US" sz="1400" b="1" kern="100" dirty="0">
                          <a:latin typeface="Times New Roman" panose="02020603050405020304"/>
                          <a:cs typeface="Courier New" panose="02070309020205020404"/>
                        </a:rPr>
                        <a:t>·</a:t>
                      </a:r>
                      <a:r>
                        <a:rPr lang="zh-CN" sz="1400" b="1" kern="100" dirty="0">
                          <a:latin typeface="Times New Roman" panose="02020603050405020304"/>
                          <a:cs typeface="Times New Roman" panose="02020603050405020304"/>
                        </a:rPr>
                        <a:t>陈登云传》</a:t>
                      </a:r>
                      <a:endParaRPr lang="zh-CN" sz="1400" b="1" kern="100" dirty="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spcAft>
                          <a:spcPts val="0"/>
                        </a:spcAft>
                      </a:pPr>
                      <a:endParaRPr lang="en-US" sz="1400" b="1" kern="100" dirty="0">
                        <a:latin typeface="Times New Roman" panose="02020603050405020304"/>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dirty="0">
                          <a:latin typeface="宋体" panose="02010600030101010101" pitchFamily="2" charset="-122"/>
                          <a:cs typeface="Times New Roman" panose="02020603050405020304"/>
                        </a:rPr>
                        <a:t>√</a:t>
                      </a:r>
                      <a:endParaRPr lang="zh-CN" sz="1400" b="1" kern="100" dirty="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panose="02020603050405020304"/>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宋体" panose="02010600030101010101" pitchFamily="2" charset="-122"/>
                          <a:cs typeface="Times New Roman" panose="02020603050405020304"/>
                        </a:rPr>
                        <a:t>√</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panose="02020603050405020304"/>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宋体" panose="02010600030101010101" pitchFamily="2" charset="-122"/>
                          <a:cs typeface="Times New Roman" panose="02020603050405020304"/>
                        </a:rPr>
                        <a:t>√</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宋体" panose="02010600030101010101" pitchFamily="2" charset="-122"/>
                          <a:cs typeface="Times New Roman" panose="02020603050405020304"/>
                        </a:rPr>
                        <a:t>√</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9372">
                <a:tc vMerge="1">
                  <a:txBody>
                    <a:bodyPr/>
                    <a:lstStyle/>
                    <a:p>
                      <a:endParaRPr lang="zh-CN"/>
                    </a:p>
                  </a:txBody>
                  <a:tcPr/>
                </a:tc>
                <a:tc>
                  <a:txBody>
                    <a:bodyPr/>
                    <a:lstStyle/>
                    <a:p>
                      <a:pPr algn="ctr">
                        <a:spcAft>
                          <a:spcPts val="0"/>
                        </a:spcAft>
                      </a:pPr>
                      <a:r>
                        <a:rPr lang="zh-CN" sz="1400" b="1" kern="100">
                          <a:latin typeface="Times New Roman" panose="02020603050405020304"/>
                          <a:cs typeface="Times New Roman" panose="02020603050405020304"/>
                        </a:rPr>
                        <a:t>卷</a:t>
                      </a:r>
                      <a:r>
                        <a:rPr lang="en-US" sz="1400" b="1" kern="100">
                          <a:latin typeface="宋体" panose="02010600030101010101" pitchFamily="2" charset="-122"/>
                          <a:cs typeface="Times New Roman" panose="02020603050405020304"/>
                        </a:rPr>
                        <a:t>Ⅲ</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a:latin typeface="Times New Roman" panose="02020603050405020304"/>
                          <a:cs typeface="Times New Roman" panose="02020603050405020304"/>
                        </a:rPr>
                        <a:t>《明史</a:t>
                      </a:r>
                      <a:r>
                        <a:rPr lang="en-US" sz="1400" b="1" kern="100">
                          <a:latin typeface="Times New Roman" panose="02020603050405020304"/>
                          <a:cs typeface="Courier New" panose="02070309020205020404"/>
                        </a:rPr>
                        <a:t>·</a:t>
                      </a:r>
                      <a:r>
                        <a:rPr lang="zh-CN" sz="1400" b="1" kern="100">
                          <a:latin typeface="Times New Roman" panose="02020603050405020304"/>
                          <a:cs typeface="Times New Roman" panose="02020603050405020304"/>
                        </a:rPr>
                        <a:t>傅珪传》</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spcAft>
                          <a:spcPts val="0"/>
                        </a:spcAft>
                      </a:pPr>
                      <a:endParaRPr lang="en-US" sz="1400" b="1" kern="100" dirty="0">
                        <a:latin typeface="Times New Roman" panose="02020603050405020304"/>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dirty="0">
                          <a:latin typeface="宋体" panose="02010600030101010101" pitchFamily="2" charset="-122"/>
                          <a:cs typeface="Times New Roman" panose="02020603050405020304"/>
                        </a:rPr>
                        <a:t>√</a:t>
                      </a:r>
                      <a:endParaRPr lang="zh-CN" sz="1400" b="1" kern="100" dirty="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dirty="0">
                        <a:latin typeface="Times New Roman" panose="02020603050405020304"/>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dirty="0">
                          <a:latin typeface="宋体" panose="02010600030101010101" pitchFamily="2" charset="-122"/>
                          <a:cs typeface="Times New Roman" panose="02020603050405020304"/>
                        </a:rPr>
                        <a:t>√</a:t>
                      </a:r>
                      <a:endParaRPr lang="zh-CN" sz="1400" b="1" kern="100" dirty="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dirty="0">
                        <a:latin typeface="Times New Roman" panose="02020603050405020304"/>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宋体" panose="02010600030101010101" pitchFamily="2" charset="-122"/>
                          <a:cs typeface="Times New Roman" panose="02020603050405020304"/>
                        </a:rPr>
                        <a:t>√</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宋体" panose="02010600030101010101" pitchFamily="2" charset="-122"/>
                          <a:cs typeface="Times New Roman" panose="02020603050405020304"/>
                        </a:rPr>
                        <a:t>√</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9372">
                <a:tc rowSpan="2">
                  <a:txBody>
                    <a:bodyPr/>
                    <a:lstStyle/>
                    <a:p>
                      <a:pPr algn="ctr">
                        <a:spcAft>
                          <a:spcPts val="0"/>
                        </a:spcAft>
                      </a:pPr>
                      <a:r>
                        <a:rPr lang="en-US" sz="1400" b="1" kern="100">
                          <a:latin typeface="Times New Roman" panose="02020603050405020304"/>
                          <a:cs typeface="Courier New" panose="02070309020205020404"/>
                        </a:rPr>
                        <a:t>2015</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a:latin typeface="Times New Roman" panose="02020603050405020304"/>
                          <a:cs typeface="Times New Roman" panose="02020603050405020304"/>
                        </a:rPr>
                        <a:t>卷</a:t>
                      </a:r>
                      <a:r>
                        <a:rPr lang="en-US" sz="1400" b="1" kern="100">
                          <a:latin typeface="宋体" panose="02010600030101010101" pitchFamily="2" charset="-122"/>
                          <a:cs typeface="Times New Roman" panose="02020603050405020304"/>
                        </a:rPr>
                        <a:t>Ⅰ</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dirty="0">
                          <a:latin typeface="Times New Roman" panose="02020603050405020304"/>
                          <a:cs typeface="Times New Roman" panose="02020603050405020304"/>
                        </a:rPr>
                        <a:t>《宋史</a:t>
                      </a:r>
                      <a:r>
                        <a:rPr lang="en-US" sz="1400" b="1" kern="100" dirty="0">
                          <a:latin typeface="Times New Roman" panose="02020603050405020304"/>
                          <a:cs typeface="Courier New" panose="02070309020205020404"/>
                        </a:rPr>
                        <a:t>·</a:t>
                      </a:r>
                      <a:r>
                        <a:rPr lang="zh-CN" sz="1400" b="1" kern="100" dirty="0">
                          <a:latin typeface="Times New Roman" panose="02020603050405020304"/>
                          <a:cs typeface="Times New Roman" panose="02020603050405020304"/>
                        </a:rPr>
                        <a:t>孙傅传》</a:t>
                      </a:r>
                      <a:endParaRPr lang="zh-CN" sz="1400" b="1" kern="100" dirty="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spcAft>
                          <a:spcPts val="0"/>
                        </a:spcAft>
                      </a:pPr>
                      <a:endParaRPr lang="en-US" sz="1400" b="1" kern="100">
                        <a:latin typeface="Times New Roman" panose="02020603050405020304"/>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宋体" panose="02010600030101010101" pitchFamily="2" charset="-122"/>
                          <a:cs typeface="Times New Roman" panose="02020603050405020304"/>
                        </a:rPr>
                        <a:t>√</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dirty="0">
                        <a:latin typeface="Times New Roman" panose="02020603050405020304"/>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宋体" panose="02010600030101010101" pitchFamily="2" charset="-122"/>
                          <a:cs typeface="Times New Roman" panose="02020603050405020304"/>
                        </a:rPr>
                        <a:t>√</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dirty="0">
                        <a:latin typeface="Times New Roman" panose="02020603050405020304"/>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dirty="0">
                          <a:latin typeface="宋体" panose="02010600030101010101" pitchFamily="2" charset="-122"/>
                          <a:cs typeface="Times New Roman" panose="02020603050405020304"/>
                        </a:rPr>
                        <a:t>√</a:t>
                      </a:r>
                      <a:endParaRPr lang="zh-CN" sz="1400" b="1" kern="100" dirty="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dirty="0">
                          <a:latin typeface="宋体" panose="02010600030101010101" pitchFamily="2" charset="-122"/>
                          <a:cs typeface="Times New Roman" panose="02020603050405020304"/>
                        </a:rPr>
                        <a:t>√</a:t>
                      </a:r>
                      <a:endParaRPr lang="zh-CN" sz="1400" b="1" kern="100" dirty="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4058">
                <a:tc vMerge="1">
                  <a:txBody>
                    <a:bodyPr/>
                    <a:lstStyle/>
                    <a:p>
                      <a:endParaRPr lang="zh-CN"/>
                    </a:p>
                  </a:txBody>
                  <a:tcPr/>
                </a:tc>
                <a:tc>
                  <a:txBody>
                    <a:bodyPr/>
                    <a:lstStyle/>
                    <a:p>
                      <a:pPr algn="ctr">
                        <a:spcAft>
                          <a:spcPts val="0"/>
                        </a:spcAft>
                      </a:pPr>
                      <a:r>
                        <a:rPr lang="zh-CN" sz="1400" b="1" kern="100">
                          <a:latin typeface="Times New Roman" panose="02020603050405020304"/>
                          <a:cs typeface="Times New Roman" panose="02020603050405020304"/>
                        </a:rPr>
                        <a:t>卷</a:t>
                      </a:r>
                      <a:r>
                        <a:rPr lang="en-US" sz="1400" b="1" kern="100">
                          <a:latin typeface="宋体" panose="02010600030101010101" pitchFamily="2" charset="-122"/>
                          <a:cs typeface="Times New Roman" panose="02020603050405020304"/>
                        </a:rPr>
                        <a:t>Ⅱ</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a:latin typeface="Times New Roman" panose="02020603050405020304"/>
                          <a:cs typeface="Times New Roman" panose="02020603050405020304"/>
                        </a:rPr>
                        <a:t>《北史</a:t>
                      </a:r>
                      <a:r>
                        <a:rPr lang="en-US" sz="1400" b="1" kern="100">
                          <a:latin typeface="Times New Roman" panose="02020603050405020304"/>
                          <a:cs typeface="Courier New" panose="02070309020205020404"/>
                        </a:rPr>
                        <a:t>·</a:t>
                      </a:r>
                      <a:r>
                        <a:rPr lang="zh-CN" sz="1400" b="1" kern="100">
                          <a:latin typeface="Times New Roman" panose="02020603050405020304"/>
                          <a:cs typeface="Times New Roman" panose="02020603050405020304"/>
                        </a:rPr>
                        <a:t>来护儿传》</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spcAft>
                          <a:spcPts val="0"/>
                        </a:spcAft>
                      </a:pPr>
                      <a:endParaRPr lang="en-US" sz="1400" b="1" kern="100">
                        <a:latin typeface="Times New Roman" panose="02020603050405020304"/>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宋体" panose="02010600030101010101" pitchFamily="2" charset="-122"/>
                          <a:cs typeface="Times New Roman" panose="02020603050405020304"/>
                        </a:rPr>
                        <a:t>√</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panose="02020603050405020304"/>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dirty="0">
                          <a:latin typeface="宋体" panose="02010600030101010101" pitchFamily="2" charset="-122"/>
                          <a:cs typeface="Times New Roman" panose="02020603050405020304"/>
                        </a:rPr>
                        <a:t>√</a:t>
                      </a:r>
                      <a:endParaRPr lang="zh-CN" sz="1400" b="1" kern="100" dirty="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panose="02020603050405020304"/>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宋体" panose="02010600030101010101" pitchFamily="2" charset="-122"/>
                          <a:cs typeface="Times New Roman" panose="02020603050405020304"/>
                        </a:rPr>
                        <a:t>√</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dirty="0">
                          <a:latin typeface="宋体" panose="02010600030101010101" pitchFamily="2" charset="-122"/>
                          <a:cs typeface="Times New Roman" panose="02020603050405020304"/>
                        </a:rPr>
                        <a:t>√</a:t>
                      </a:r>
                      <a:endParaRPr lang="zh-CN" sz="1400" b="1" kern="100" dirty="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4058">
                <a:tc rowSpan="2">
                  <a:txBody>
                    <a:bodyPr/>
                    <a:lstStyle/>
                    <a:p>
                      <a:pPr algn="ctr">
                        <a:spcAft>
                          <a:spcPts val="0"/>
                        </a:spcAft>
                      </a:pPr>
                      <a:r>
                        <a:rPr lang="en-US" sz="1400" b="1" kern="100">
                          <a:latin typeface="Times New Roman" panose="02020603050405020304"/>
                          <a:cs typeface="Courier New" panose="02070309020205020404"/>
                        </a:rPr>
                        <a:t>2014</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a:latin typeface="Times New Roman" panose="02020603050405020304"/>
                          <a:cs typeface="Times New Roman" panose="02020603050405020304"/>
                        </a:rPr>
                        <a:t>卷</a:t>
                      </a:r>
                      <a:r>
                        <a:rPr lang="en-US" sz="1400" b="1" kern="100">
                          <a:latin typeface="宋体" panose="02010600030101010101" pitchFamily="2" charset="-122"/>
                          <a:cs typeface="Times New Roman" panose="02020603050405020304"/>
                        </a:rPr>
                        <a:t>Ⅰ</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a:latin typeface="Times New Roman" panose="02020603050405020304"/>
                          <a:cs typeface="Times New Roman" panose="02020603050405020304"/>
                        </a:rPr>
                        <a:t>《旧唐书</a:t>
                      </a:r>
                      <a:r>
                        <a:rPr lang="en-US" sz="1400" b="1" kern="100">
                          <a:latin typeface="Times New Roman" panose="02020603050405020304"/>
                          <a:cs typeface="Courier New" panose="02070309020205020404"/>
                        </a:rPr>
                        <a:t>·</a:t>
                      </a:r>
                      <a:r>
                        <a:rPr lang="zh-CN" sz="1400" b="1" kern="100">
                          <a:latin typeface="Times New Roman" panose="02020603050405020304"/>
                          <a:cs typeface="Times New Roman" panose="02020603050405020304"/>
                        </a:rPr>
                        <a:t>于休烈传》</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spcAft>
                          <a:spcPts val="0"/>
                        </a:spcAft>
                      </a:pPr>
                      <a:r>
                        <a:rPr lang="en-US" sz="1400" b="1" kern="100">
                          <a:latin typeface="宋体" panose="02010600030101010101" pitchFamily="2" charset="-122"/>
                          <a:cs typeface="Times New Roman" panose="02020603050405020304"/>
                        </a:rPr>
                        <a:t>√</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宋体" panose="02010600030101010101" pitchFamily="2" charset="-122"/>
                          <a:cs typeface="Times New Roman" panose="02020603050405020304"/>
                        </a:rPr>
                        <a:t>√</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panose="02020603050405020304"/>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panose="02020603050405020304"/>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dirty="0">
                        <a:latin typeface="Times New Roman" panose="02020603050405020304"/>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dirty="0">
                          <a:latin typeface="宋体" panose="02010600030101010101" pitchFamily="2" charset="-122"/>
                          <a:cs typeface="Times New Roman" panose="02020603050405020304"/>
                        </a:rPr>
                        <a:t>√</a:t>
                      </a:r>
                      <a:endParaRPr lang="zh-CN" sz="1400" b="1" kern="100" dirty="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dirty="0">
                          <a:latin typeface="宋体" panose="02010600030101010101" pitchFamily="2" charset="-122"/>
                          <a:cs typeface="Times New Roman" panose="02020603050405020304"/>
                        </a:rPr>
                        <a:t>√</a:t>
                      </a:r>
                      <a:endParaRPr lang="zh-CN" sz="1400" b="1" kern="100" dirty="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9372">
                <a:tc vMerge="1">
                  <a:txBody>
                    <a:bodyPr/>
                    <a:lstStyle/>
                    <a:p>
                      <a:endParaRPr lang="zh-CN"/>
                    </a:p>
                  </a:txBody>
                  <a:tcPr/>
                </a:tc>
                <a:tc>
                  <a:txBody>
                    <a:bodyPr/>
                    <a:lstStyle/>
                    <a:p>
                      <a:pPr algn="ctr">
                        <a:spcAft>
                          <a:spcPts val="0"/>
                        </a:spcAft>
                      </a:pPr>
                      <a:r>
                        <a:rPr lang="zh-CN" sz="1400" b="1" kern="100">
                          <a:latin typeface="Times New Roman" panose="02020603050405020304"/>
                          <a:cs typeface="Times New Roman" panose="02020603050405020304"/>
                        </a:rPr>
                        <a:t>卷</a:t>
                      </a:r>
                      <a:r>
                        <a:rPr lang="en-US" sz="1400" b="1" kern="100">
                          <a:latin typeface="宋体" panose="02010600030101010101" pitchFamily="2" charset="-122"/>
                          <a:cs typeface="Times New Roman" panose="02020603050405020304"/>
                        </a:rPr>
                        <a:t>Ⅱ</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a:latin typeface="Times New Roman" panose="02020603050405020304"/>
                          <a:cs typeface="Times New Roman" panose="02020603050405020304"/>
                        </a:rPr>
                        <a:t>《明史</a:t>
                      </a:r>
                      <a:r>
                        <a:rPr lang="en-US" sz="1400" b="1" kern="100">
                          <a:latin typeface="Times New Roman" panose="02020603050405020304"/>
                          <a:cs typeface="Courier New" panose="02070309020205020404"/>
                        </a:rPr>
                        <a:t>·</a:t>
                      </a:r>
                      <a:r>
                        <a:rPr lang="zh-CN" sz="1400" b="1" kern="100">
                          <a:latin typeface="Times New Roman" panose="02020603050405020304"/>
                          <a:cs typeface="Times New Roman" panose="02020603050405020304"/>
                        </a:rPr>
                        <a:t>韩文传》</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spcAft>
                          <a:spcPts val="0"/>
                        </a:spcAft>
                      </a:pPr>
                      <a:r>
                        <a:rPr lang="en-US" sz="1400" b="1" kern="100">
                          <a:latin typeface="宋体" panose="02010600030101010101" pitchFamily="2" charset="-122"/>
                          <a:cs typeface="Times New Roman" panose="02020603050405020304"/>
                        </a:rPr>
                        <a:t>√</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宋体" panose="02010600030101010101" pitchFamily="2" charset="-122"/>
                          <a:cs typeface="Times New Roman" panose="02020603050405020304"/>
                        </a:rPr>
                        <a:t>√</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panose="02020603050405020304"/>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panose="02020603050405020304"/>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panose="02020603050405020304"/>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宋体" panose="02010600030101010101" pitchFamily="2" charset="-122"/>
                          <a:cs typeface="Times New Roman" panose="02020603050405020304"/>
                        </a:rPr>
                        <a:t>√</a:t>
                      </a:r>
                      <a:endParaRPr lang="zh-CN" sz="1400" b="1" kern="10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dirty="0">
                          <a:latin typeface="宋体" panose="02010600030101010101" pitchFamily="2" charset="-122"/>
                          <a:cs typeface="Times New Roman" panose="02020603050405020304"/>
                        </a:rPr>
                        <a:t>√</a:t>
                      </a:r>
                      <a:endParaRPr lang="zh-CN" sz="1400" b="1" kern="100" dirty="0">
                        <a:latin typeface="宋体" panose="02010600030101010101" pitchFamily="2" charset="-122"/>
                        <a:cs typeface="Courier New" panose="02070309020205020404"/>
                      </a:endParaRPr>
                    </a:p>
                  </a:txBody>
                  <a:tcPr marL="90013" marR="900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专题八　古代诗歌鉴赏</a:t>
            </a:r>
          </a:p>
        </p:txBody>
      </p:sp>
      <p:sp>
        <p:nvSpPr>
          <p:cNvPr id="87043" name="内容占位符 2"/>
          <p:cNvSpPr>
            <a:spLocks noGrp="1"/>
          </p:cNvSpPr>
          <p:nvPr>
            <p:ph idx="4294967295"/>
          </p:nvPr>
        </p:nvSpPr>
        <p:spPr>
          <a:xfrm>
            <a:off x="857224" y="1285860"/>
            <a:ext cx="7715304" cy="4857784"/>
          </a:xfrm>
        </p:spPr>
        <p:txBody>
          <a:bodyPr/>
          <a:lstStyle/>
          <a:p>
            <a:pPr marL="0" lvl="0" indent="0" eaLnBrk="1" hangingPunct="1">
              <a:lnSpc>
                <a:spcPts val="3500"/>
              </a:lnSpc>
              <a:spcBef>
                <a:spcPct val="0"/>
              </a:spcBef>
              <a:spcAft>
                <a:spcPts val="0"/>
              </a:spcAft>
              <a:buNone/>
            </a:pPr>
            <a:r>
              <a:rPr lang="en-US" sz="2400" b="1" kern="100" dirty="0" smtClean="0">
                <a:solidFill>
                  <a:prstClr val="black"/>
                </a:solidFill>
                <a:latin typeface="Times New Roman" panose="02020603050405020304"/>
                <a:ea typeface="黑体" panose="02010600030101010101" charset="-122"/>
                <a:cs typeface="Courier New" panose="02070309020205020404"/>
              </a:rPr>
              <a:t>[</a:t>
            </a:r>
            <a:r>
              <a:rPr lang="zh-CN" altLang="en-US" sz="2400" b="1" kern="100" dirty="0" smtClean="0">
                <a:solidFill>
                  <a:prstClr val="black"/>
                </a:solidFill>
                <a:latin typeface="Times New Roman" panose="02020603050405020304"/>
                <a:ea typeface="黑体" panose="02010600030101010101" charset="-122"/>
                <a:cs typeface="Times New Roman" panose="02020603050405020304"/>
              </a:rPr>
              <a:t>注</a:t>
            </a:r>
            <a:r>
              <a:rPr lang="en-US" sz="2400" b="1" kern="100" dirty="0" smtClean="0">
                <a:solidFill>
                  <a:prstClr val="black"/>
                </a:solidFill>
                <a:latin typeface="Times New Roman" panose="02020603050405020304"/>
                <a:ea typeface="黑体" panose="02010600030101010101" charset="-122"/>
                <a:cs typeface="Courier New" panose="02070309020205020404"/>
              </a:rPr>
              <a:t>]</a:t>
            </a:r>
            <a:r>
              <a:rPr lang="en-US" sz="2400" b="1" kern="100" dirty="0" smtClean="0">
                <a:solidFill>
                  <a:prstClr val="black"/>
                </a:solidFill>
                <a:latin typeface="Times New Roman" panose="02020603050405020304"/>
                <a:ea typeface="仿宋_GB2312" panose="02010609030101010101" charset="-122"/>
                <a:cs typeface="Courier New" panose="02070309020205020404"/>
              </a:rPr>
              <a:t> </a:t>
            </a:r>
            <a:r>
              <a:rPr lang="en-US" sz="2400" b="1" kern="100" dirty="0" smtClean="0">
                <a:solidFill>
                  <a:prstClr val="black"/>
                </a:solidFill>
                <a:latin typeface="宋体" panose="02010600030101010101" pitchFamily="2" charset="-122"/>
                <a:ea typeface="仿宋_GB2312" panose="02010609030101010101" charset="-122"/>
                <a:cs typeface="Times New Roman" panose="02020603050405020304"/>
              </a:rPr>
              <a:t>①</a:t>
            </a:r>
            <a:r>
              <a:rPr lang="zh-CN" altLang="en-US" sz="2400" b="1" kern="100" dirty="0" smtClean="0">
                <a:solidFill>
                  <a:prstClr val="black"/>
                </a:solidFill>
                <a:latin typeface="Times New Roman" panose="02020603050405020304"/>
                <a:ea typeface="仿宋_GB2312" panose="02010609030101010101" charset="-122"/>
                <a:cs typeface="Times New Roman" panose="02020603050405020304"/>
              </a:rPr>
              <a:t>派：河的支流。长江在湖北、江西一带，分为很多支流。</a:t>
            </a:r>
            <a:r>
              <a:rPr lang="en-US" sz="2400" b="1" kern="100" dirty="0" smtClean="0">
                <a:solidFill>
                  <a:prstClr val="black"/>
                </a:solidFill>
                <a:latin typeface="宋体" panose="02010600030101010101" pitchFamily="2" charset="-122"/>
                <a:ea typeface="仿宋_GB2312" panose="02010609030101010101" charset="-122"/>
                <a:cs typeface="Times New Roman" panose="02020603050405020304"/>
              </a:rPr>
              <a:t>②</a:t>
            </a:r>
            <a:r>
              <a:rPr lang="zh-CN" altLang="en-US" sz="2400" b="1" kern="100" dirty="0" smtClean="0">
                <a:solidFill>
                  <a:prstClr val="black"/>
                </a:solidFill>
                <a:latin typeface="Times New Roman" panose="02020603050405020304"/>
                <a:ea typeface="仿宋_GB2312" panose="02010609030101010101" charset="-122"/>
                <a:cs typeface="Times New Roman" panose="02020603050405020304"/>
              </a:rPr>
              <a:t>六帝：代指六朝。</a:t>
            </a:r>
            <a:r>
              <a:rPr lang="en-US" sz="2400" b="1" kern="100" dirty="0" smtClean="0">
                <a:solidFill>
                  <a:prstClr val="black"/>
                </a:solidFill>
                <a:latin typeface="宋体" panose="02010600030101010101" pitchFamily="2" charset="-122"/>
                <a:ea typeface="仿宋_GB2312" panose="02010609030101010101" charset="-122"/>
                <a:cs typeface="Times New Roman" panose="02020603050405020304"/>
              </a:rPr>
              <a:t>③</a:t>
            </a:r>
            <a:r>
              <a:rPr lang="zh-CN" altLang="en-US" sz="2400" b="1" kern="100" dirty="0" smtClean="0">
                <a:solidFill>
                  <a:prstClr val="black"/>
                </a:solidFill>
                <a:latin typeface="Times New Roman" panose="02020603050405020304"/>
                <a:ea typeface="仿宋_GB2312" panose="02010609030101010101" charset="-122"/>
                <a:cs typeface="Times New Roman" panose="02020603050405020304"/>
              </a:rPr>
              <a:t>三吴：古吴地后分为三，即吴兴、吴郡、会稽。</a:t>
            </a:r>
            <a:r>
              <a:rPr lang="en-US" sz="2400" b="1" kern="100" dirty="0" smtClean="0">
                <a:solidFill>
                  <a:prstClr val="black"/>
                </a:solidFill>
                <a:latin typeface="宋体" panose="02010600030101010101" pitchFamily="2" charset="-122"/>
                <a:ea typeface="仿宋_GB2312" panose="02010609030101010101" charset="-122"/>
                <a:cs typeface="Times New Roman" panose="02020603050405020304"/>
              </a:rPr>
              <a:t>④</a:t>
            </a:r>
            <a:r>
              <a:rPr lang="zh-CN" altLang="en-US" sz="2400" b="1" kern="100" dirty="0" smtClean="0">
                <a:solidFill>
                  <a:prstClr val="black"/>
                </a:solidFill>
                <a:latin typeface="Times New Roman" panose="02020603050405020304"/>
                <a:ea typeface="仿宋_GB2312" panose="02010609030101010101" charset="-122"/>
                <a:cs typeface="Times New Roman" panose="02020603050405020304"/>
              </a:rPr>
              <a:t>这两句的意思是，当今任公子已无须垂钓了，因为江海中已无巨鱼，比喻已无危害国家的巨寇。任公子是</a:t>
            </a:r>
            <a:r>
              <a:rPr lang="en-US" altLang="zh-CN" sz="2400" b="1" kern="100" dirty="0" smtClean="0">
                <a:solidFill>
                  <a:prstClr val="black"/>
                </a:solidFill>
                <a:latin typeface="Times New Roman" panose="02020603050405020304"/>
                <a:ea typeface="仿宋_GB2312" panose="02010609030101010101" charset="-122"/>
                <a:cs typeface="Times New Roman" panose="02020603050405020304"/>
              </a:rPr>
              <a:t>《</a:t>
            </a:r>
            <a:r>
              <a:rPr lang="zh-CN" altLang="en-US" sz="2400" b="1" kern="100" dirty="0" smtClean="0">
                <a:solidFill>
                  <a:prstClr val="black"/>
                </a:solidFill>
                <a:latin typeface="Times New Roman" panose="02020603050405020304"/>
                <a:ea typeface="仿宋_GB2312" panose="02010609030101010101" charset="-122"/>
                <a:cs typeface="Times New Roman" panose="02020603050405020304"/>
              </a:rPr>
              <a:t>庄子</a:t>
            </a:r>
            <a:r>
              <a:rPr lang="en-US" altLang="zh-CN" sz="2400" b="1" kern="100" dirty="0" smtClean="0">
                <a:solidFill>
                  <a:prstClr val="black"/>
                </a:solidFill>
                <a:latin typeface="Times New Roman" panose="02020603050405020304"/>
                <a:ea typeface="仿宋_GB2312" panose="02010609030101010101" charset="-122"/>
                <a:cs typeface="Times New Roman" panose="02020603050405020304"/>
              </a:rPr>
              <a:t>》</a:t>
            </a:r>
            <a:r>
              <a:rPr lang="zh-CN" altLang="en-US" sz="2400" b="1" kern="100" dirty="0" smtClean="0">
                <a:solidFill>
                  <a:prstClr val="black"/>
                </a:solidFill>
                <a:latin typeface="Times New Roman" panose="02020603050405020304"/>
                <a:ea typeface="仿宋_GB2312" panose="02010609030101010101" charset="-122"/>
                <a:cs typeface="Times New Roman" panose="02020603050405020304"/>
              </a:rPr>
              <a:t>中的传说人物，他用很大的钓钩和极多的食饵钓起一条巨大的鱼。</a:t>
            </a:r>
            <a:endParaRPr lang="en-US" altLang="zh-CN" sz="2400" b="1" kern="100" dirty="0" smtClean="0">
              <a:solidFill>
                <a:prstClr val="black"/>
              </a:solidFill>
              <a:latin typeface="Times New Roman" panose="02020603050405020304"/>
              <a:ea typeface="仿宋_GB2312" panose="02010609030101010101" charset="-122"/>
              <a:cs typeface="Times New Roman" panose="02020603050405020304"/>
            </a:endParaRPr>
          </a:p>
          <a:p>
            <a:pPr marL="0" lvl="0" indent="0" eaLnBrk="1" hangingPunct="1">
              <a:lnSpc>
                <a:spcPts val="3500"/>
              </a:lnSpc>
              <a:spcBef>
                <a:spcPct val="0"/>
              </a:spcBef>
              <a:spcAft>
                <a:spcPts val="0"/>
              </a:spcAft>
              <a:buNone/>
            </a:pPr>
            <a:r>
              <a:rPr lang="en-US" altLang="zh-CN" sz="2400" b="1" kern="100" dirty="0" smtClean="0">
                <a:solidFill>
                  <a:prstClr val="black"/>
                </a:solidFill>
                <a:latin typeface="宋体" panose="02010600030101010101" pitchFamily="2" charset="-122"/>
                <a:ea typeface="宋体" panose="02010600030101010101" pitchFamily="2" charset="-122"/>
                <a:cs typeface="Courier New" panose="02070309020205020404"/>
              </a:rPr>
              <a:t>(1)</a:t>
            </a:r>
            <a:r>
              <a:rPr lang="zh-CN" altLang="en-US" sz="2400" b="1" kern="100" dirty="0" smtClean="0">
                <a:solidFill>
                  <a:prstClr val="black"/>
                </a:solidFill>
                <a:latin typeface="宋体" panose="02010600030101010101" pitchFamily="2" charset="-122"/>
                <a:ea typeface="宋体" panose="02010600030101010101" pitchFamily="2" charset="-122"/>
                <a:cs typeface="Courier New" panose="02070309020205020404"/>
              </a:rPr>
              <a:t>诗的前四句描写了什么样的景象？这样写有什么用意？</a:t>
            </a:r>
            <a:r>
              <a:rPr lang="en-US" altLang="zh-CN" sz="2400" b="1" kern="100" dirty="0" smtClean="0">
                <a:solidFill>
                  <a:prstClr val="black"/>
                </a:solidFill>
                <a:latin typeface="宋体" panose="02010600030101010101" pitchFamily="2" charset="-122"/>
                <a:ea typeface="宋体" panose="02010600030101010101" pitchFamily="2" charset="-122"/>
                <a:cs typeface="Courier New" panose="02070309020205020404"/>
              </a:rPr>
              <a:t>(6</a:t>
            </a:r>
            <a:r>
              <a:rPr lang="zh-CN" altLang="en-US" sz="2400" b="1" kern="100" dirty="0" smtClean="0">
                <a:solidFill>
                  <a:prstClr val="black"/>
                </a:solidFill>
                <a:latin typeface="宋体" panose="02010600030101010101" pitchFamily="2" charset="-122"/>
                <a:ea typeface="宋体" panose="02010600030101010101" pitchFamily="2" charset="-122"/>
                <a:cs typeface="Courier New" panose="02070309020205020404"/>
              </a:rPr>
              <a:t>分</a:t>
            </a:r>
            <a:r>
              <a:rPr lang="en-US" altLang="zh-CN" sz="2400" b="1" kern="100" dirty="0" smtClean="0">
                <a:solidFill>
                  <a:prstClr val="black"/>
                </a:solidFill>
                <a:latin typeface="宋体" panose="02010600030101010101" pitchFamily="2" charset="-122"/>
                <a:ea typeface="宋体" panose="02010600030101010101" pitchFamily="2" charset="-122"/>
                <a:cs typeface="Courier New" panose="02070309020205020404"/>
              </a:rPr>
              <a:t>)</a:t>
            </a:r>
          </a:p>
          <a:p>
            <a:pPr marL="0" lvl="0" indent="0" eaLnBrk="1" hangingPunct="1">
              <a:lnSpc>
                <a:spcPts val="3500"/>
              </a:lnSpc>
              <a:spcBef>
                <a:spcPct val="0"/>
              </a:spcBef>
              <a:spcAft>
                <a:spcPts val="0"/>
              </a:spcAft>
              <a:buNone/>
            </a:pPr>
            <a:r>
              <a:rPr lang="en-US" altLang="zh-CN" sz="2400" b="1" kern="100" dirty="0" smtClean="0">
                <a:solidFill>
                  <a:prstClr val="black"/>
                </a:solidFill>
                <a:latin typeface="宋体" panose="02010600030101010101" pitchFamily="2" charset="-122"/>
                <a:ea typeface="宋体" panose="02010600030101010101" pitchFamily="2" charset="-122"/>
                <a:cs typeface="Courier New" panose="02070309020205020404"/>
              </a:rPr>
              <a:t>(2)</a:t>
            </a:r>
            <a:r>
              <a:rPr lang="zh-CN" altLang="en-US" sz="2400" b="1" kern="100" dirty="0" smtClean="0">
                <a:solidFill>
                  <a:prstClr val="black"/>
                </a:solidFill>
                <a:latin typeface="宋体" panose="02010600030101010101" pitchFamily="2" charset="-122"/>
                <a:ea typeface="宋体" panose="02010600030101010101" pitchFamily="2" charset="-122"/>
                <a:cs typeface="Courier New" panose="02070309020205020404"/>
              </a:rPr>
              <a:t>诗中运用任公子的典故，表达了什么样的思想感情？</a:t>
            </a:r>
            <a:r>
              <a:rPr lang="en-US" altLang="zh-CN" sz="2400" b="1" kern="100" dirty="0" smtClean="0">
                <a:solidFill>
                  <a:prstClr val="black"/>
                </a:solidFill>
                <a:latin typeface="宋体" panose="02010600030101010101" pitchFamily="2" charset="-122"/>
                <a:ea typeface="宋体" panose="02010600030101010101" pitchFamily="2" charset="-122"/>
                <a:cs typeface="Courier New" panose="02070309020205020404"/>
              </a:rPr>
              <a:t>(5</a:t>
            </a:r>
            <a:r>
              <a:rPr lang="zh-CN" altLang="en-US" sz="2400" b="1" kern="100" dirty="0" smtClean="0">
                <a:solidFill>
                  <a:prstClr val="black"/>
                </a:solidFill>
                <a:latin typeface="宋体" panose="02010600030101010101" pitchFamily="2" charset="-122"/>
                <a:ea typeface="宋体" panose="02010600030101010101" pitchFamily="2" charset="-122"/>
                <a:cs typeface="Courier New" panose="02070309020205020404"/>
              </a:rPr>
              <a:t>分</a:t>
            </a:r>
            <a:r>
              <a:rPr lang="en-US" altLang="zh-CN" sz="2400" b="1" kern="100" dirty="0" smtClean="0">
                <a:solidFill>
                  <a:prstClr val="black"/>
                </a:solidFill>
                <a:latin typeface="宋体" panose="02010600030101010101" pitchFamily="2" charset="-122"/>
                <a:ea typeface="宋体" panose="02010600030101010101" pitchFamily="2" charset="-122"/>
                <a:cs typeface="Courier New" panose="02070309020205020404"/>
              </a:rPr>
              <a:t>)</a:t>
            </a:r>
          </a:p>
          <a:p>
            <a:pPr marL="0" lvl="0" indent="0" algn="just" eaLnBrk="1" hangingPunct="1">
              <a:lnSpc>
                <a:spcPts val="3500"/>
              </a:lnSpc>
              <a:spcBef>
                <a:spcPct val="0"/>
              </a:spcBef>
              <a:spcAft>
                <a:spcPts val="0"/>
              </a:spcAft>
              <a:buNone/>
            </a:pPr>
            <a:endParaRPr lang="zh-CN" altLang="en-US" sz="2400" b="1" kern="100" dirty="0" smtClean="0">
              <a:solidFill>
                <a:prstClr val="black"/>
              </a:solidFill>
              <a:latin typeface="宋体" panose="02010600030101010101" pitchFamily="2" charset="-122"/>
              <a:ea typeface="宋体" panose="02010600030101010101" pitchFamily="2" charset="-122"/>
              <a:cs typeface="Courier New" panose="02070309020205020404"/>
            </a:endParaRPr>
          </a:p>
          <a:p>
            <a:pPr indent="631825">
              <a:lnSpc>
                <a:spcPts val="3500"/>
              </a:lnSpc>
              <a:buNone/>
            </a:pPr>
            <a:endParaRPr lang="en-US" altLang="zh-CN" sz="2400" b="1" dirty="0" smtClean="0">
              <a:solidFill>
                <a:srgbClr val="990033"/>
              </a:solidFill>
              <a:latin typeface="宋体" panose="02010600030101010101" pitchFamily="2" charset="-122"/>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0" name="内容占位符 2">
            <a:hlinkClick r:id="rId3" action="ppaction://hlinksldjump"/>
          </p:cNvPr>
          <p:cNvSpPr/>
          <p:nvPr/>
        </p:nvSpPr>
        <p:spPr bwMode="auto">
          <a:xfrm>
            <a:off x="71438" y="999884"/>
            <a:ext cx="431800" cy="1353405"/>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真题体验</a:t>
            </a:r>
          </a:p>
        </p:txBody>
      </p:sp>
      <p:grpSp>
        <p:nvGrpSpPr>
          <p:cNvPr id="8" name="组合 7"/>
          <p:cNvGrpSpPr/>
          <p:nvPr/>
        </p:nvGrpSpPr>
        <p:grpSpPr>
          <a:xfrm>
            <a:off x="0" y="2071678"/>
            <a:ext cx="609600" cy="1857388"/>
            <a:chOff x="0" y="2714620"/>
            <a:chExt cx="609600" cy="1857388"/>
          </a:xfrm>
        </p:grpSpPr>
        <p:pic>
          <p:nvPicPr>
            <p:cNvPr id="11" name="Picture 32"/>
            <p:cNvPicPr>
              <a:picLocks noChangeAspect="1" noChangeArrowheads="1"/>
            </p:cNvPicPr>
            <p:nvPr/>
          </p:nvPicPr>
          <p:blipFill>
            <a:blip r:embed="rId4"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5"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smtClean="0">
                  <a:solidFill>
                    <a:schemeClr val="bg1"/>
                  </a:solidFill>
                  <a:ea typeface="幼圆" panose="02010509060101010101" pitchFamily="49" charset="-122"/>
                </a:rPr>
                <a:t>阅卷警示</a:t>
              </a:r>
              <a:endParaRPr lang="zh-CN" altLang="en-US" sz="2400" b="1" dirty="0">
                <a:solidFill>
                  <a:schemeClr val="bg1"/>
                </a:solidFill>
                <a:ea typeface="幼圆" panose="02010509060101010101" pitchFamily="49" charset="-122"/>
              </a:endParaRPr>
            </a:p>
          </p:txBody>
        </p:sp>
      </p:grpSp>
    </p:spTree>
  </p:cSld>
  <p:clrMapOvr>
    <a:masterClrMapping/>
  </p:clrMapOvr>
  <p:transition spd="med">
    <p:fade/>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aseline="-25000"/>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aseline="-25000"/>
            </a:p>
          </p:txBody>
        </p:sp>
      </p:gr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6148" name="矩形 23"/>
          <p:cNvSpPr>
            <a:spLocks noChangeArrowheads="1"/>
          </p:cNvSpPr>
          <p:nvPr/>
        </p:nvSpPr>
        <p:spPr bwMode="auto">
          <a:xfrm>
            <a:off x="649288" y="1357298"/>
            <a:ext cx="7916862" cy="5024452"/>
          </a:xfrm>
          <a:prstGeom prst="rect">
            <a:avLst/>
          </a:prstGeom>
          <a:noFill/>
          <a:ln w="9525">
            <a:noFill/>
            <a:miter lim="800000"/>
          </a:ln>
        </p:spPr>
        <p:txBody>
          <a:bodyPr/>
          <a:lstStyle/>
          <a:p>
            <a:pPr>
              <a:lnSpc>
                <a:spcPts val="3500"/>
              </a:lnSpc>
            </a:pPr>
            <a:r>
              <a:rPr lang="zh-CN" altLang="en-US" sz="2400" b="1" dirty="0" smtClean="0">
                <a:latin typeface="黑体" panose="02010600030101010101" charset="-122"/>
                <a:ea typeface="黑体" panose="02010600030101010101" charset="-122"/>
                <a:cs typeface="Times New Roman" panose="02020603050405020304" pitchFamily="18" charset="0"/>
              </a:rPr>
              <a:t>从上表中可以看出，本考点稳中有变化，具体特点如下：</a:t>
            </a:r>
          </a:p>
          <a:p>
            <a:pPr>
              <a:lnSpc>
                <a:spcPts val="3500"/>
              </a:lnSpc>
            </a:pPr>
            <a:r>
              <a:rPr lang="en-US" altLang="zh-CN" sz="2400" b="1" dirty="0" smtClean="0">
                <a:latin typeface="Times New Roman" panose="02020603050405020304" pitchFamily="18" charset="0"/>
                <a:cs typeface="Times New Roman" panose="02020603050405020304" pitchFamily="18" charset="0"/>
              </a:rPr>
              <a:t>1</a:t>
            </a:r>
            <a:r>
              <a:rPr lang="zh-CN" altLang="en-US" sz="2400" b="1" dirty="0" smtClean="0">
                <a:latin typeface="Times New Roman" panose="02020603050405020304" pitchFamily="18" charset="0"/>
                <a:cs typeface="Times New Roman" panose="02020603050405020304" pitchFamily="18" charset="0"/>
              </a:rPr>
              <a:t>．从选材上看，文言文阅读试题选文范围稳定，一般选</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自“二十四史”，所选材料都是正面历史人物的传记</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类文章，篇幅一般控制在</a:t>
            </a:r>
            <a:r>
              <a:rPr lang="en-US" altLang="zh-CN" sz="2400" b="1" dirty="0" smtClean="0">
                <a:latin typeface="Times New Roman" panose="02020603050405020304" pitchFamily="18" charset="0"/>
                <a:cs typeface="Times New Roman" panose="02020603050405020304" pitchFamily="18" charset="0"/>
              </a:rPr>
              <a:t>700</a:t>
            </a:r>
            <a:r>
              <a:rPr lang="zh-CN" altLang="en-US" sz="2400" b="1" dirty="0" smtClean="0">
                <a:latin typeface="Times New Roman" panose="02020603050405020304" pitchFamily="18" charset="0"/>
                <a:cs typeface="Times New Roman" panose="02020603050405020304" pitchFamily="18" charset="0"/>
              </a:rPr>
              <a:t>字以内。选文故事情节相</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对简单，词语不重藻饰，大都是比较浅显的文言文，</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对考生来说难度较为适宜。这符合考纲中“浅易文言</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文”的要求。</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2</a:t>
            </a:r>
            <a:r>
              <a:rPr lang="zh-CN" altLang="en-US" sz="2400" b="1" dirty="0" smtClean="0">
                <a:latin typeface="Times New Roman" panose="02020603050405020304" pitchFamily="18" charset="0"/>
                <a:cs typeface="Times New Roman" panose="02020603050405020304" pitchFamily="18" charset="0"/>
              </a:rPr>
              <a:t>．从客观题来看，题型、分值固定，考点近两年比较固</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定。考查内容主要涉及断句、文化常识、实词以及对</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文意的综合分析。</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pic>
        <p:nvPicPr>
          <p:cNvPr id="118785" name="Picture 1" descr="C:\Documents and Settings\Administrator\桌面\全品文教.jpg"/>
          <p:cNvPicPr>
            <a:picLocks noChangeAspect="1" noChangeArrowheads="1"/>
          </p:cNvPicPr>
          <p:nvPr/>
        </p:nvPicPr>
        <p:blipFill>
          <a:blip r:embed="rId3" cstate="print"/>
          <a:srcRect/>
          <a:stretch>
            <a:fillRect/>
          </a:stretch>
        </p:blipFill>
        <p:spPr bwMode="auto">
          <a:xfrm>
            <a:off x="7000892" y="785794"/>
            <a:ext cx="1676400" cy="557213"/>
          </a:xfrm>
          <a:prstGeom prst="rect">
            <a:avLst/>
          </a:prstGeom>
          <a:noFill/>
        </p:spPr>
      </p:pic>
    </p:spTree>
  </p:cSld>
  <p:clrMapOvr>
    <a:masterClrMapping/>
  </p:clrMapOvr>
  <p:transition spd="med">
    <p:fade/>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aseline="-25000"/>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aseline="-25000"/>
            </a:p>
          </p:txBody>
        </p:sp>
      </p:gr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6148" name="矩形 23"/>
          <p:cNvSpPr>
            <a:spLocks noChangeArrowheads="1"/>
          </p:cNvSpPr>
          <p:nvPr/>
        </p:nvSpPr>
        <p:spPr bwMode="auto">
          <a:xfrm>
            <a:off x="649288" y="1357298"/>
            <a:ext cx="7916862" cy="5024452"/>
          </a:xfrm>
          <a:prstGeom prst="rect">
            <a:avLst/>
          </a:prstGeom>
          <a:noFill/>
          <a:ln w="9525">
            <a:noFill/>
            <a:miter lim="800000"/>
          </a:ln>
        </p:spPr>
        <p:txBody>
          <a:bodyPr/>
          <a:lstStyle/>
          <a:p>
            <a:pPr>
              <a:lnSpc>
                <a:spcPts val="3500"/>
              </a:lnSpc>
            </a:pPr>
            <a:r>
              <a:rPr lang="en-US" altLang="zh-CN" sz="2400" b="1" dirty="0" smtClean="0">
                <a:latin typeface="Times New Roman" panose="02020603050405020304" pitchFamily="18" charset="0"/>
                <a:cs typeface="Times New Roman" panose="02020603050405020304" pitchFamily="18" charset="0"/>
              </a:rPr>
              <a:t>(1)</a:t>
            </a:r>
            <a:r>
              <a:rPr lang="zh-CN" altLang="en-US" sz="2400" b="1" dirty="0" smtClean="0">
                <a:latin typeface="Times New Roman" panose="02020603050405020304" pitchFamily="18" charset="0"/>
                <a:cs typeface="Times New Roman" panose="02020603050405020304" pitchFamily="18" charset="0"/>
              </a:rPr>
              <a:t>断句题。文言断句题前几年一直比较稳定，取材形式和考查角度三年来都是一致的。但</a:t>
            </a:r>
            <a:r>
              <a:rPr lang="en-US" altLang="zh-CN" sz="2400" b="1" dirty="0" smtClean="0">
                <a:latin typeface="Times New Roman" panose="02020603050405020304" pitchFamily="18" charset="0"/>
                <a:cs typeface="Times New Roman" panose="02020603050405020304" pitchFamily="18" charset="0"/>
              </a:rPr>
              <a:t>2014</a:t>
            </a:r>
            <a:r>
              <a:rPr lang="zh-CN" altLang="en-US" sz="2400" b="1" dirty="0" smtClean="0">
                <a:latin typeface="Times New Roman" panose="02020603050405020304" pitchFamily="18" charset="0"/>
                <a:cs typeface="Times New Roman" panose="02020603050405020304" pitchFamily="18" charset="0"/>
              </a:rPr>
              <a:t>年新课标全国卷</a:t>
            </a:r>
            <a:r>
              <a:rPr lang="en-US" altLang="zh-CN" sz="2400" b="1" dirty="0" smtClean="0">
                <a:latin typeface="Times New Roman" panose="02020603050405020304" pitchFamily="18" charset="0"/>
                <a:cs typeface="Times New Roman" panose="02020603050405020304" pitchFamily="18" charset="0"/>
              </a:rPr>
              <a:t>Ⅰ</a:t>
            </a:r>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Ⅱ</a:t>
            </a:r>
            <a:r>
              <a:rPr lang="zh-CN" altLang="en-US" sz="2400" b="1" dirty="0" smtClean="0">
                <a:latin typeface="Times New Roman" panose="02020603050405020304" pitchFamily="18" charset="0"/>
                <a:cs typeface="Times New Roman" panose="02020603050405020304" pitchFamily="18" charset="0"/>
              </a:rPr>
              <a:t>的考查点发生了变化，把原来的信息筛选题变成了文言断句题，</a:t>
            </a:r>
            <a:r>
              <a:rPr lang="en-US" altLang="zh-CN" sz="2400" b="1" dirty="0" smtClean="0">
                <a:latin typeface="Times New Roman" panose="02020603050405020304" pitchFamily="18" charset="0"/>
                <a:cs typeface="Times New Roman" panose="02020603050405020304" pitchFamily="18" charset="0"/>
              </a:rPr>
              <a:t>2015</a:t>
            </a:r>
            <a:r>
              <a:rPr lang="zh-CN" altLang="en-US" sz="2400" b="1" dirty="0" smtClean="0">
                <a:latin typeface="Times New Roman" panose="02020603050405020304" pitchFamily="18" charset="0"/>
                <a:cs typeface="Times New Roman" panose="02020603050405020304" pitchFamily="18" charset="0"/>
              </a:rPr>
              <a:t>年、</a:t>
            </a:r>
            <a:r>
              <a:rPr lang="en-US" altLang="zh-CN" sz="2400" b="1" dirty="0" smtClean="0">
                <a:latin typeface="Times New Roman" panose="02020603050405020304" pitchFamily="18" charset="0"/>
                <a:cs typeface="Times New Roman" panose="02020603050405020304" pitchFamily="18" charset="0"/>
              </a:rPr>
              <a:t>2016</a:t>
            </a:r>
            <a:r>
              <a:rPr lang="zh-CN" altLang="en-US" sz="2400" b="1" dirty="0" smtClean="0">
                <a:latin typeface="Times New Roman" panose="02020603050405020304" pitchFamily="18" charset="0"/>
                <a:cs typeface="Times New Roman" panose="02020603050405020304" pitchFamily="18" charset="0"/>
              </a:rPr>
              <a:t>年延续了这一题型，说明全国卷命题体现了一定的稳定性。</a:t>
            </a:r>
          </a:p>
          <a:p>
            <a:pPr>
              <a:lnSpc>
                <a:spcPts val="3500"/>
              </a:lnSpc>
            </a:pPr>
            <a:r>
              <a:rPr lang="en-US" altLang="zh-CN" sz="2400" b="1" dirty="0" smtClean="0">
                <a:latin typeface="Times New Roman" panose="02020603050405020304" pitchFamily="18" charset="0"/>
                <a:cs typeface="Times New Roman" panose="02020603050405020304" pitchFamily="18" charset="0"/>
              </a:rPr>
              <a:t>(2)</a:t>
            </a:r>
            <a:r>
              <a:rPr lang="zh-CN" altLang="en-US" sz="2400" b="1" dirty="0" smtClean="0">
                <a:latin typeface="Times New Roman" panose="02020603050405020304" pitchFamily="18" charset="0"/>
                <a:cs typeface="Times New Roman" panose="02020603050405020304" pitchFamily="18" charset="0"/>
              </a:rPr>
              <a:t>文化常识题。</a:t>
            </a:r>
            <a:r>
              <a:rPr lang="en-US" altLang="zh-CN" sz="2400" b="1" dirty="0" smtClean="0">
                <a:latin typeface="Times New Roman" panose="02020603050405020304" pitchFamily="18" charset="0"/>
                <a:cs typeface="Times New Roman" panose="02020603050405020304" pitchFamily="18" charset="0"/>
              </a:rPr>
              <a:t>2015</a:t>
            </a:r>
            <a:r>
              <a:rPr lang="zh-CN" altLang="en-US" sz="2400" b="1" dirty="0" smtClean="0">
                <a:latin typeface="Times New Roman" panose="02020603050405020304" pitchFamily="18" charset="0"/>
                <a:cs typeface="Times New Roman" panose="02020603050405020304" pitchFamily="18" charset="0"/>
              </a:rPr>
              <a:t>年新课标全国卷高考</a:t>
            </a: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考试说明</a:t>
            </a: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的题型示例新增加了对文中词语内容的解说题，这是</a:t>
            </a:r>
            <a:r>
              <a:rPr lang="en-US" altLang="zh-CN" sz="2400" b="1" dirty="0" smtClean="0">
                <a:latin typeface="Times New Roman" panose="02020603050405020304" pitchFamily="18" charset="0"/>
                <a:cs typeface="Times New Roman" panose="02020603050405020304" pitchFamily="18" charset="0"/>
              </a:rPr>
              <a:t>2014</a:t>
            </a:r>
            <a:r>
              <a:rPr lang="zh-CN" altLang="en-US" sz="2400" b="1" dirty="0" smtClean="0">
                <a:latin typeface="Times New Roman" panose="02020603050405020304" pitchFamily="18" charset="0"/>
                <a:cs typeface="Times New Roman" panose="02020603050405020304" pitchFamily="18" charset="0"/>
              </a:rPr>
              <a:t>年大纲全国卷的题型。</a:t>
            </a:r>
            <a:r>
              <a:rPr lang="en-US" altLang="zh-CN" sz="2400" b="1" dirty="0" smtClean="0">
                <a:latin typeface="Times New Roman" panose="02020603050405020304" pitchFamily="18" charset="0"/>
                <a:cs typeface="Times New Roman" panose="02020603050405020304" pitchFamily="18" charset="0"/>
              </a:rPr>
              <a:t>2015</a:t>
            </a:r>
            <a:r>
              <a:rPr lang="zh-CN" altLang="en-US" sz="2400" b="1" dirty="0" smtClean="0">
                <a:latin typeface="Times New Roman" panose="02020603050405020304" pitchFamily="18" charset="0"/>
                <a:cs typeface="Times New Roman" panose="02020603050405020304" pitchFamily="18" charset="0"/>
              </a:rPr>
              <a:t>年、</a:t>
            </a:r>
            <a:r>
              <a:rPr lang="en-US" altLang="zh-CN" sz="2400" b="1" dirty="0" smtClean="0">
                <a:latin typeface="Times New Roman" panose="02020603050405020304" pitchFamily="18" charset="0"/>
                <a:cs typeface="Times New Roman" panose="02020603050405020304" pitchFamily="18" charset="0"/>
              </a:rPr>
              <a:t>2016</a:t>
            </a:r>
            <a:r>
              <a:rPr lang="zh-CN" altLang="en-US" sz="2400" b="1" dirty="0" smtClean="0">
                <a:latin typeface="Times New Roman" panose="02020603050405020304" pitchFamily="18" charset="0"/>
                <a:cs typeface="Times New Roman" panose="02020603050405020304" pitchFamily="18" charset="0"/>
              </a:rPr>
              <a:t>年全国卷都考查了这一题型。这种题型兼顾词语理解、文学文化常识、文体知识等多种内容，考生在复习时要注意归纳这方面的知识。</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pic>
        <p:nvPicPr>
          <p:cNvPr id="117761" name="Picture 1" descr="C:\Documents and Settings\Administrator\桌面\全品文教.jpg"/>
          <p:cNvPicPr>
            <a:picLocks noChangeAspect="1" noChangeArrowheads="1"/>
          </p:cNvPicPr>
          <p:nvPr/>
        </p:nvPicPr>
        <p:blipFill>
          <a:blip r:embed="rId3" cstate="print"/>
          <a:srcRect/>
          <a:stretch>
            <a:fillRect/>
          </a:stretch>
        </p:blipFill>
        <p:spPr bwMode="auto">
          <a:xfrm>
            <a:off x="7000892" y="785794"/>
            <a:ext cx="1676400" cy="557213"/>
          </a:xfrm>
          <a:prstGeom prst="rect">
            <a:avLst/>
          </a:prstGeom>
          <a:noFill/>
        </p:spPr>
      </p:pic>
    </p:spTree>
  </p:cSld>
  <p:clrMapOvr>
    <a:masterClrMapping/>
  </p:clrMapOvr>
  <p:transition spd="med">
    <p:fade/>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aseline="-25000"/>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aseline="-25000"/>
            </a:p>
          </p:txBody>
        </p:sp>
      </p:gr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6148" name="矩形 23"/>
          <p:cNvSpPr>
            <a:spLocks noChangeArrowheads="1"/>
          </p:cNvSpPr>
          <p:nvPr/>
        </p:nvSpPr>
        <p:spPr bwMode="auto">
          <a:xfrm>
            <a:off x="649288" y="1428736"/>
            <a:ext cx="7916862" cy="4953014"/>
          </a:xfrm>
          <a:prstGeom prst="rect">
            <a:avLst/>
          </a:prstGeom>
          <a:noFill/>
          <a:ln w="9525">
            <a:noFill/>
            <a:miter lim="800000"/>
          </a:ln>
        </p:spPr>
        <p:txBody>
          <a:bodyPr/>
          <a:lstStyle/>
          <a:p>
            <a:pPr>
              <a:lnSpc>
                <a:spcPts val="3500"/>
              </a:lnSpc>
            </a:pPr>
            <a:r>
              <a:rPr lang="en-US" altLang="zh-CN" sz="2400" b="1" dirty="0" smtClean="0">
                <a:latin typeface="Times New Roman" panose="02020603050405020304" pitchFamily="18" charset="0"/>
                <a:cs typeface="Times New Roman" panose="02020603050405020304" pitchFamily="18" charset="0"/>
              </a:rPr>
              <a:t>(3)</a:t>
            </a:r>
            <a:r>
              <a:rPr lang="zh-CN" altLang="en-US" sz="2400" b="1" dirty="0" smtClean="0">
                <a:latin typeface="Times New Roman" panose="02020603050405020304" pitchFamily="18" charset="0"/>
                <a:cs typeface="Times New Roman" panose="02020603050405020304" pitchFamily="18" charset="0"/>
              </a:rPr>
              <a:t>理解文意题。这一题型是每年高考的必考题型，考查实质不是概括分析，而是逐步理解文意。选项设错点是明确的：无中生有、曲解文意、错位嫁接等。</a:t>
            </a:r>
          </a:p>
          <a:p>
            <a:pPr>
              <a:lnSpc>
                <a:spcPts val="3500"/>
              </a:lnSpc>
            </a:pPr>
            <a:r>
              <a:rPr lang="en-US" altLang="zh-CN" sz="2400" b="1" dirty="0" smtClean="0">
                <a:latin typeface="Times New Roman" panose="02020603050405020304" pitchFamily="18" charset="0"/>
                <a:cs typeface="Times New Roman" panose="02020603050405020304" pitchFamily="18" charset="0"/>
              </a:rPr>
              <a:t>(4)</a:t>
            </a:r>
            <a:r>
              <a:rPr lang="zh-CN" altLang="en-US" sz="2400" b="1" dirty="0" smtClean="0">
                <a:latin typeface="Times New Roman" panose="02020603050405020304" pitchFamily="18" charset="0"/>
                <a:cs typeface="Times New Roman" panose="02020603050405020304" pitchFamily="18" charset="0"/>
              </a:rPr>
              <a:t>实词题。实词题在</a:t>
            </a:r>
            <a:r>
              <a:rPr lang="en-US" altLang="zh-CN" sz="2400" b="1" dirty="0" smtClean="0">
                <a:latin typeface="Times New Roman" panose="02020603050405020304" pitchFamily="18" charset="0"/>
                <a:cs typeface="Times New Roman" panose="02020603050405020304" pitchFamily="18" charset="0"/>
              </a:rPr>
              <a:t>2014</a:t>
            </a:r>
            <a:r>
              <a:rPr lang="zh-CN" altLang="en-US" sz="2400" b="1" dirty="0" smtClean="0">
                <a:latin typeface="Times New Roman" panose="02020603050405020304" pitchFamily="18" charset="0"/>
                <a:cs typeface="Times New Roman" panose="02020603050405020304" pitchFamily="18" charset="0"/>
              </a:rPr>
              <a:t>年及以前是每年的必考内容，但</a:t>
            </a:r>
            <a:r>
              <a:rPr lang="en-US" altLang="zh-CN" sz="2400" b="1" dirty="0" smtClean="0">
                <a:latin typeface="Times New Roman" panose="02020603050405020304" pitchFamily="18" charset="0"/>
                <a:cs typeface="Times New Roman" panose="02020603050405020304" pitchFamily="18" charset="0"/>
              </a:rPr>
              <a:t>2015</a:t>
            </a:r>
            <a:r>
              <a:rPr lang="zh-CN" altLang="en-US" sz="2400" b="1" dirty="0" smtClean="0">
                <a:latin typeface="Times New Roman" panose="02020603050405020304" pitchFamily="18" charset="0"/>
                <a:cs typeface="Times New Roman" panose="02020603050405020304" pitchFamily="18" charset="0"/>
              </a:rPr>
              <a:t>年高考全国两套试卷考查的是文化常识的解说题，没有直接考查实词题。这是一种新的变化，但实词是文言文阅读的基础，不理解实词，就不能阅读文言文，所以从这个角度来考虑，虽然</a:t>
            </a:r>
            <a:r>
              <a:rPr lang="en-US" altLang="zh-CN" sz="2400" b="1" dirty="0" smtClean="0">
                <a:latin typeface="Times New Roman" panose="02020603050405020304" pitchFamily="18" charset="0"/>
                <a:cs typeface="Times New Roman" panose="02020603050405020304" pitchFamily="18" charset="0"/>
              </a:rPr>
              <a:t>2015</a:t>
            </a:r>
            <a:r>
              <a:rPr lang="zh-CN" altLang="en-US" sz="2400" b="1" dirty="0" smtClean="0">
                <a:latin typeface="Times New Roman" panose="02020603050405020304" pitchFamily="18" charset="0"/>
                <a:cs typeface="Times New Roman" panose="02020603050405020304" pitchFamily="18" charset="0"/>
              </a:rPr>
              <a:t>年、</a:t>
            </a:r>
            <a:r>
              <a:rPr lang="en-US" altLang="zh-CN" sz="2400" b="1" dirty="0" smtClean="0">
                <a:latin typeface="Times New Roman" panose="02020603050405020304" pitchFamily="18" charset="0"/>
                <a:cs typeface="Times New Roman" panose="02020603050405020304" pitchFamily="18" charset="0"/>
              </a:rPr>
              <a:t>2016</a:t>
            </a:r>
            <a:r>
              <a:rPr lang="zh-CN" altLang="en-US" sz="2400" b="1" dirty="0" smtClean="0">
                <a:latin typeface="Times New Roman" panose="02020603050405020304" pitchFamily="18" charset="0"/>
                <a:cs typeface="Times New Roman" panose="02020603050405020304" pitchFamily="18" charset="0"/>
              </a:rPr>
              <a:t>年高考没有单独考查实词，但也不能放弃对这一考点的复习，况且翻译题也是对实词的一种考查形式，这就要求考生平时要熟悉课本上的文言文，还要有充足的词语积累。</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pic>
        <p:nvPicPr>
          <p:cNvPr id="116737" name="Picture 1" descr="C:\Documents and Settings\Administrator\桌面\全品文教.jpg"/>
          <p:cNvPicPr>
            <a:picLocks noChangeAspect="1" noChangeArrowheads="1"/>
          </p:cNvPicPr>
          <p:nvPr/>
        </p:nvPicPr>
        <p:blipFill>
          <a:blip r:embed="rId3" cstate="print"/>
          <a:srcRect/>
          <a:stretch>
            <a:fillRect/>
          </a:stretch>
        </p:blipFill>
        <p:spPr bwMode="auto">
          <a:xfrm>
            <a:off x="7000892" y="785794"/>
            <a:ext cx="1676400" cy="557213"/>
          </a:xfrm>
          <a:prstGeom prst="rect">
            <a:avLst/>
          </a:prstGeom>
          <a:noFill/>
        </p:spPr>
      </p:pic>
    </p:spTree>
  </p:cSld>
  <p:clrMapOvr>
    <a:masterClrMapping/>
  </p:clrMapOvr>
  <p:transition spd="med">
    <p:fade/>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aseline="-25000"/>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aseline="-25000"/>
            </a:p>
          </p:txBody>
        </p:sp>
      </p:gr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6148" name="矩形 23"/>
          <p:cNvSpPr>
            <a:spLocks noChangeArrowheads="1"/>
          </p:cNvSpPr>
          <p:nvPr/>
        </p:nvSpPr>
        <p:spPr bwMode="auto">
          <a:xfrm>
            <a:off x="649288" y="1357298"/>
            <a:ext cx="7916862" cy="5024452"/>
          </a:xfrm>
          <a:prstGeom prst="rect">
            <a:avLst/>
          </a:prstGeom>
          <a:noFill/>
          <a:ln w="9525">
            <a:noFill/>
            <a:miter lim="800000"/>
          </a:ln>
        </p:spPr>
        <p:txBody>
          <a:bodyPr/>
          <a:lstStyle/>
          <a:p>
            <a:pPr>
              <a:lnSpc>
                <a:spcPts val="3500"/>
              </a:lnSpc>
            </a:pPr>
            <a:r>
              <a:rPr lang="zh-CN" altLang="en-US" sz="2400" b="1" dirty="0" smtClean="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(5)</a:t>
            </a:r>
            <a:r>
              <a:rPr lang="zh-CN" altLang="en-US" sz="2400" b="1" dirty="0" smtClean="0">
                <a:latin typeface="Times New Roman" panose="02020603050405020304" pitchFamily="18" charset="0"/>
                <a:cs typeface="Times New Roman" panose="02020603050405020304" pitchFamily="18" charset="0"/>
              </a:rPr>
              <a:t>虚词题。因连续几年未考，命题专家为防止大家忽视这方面的知识，也很有可能像断句题一样，突然加进考查范围。所以复习时也不能忽视，况且熟练掌握考纲规定的</a:t>
            </a:r>
            <a:r>
              <a:rPr lang="en-US" altLang="zh-CN" sz="2400" b="1" dirty="0" smtClean="0">
                <a:latin typeface="Times New Roman" panose="02020603050405020304" pitchFamily="18" charset="0"/>
                <a:cs typeface="Times New Roman" panose="02020603050405020304" pitchFamily="18" charset="0"/>
              </a:rPr>
              <a:t>18</a:t>
            </a:r>
            <a:r>
              <a:rPr lang="zh-CN" altLang="en-US" sz="2400" b="1" dirty="0" smtClean="0">
                <a:latin typeface="Times New Roman" panose="02020603050405020304" pitchFamily="18" charset="0"/>
                <a:cs typeface="Times New Roman" panose="02020603050405020304" pitchFamily="18" charset="0"/>
              </a:rPr>
              <a:t>个文言虚词的用法，尤其是常考的重点虚词对做断句题、翻译题也是大有裨益的。</a:t>
            </a:r>
          </a:p>
          <a:p>
            <a:pPr>
              <a:lnSpc>
                <a:spcPts val="3500"/>
              </a:lnSpc>
            </a:pPr>
            <a:r>
              <a:rPr lang="zh-CN" altLang="en-US" sz="2400" b="1" dirty="0" smtClean="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(6)</a:t>
            </a:r>
            <a:r>
              <a:rPr lang="zh-CN" altLang="en-US" sz="2400" b="1" dirty="0" smtClean="0">
                <a:latin typeface="Times New Roman" panose="02020603050405020304" pitchFamily="18" charset="0"/>
                <a:cs typeface="Times New Roman" panose="02020603050405020304" pitchFamily="18" charset="0"/>
              </a:rPr>
              <a:t>信息筛选题。近两年高考没有涉及这一题型，但应认识到考查的不是筛选方法，而是理解相关文意；筛选时要依据题目要求，结合上下文明确句子的含意。</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pic>
        <p:nvPicPr>
          <p:cNvPr id="115713" name="Picture 1" descr="C:\Documents and Settings\Administrator\桌面\全品文教.jpg"/>
          <p:cNvPicPr>
            <a:picLocks noChangeAspect="1" noChangeArrowheads="1"/>
          </p:cNvPicPr>
          <p:nvPr/>
        </p:nvPicPr>
        <p:blipFill>
          <a:blip r:embed="rId3" cstate="print"/>
          <a:srcRect/>
          <a:stretch>
            <a:fillRect/>
          </a:stretch>
        </p:blipFill>
        <p:spPr bwMode="auto">
          <a:xfrm>
            <a:off x="7000892" y="785794"/>
            <a:ext cx="1676400" cy="557213"/>
          </a:xfrm>
          <a:prstGeom prst="rect">
            <a:avLst/>
          </a:prstGeom>
          <a:noFill/>
        </p:spPr>
      </p:pic>
    </p:spTree>
  </p:cSld>
  <p:clrMapOvr>
    <a:masterClrMapping/>
  </p:clrMapOvr>
  <p:transition spd="med">
    <p:fade/>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aseline="-25000"/>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aseline="-25000"/>
            </a:p>
          </p:txBody>
        </p:sp>
      </p:gr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6148" name="矩形 23"/>
          <p:cNvSpPr>
            <a:spLocks noChangeArrowheads="1"/>
          </p:cNvSpPr>
          <p:nvPr/>
        </p:nvSpPr>
        <p:spPr bwMode="auto">
          <a:xfrm>
            <a:off x="649288" y="1357298"/>
            <a:ext cx="7916862" cy="5024452"/>
          </a:xfrm>
          <a:prstGeom prst="rect">
            <a:avLst/>
          </a:prstGeom>
          <a:noFill/>
          <a:ln w="9525">
            <a:noFill/>
            <a:miter lim="800000"/>
          </a:ln>
        </p:spPr>
        <p:txBody>
          <a:bodyPr/>
          <a:lstStyle/>
          <a:p>
            <a:pPr>
              <a:lnSpc>
                <a:spcPts val="3500"/>
              </a:lnSpc>
            </a:pPr>
            <a:r>
              <a:rPr lang="zh-CN" altLang="en-US" sz="2400" b="1" dirty="0" smtClean="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(5)</a:t>
            </a:r>
            <a:r>
              <a:rPr lang="zh-CN" altLang="en-US" sz="2400" b="1" dirty="0" smtClean="0">
                <a:latin typeface="Times New Roman" panose="02020603050405020304" pitchFamily="18" charset="0"/>
                <a:cs typeface="Times New Roman" panose="02020603050405020304" pitchFamily="18" charset="0"/>
              </a:rPr>
              <a:t>虚词题。因连续几年未考，命题专家为防止大家忽视这方面的知识，也很有可能像断句题一样，突然加进考查范围。所以复习时也不能忽视，况且熟练掌握考纲规定的</a:t>
            </a:r>
            <a:r>
              <a:rPr lang="en-US" altLang="zh-CN" sz="2400" b="1" dirty="0" smtClean="0">
                <a:latin typeface="Times New Roman" panose="02020603050405020304" pitchFamily="18" charset="0"/>
                <a:cs typeface="Times New Roman" panose="02020603050405020304" pitchFamily="18" charset="0"/>
              </a:rPr>
              <a:t>18</a:t>
            </a:r>
            <a:r>
              <a:rPr lang="zh-CN" altLang="en-US" sz="2400" b="1" dirty="0" smtClean="0">
                <a:latin typeface="Times New Roman" panose="02020603050405020304" pitchFamily="18" charset="0"/>
                <a:cs typeface="Times New Roman" panose="02020603050405020304" pitchFamily="18" charset="0"/>
              </a:rPr>
              <a:t>个文言虚词的用法，尤其是常考的重点虚词对做断句题、翻译题也是大有裨益的。</a:t>
            </a:r>
          </a:p>
          <a:p>
            <a:pPr>
              <a:lnSpc>
                <a:spcPts val="3500"/>
              </a:lnSpc>
            </a:pPr>
            <a:r>
              <a:rPr lang="zh-CN" altLang="en-US" sz="2400" b="1" dirty="0" smtClean="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(6)</a:t>
            </a:r>
            <a:r>
              <a:rPr lang="zh-CN" altLang="en-US" sz="2400" b="1" dirty="0" smtClean="0">
                <a:latin typeface="Times New Roman" panose="02020603050405020304" pitchFamily="18" charset="0"/>
                <a:cs typeface="Times New Roman" panose="02020603050405020304" pitchFamily="18" charset="0"/>
              </a:rPr>
              <a:t>信息筛选题。近两年高考没有涉及这一题型，但应认识到考查的不是筛选方法，而是理解相关文意；筛选时要依据题目要求，结合上下文明确句子的含意。</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zh-CN" altLang="en-US" sz="2400" b="1" dirty="0" smtClean="0">
                <a:latin typeface="Times New Roman" panose="02020603050405020304" pitchFamily="18" charset="0"/>
                <a:cs typeface="Times New Roman" panose="02020603050405020304" pitchFamily="18" charset="0"/>
              </a:rPr>
              <a:t>近两年的文言文阅读选择题的考查分值、题型稳定，但考点也可能有变化，出现考点轮考的趋势，实词、断句、虚词、信息筛选、文化常识题都有可能考查，这一点，考生</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pic>
        <p:nvPicPr>
          <p:cNvPr id="114689" name="Picture 1" descr="C:\Documents and Settings\Administrator\桌面\全品文教.jpg"/>
          <p:cNvPicPr>
            <a:picLocks noChangeAspect="1" noChangeArrowheads="1"/>
          </p:cNvPicPr>
          <p:nvPr/>
        </p:nvPicPr>
        <p:blipFill>
          <a:blip r:embed="rId3" cstate="print"/>
          <a:srcRect/>
          <a:stretch>
            <a:fillRect/>
          </a:stretch>
        </p:blipFill>
        <p:spPr bwMode="auto">
          <a:xfrm>
            <a:off x="7000892" y="785794"/>
            <a:ext cx="1676400" cy="557213"/>
          </a:xfrm>
          <a:prstGeom prst="rect">
            <a:avLst/>
          </a:prstGeom>
          <a:noFill/>
        </p:spPr>
      </p:pic>
    </p:spTree>
  </p:cSld>
  <p:clrMapOvr>
    <a:masterClrMapping/>
  </p:clrMapOvr>
  <p:transition spd="med">
    <p:fade/>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aseline="-25000"/>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aseline="-25000"/>
            </a:p>
          </p:txBody>
        </p:sp>
      </p:gr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6148" name="矩形 23"/>
          <p:cNvSpPr>
            <a:spLocks noChangeArrowheads="1"/>
          </p:cNvSpPr>
          <p:nvPr/>
        </p:nvSpPr>
        <p:spPr bwMode="auto">
          <a:xfrm>
            <a:off x="649288" y="1142984"/>
            <a:ext cx="7916862" cy="5214974"/>
          </a:xfrm>
          <a:prstGeom prst="rect">
            <a:avLst/>
          </a:prstGeom>
          <a:noFill/>
          <a:ln w="9525">
            <a:noFill/>
            <a:miter lim="800000"/>
          </a:ln>
        </p:spPr>
        <p:txBody>
          <a:bodyPr/>
          <a:lstStyle/>
          <a:p>
            <a:pPr>
              <a:lnSpc>
                <a:spcPts val="35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在复习时要记牢，要进行全面复习。</a:t>
            </a:r>
          </a:p>
          <a:p>
            <a:pPr>
              <a:lnSpc>
                <a:spcPts val="3500"/>
              </a:lnSpc>
            </a:pPr>
            <a:r>
              <a:rPr lang="en-US" altLang="zh-CN" sz="2400" b="1" dirty="0" smtClean="0">
                <a:latin typeface="Times New Roman" panose="02020603050405020304" pitchFamily="18" charset="0"/>
                <a:cs typeface="Times New Roman" panose="02020603050405020304" pitchFamily="18" charset="0"/>
              </a:rPr>
              <a:t>3</a:t>
            </a:r>
            <a:r>
              <a:rPr lang="zh-CN" altLang="en-US" sz="2400" b="1" dirty="0" smtClean="0">
                <a:latin typeface="Times New Roman" panose="02020603050405020304" pitchFamily="18" charset="0"/>
                <a:cs typeface="Times New Roman" panose="02020603050405020304" pitchFamily="18" charset="0"/>
              </a:rPr>
              <a:t>．从主观题来看，近年来，文言文翻译题颇受重视，命  </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题题型、分值、考查形式稳定，是每年的必考题，占</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到了文言文阅读题一半以上的分值，因此在备考中一</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定要特别重视。文言文翻译题考查的实质是理解文言</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文的能力和语言表达的能力，重点是语句中的实词、</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虚词和句式。练习中，要坚持以直译为主，尽量将每</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个单音节词译为双音节词；要具体落实文言文句子的</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现代意思，做到“以直译为主，意译为辅，字字落</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实”。</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pic>
        <p:nvPicPr>
          <p:cNvPr id="113665" name="Picture 1" descr="C:\Documents and Settings\Administrator\桌面\全品文教.jpg"/>
          <p:cNvPicPr>
            <a:picLocks noChangeAspect="1" noChangeArrowheads="1"/>
          </p:cNvPicPr>
          <p:nvPr/>
        </p:nvPicPr>
        <p:blipFill>
          <a:blip r:embed="rId3" cstate="print"/>
          <a:srcRect/>
          <a:stretch>
            <a:fillRect/>
          </a:stretch>
        </p:blipFill>
        <p:spPr bwMode="auto">
          <a:xfrm>
            <a:off x="7000892" y="785794"/>
            <a:ext cx="1676400" cy="557213"/>
          </a:xfrm>
          <a:prstGeom prst="rect">
            <a:avLst/>
          </a:prstGeom>
          <a:noFill/>
        </p:spPr>
      </p:pic>
    </p:spTree>
  </p:cSld>
  <p:clrMapOvr>
    <a:masterClrMapping/>
  </p:clrMapOvr>
  <p:transition spd="med">
    <p:fade/>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aseline="-25000"/>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aseline="-25000"/>
            </a:p>
          </p:txBody>
        </p:sp>
      </p:gr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6148" name="矩形 23"/>
          <p:cNvSpPr>
            <a:spLocks noChangeArrowheads="1"/>
          </p:cNvSpPr>
          <p:nvPr/>
        </p:nvSpPr>
        <p:spPr bwMode="auto">
          <a:xfrm>
            <a:off x="649288" y="1357298"/>
            <a:ext cx="7916862" cy="4143404"/>
          </a:xfrm>
          <a:prstGeom prst="rect">
            <a:avLst/>
          </a:prstGeom>
          <a:noFill/>
          <a:ln w="9525">
            <a:noFill/>
            <a:miter lim="800000"/>
          </a:ln>
        </p:spPr>
        <p:txBody>
          <a:bodyPr/>
          <a:lstStyle/>
          <a:p>
            <a:pPr>
              <a:lnSpc>
                <a:spcPts val="3500"/>
              </a:lnSpc>
            </a:pPr>
            <a:r>
              <a:rPr lang="en-US" altLang="zh-CN" sz="2400" b="1" dirty="0" smtClean="0">
                <a:latin typeface="Times New Roman" panose="02020603050405020304" pitchFamily="18" charset="0"/>
                <a:cs typeface="Times New Roman" panose="02020603050405020304" pitchFamily="18" charset="0"/>
              </a:rPr>
              <a:t>2017</a:t>
            </a:r>
            <a:r>
              <a:rPr lang="zh-CN" altLang="en-US" sz="2400" b="1" dirty="0" smtClean="0">
                <a:latin typeface="Times New Roman" panose="02020603050405020304" pitchFamily="18" charset="0"/>
                <a:cs typeface="Times New Roman" panose="02020603050405020304" pitchFamily="18" charset="0"/>
              </a:rPr>
              <a:t>年高考全国卷文言文的命题形式、分值、选材应该不会发生变化，但考查的考点具有一定的不确定性，所以考生在备考时应全面复习。</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pic>
        <p:nvPicPr>
          <p:cNvPr id="112641" name="Picture 1" descr="C:\Documents and Settings\Administrator\桌面\全品文教.jpg"/>
          <p:cNvPicPr>
            <a:picLocks noChangeAspect="1" noChangeArrowheads="1"/>
          </p:cNvPicPr>
          <p:nvPr/>
        </p:nvPicPr>
        <p:blipFill>
          <a:blip r:embed="rId3" cstate="print"/>
          <a:srcRect/>
          <a:stretch>
            <a:fillRect/>
          </a:stretch>
        </p:blipFill>
        <p:spPr bwMode="auto">
          <a:xfrm>
            <a:off x="6929454" y="785794"/>
            <a:ext cx="1676400" cy="557213"/>
          </a:xfrm>
          <a:prstGeom prst="rect">
            <a:avLst/>
          </a:prstGeom>
          <a:noFill/>
        </p:spPr>
      </p:pic>
    </p:spTree>
  </p:cSld>
  <p:clrMapOvr>
    <a:masterClrMapping/>
  </p:clrMapOvr>
  <p:transition spd="med">
    <p:fade/>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166688"/>
            <a:ext cx="6697662" cy="476250"/>
          </a:xfrm>
          <a:noFill/>
        </p:spPr>
        <p:txBody>
          <a:bodyPr/>
          <a:lstStyle/>
          <a:p>
            <a:pPr eaLnBrk="1" hangingPunct="1"/>
            <a:r>
              <a:rPr lang="zh-CN" altLang="en-US" dirty="0" smtClean="0"/>
              <a:t>专题九　文言文阅读</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4" name="Group 45"/>
          <p:cNvGrpSpPr/>
          <p:nvPr/>
        </p:nvGrpSpPr>
        <p:grpSpPr bwMode="auto">
          <a:xfrm>
            <a:off x="1" y="785222"/>
            <a:ext cx="609600" cy="1857345"/>
            <a:chOff x="1" y="383"/>
            <a:chExt cx="384" cy="1618"/>
          </a:xfrm>
        </p:grpSpPr>
        <p:pic>
          <p:nvPicPr>
            <p:cNvPr id="16" name="Picture 31"/>
            <p:cNvPicPr>
              <a:picLocks noChangeAspect="1" noChangeArrowheads="1"/>
            </p:cNvPicPr>
            <p:nvPr/>
          </p:nvPicPr>
          <p:blipFill>
            <a:blip r:embed="rId4" cstate="print"/>
            <a:srcRect/>
            <a:stretch>
              <a:fillRect/>
            </a:stretch>
          </p:blipFill>
          <p:spPr bwMode="auto">
            <a:xfrm>
              <a:off x="1" y="383"/>
              <a:ext cx="384" cy="1618"/>
            </a:xfrm>
            <a:prstGeom prst="rect">
              <a:avLst/>
            </a:prstGeom>
            <a:noFill/>
            <a:ln w="9525">
              <a:noFill/>
              <a:miter lim="800000"/>
              <a:headEnd/>
              <a:tailEnd/>
            </a:ln>
          </p:spPr>
        </p:pic>
        <p:sp>
          <p:nvSpPr>
            <p:cNvPr id="17" name="内容占位符 2">
              <a:hlinkClick r:id="rId5" action="ppaction://hlinksldjump"/>
            </p:cNvPr>
            <p:cNvSpPr/>
            <p:nvPr/>
          </p:nvSpPr>
          <p:spPr bwMode="auto">
            <a:xfrm>
              <a:off x="46" y="570"/>
              <a:ext cx="272" cy="1179"/>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真题体验</a:t>
              </a:r>
            </a:p>
          </p:txBody>
        </p:sp>
      </p:grpSp>
      <p:graphicFrame>
        <p:nvGraphicFramePr>
          <p:cNvPr id="10" name="对象 9"/>
          <p:cNvGraphicFramePr>
            <a:graphicFrameLocks noChangeAspect="1"/>
          </p:cNvGraphicFramePr>
          <p:nvPr/>
        </p:nvGraphicFramePr>
        <p:xfrm>
          <a:off x="1004888" y="1493838"/>
          <a:ext cx="7469187" cy="4494212"/>
        </p:xfrm>
        <a:graphic>
          <a:graphicData uri="http://schemas.openxmlformats.org/presentationml/2006/ole">
            <p:oleObj spid="_x0000_s1025" name="Document" r:id="rId6" imgW="7553388" imgH="4563427" progId="Word.Document.8">
              <p:embed/>
            </p:oleObj>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专题九　文言文阅读</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aphicFrame>
        <p:nvGraphicFramePr>
          <p:cNvPr id="110593" name="Object 1"/>
          <p:cNvGraphicFramePr>
            <a:graphicFrameLocks noChangeAspect="1"/>
          </p:cNvGraphicFramePr>
          <p:nvPr/>
        </p:nvGraphicFramePr>
        <p:xfrm>
          <a:off x="1000125" y="1420833"/>
          <a:ext cx="7505700" cy="4865687"/>
        </p:xfrm>
        <a:graphic>
          <a:graphicData uri="http://schemas.openxmlformats.org/presentationml/2006/ole">
            <p:oleObj spid="_x0000_s196609" name="Document" r:id="rId4" imgW="7529686" imgH="4908136" progId="Word.Document.8">
              <p:embed/>
            </p:oleObj>
          </a:graphicData>
        </a:graphic>
      </p:graphicFrame>
      <p:pic>
        <p:nvPicPr>
          <p:cNvPr id="5" name="Picture 31"/>
          <p:cNvPicPr>
            <a:picLocks noChangeAspect="1" noChangeArrowheads="1"/>
          </p:cNvPicPr>
          <p:nvPr/>
        </p:nvPicPr>
        <p:blipFill>
          <a:blip r:embed="rId5" cstate="print"/>
          <a:srcRect/>
          <a:stretch>
            <a:fillRect/>
          </a:stretch>
        </p:blipFill>
        <p:spPr bwMode="auto">
          <a:xfrm>
            <a:off x="1" y="785222"/>
            <a:ext cx="609600" cy="1857345"/>
          </a:xfrm>
          <a:prstGeom prst="rect">
            <a:avLst/>
          </a:prstGeom>
          <a:noFill/>
          <a:ln w="9525">
            <a:noFill/>
            <a:miter lim="800000"/>
            <a:headEnd/>
            <a:tailEnd/>
          </a:ln>
        </p:spPr>
      </p:pic>
      <p:sp>
        <p:nvSpPr>
          <p:cNvPr id="7" name="内容占位符 2">
            <a:hlinkClick r:id="rId6" action="ppaction://hlinksldjump"/>
          </p:cNvPr>
          <p:cNvSpPr/>
          <p:nvPr/>
        </p:nvSpPr>
        <p:spPr bwMode="auto">
          <a:xfrm>
            <a:off x="71438" y="999884"/>
            <a:ext cx="431800" cy="1353405"/>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真题体验</a:t>
            </a:r>
          </a:p>
        </p:txBody>
      </p:sp>
    </p:spTree>
  </p:cSld>
  <p:clrMapOvr>
    <a:masterClrMapping/>
  </p:clrMapOvr>
  <p:transition spd="med">
    <p:fade/>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专题九　文言文阅读</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aphicFrame>
        <p:nvGraphicFramePr>
          <p:cNvPr id="109569" name="Object 1"/>
          <p:cNvGraphicFramePr>
            <a:graphicFrameLocks noChangeAspect="1"/>
          </p:cNvGraphicFramePr>
          <p:nvPr/>
        </p:nvGraphicFramePr>
        <p:xfrm>
          <a:off x="1133475" y="1443038"/>
          <a:ext cx="7353300" cy="4791075"/>
        </p:xfrm>
        <a:graphic>
          <a:graphicData uri="http://schemas.openxmlformats.org/presentationml/2006/ole">
            <p:oleObj spid="_x0000_s197633" name="Document" r:id="rId4" imgW="7654660" imgH="5000803" progId="Word.Document.8">
              <p:embed/>
            </p:oleObj>
          </a:graphicData>
        </a:graphic>
      </p:graphicFrame>
      <p:pic>
        <p:nvPicPr>
          <p:cNvPr id="5" name="Picture 31"/>
          <p:cNvPicPr>
            <a:picLocks noChangeAspect="1" noChangeArrowheads="1"/>
          </p:cNvPicPr>
          <p:nvPr/>
        </p:nvPicPr>
        <p:blipFill>
          <a:blip r:embed="rId5" cstate="print"/>
          <a:srcRect/>
          <a:stretch>
            <a:fillRect/>
          </a:stretch>
        </p:blipFill>
        <p:spPr bwMode="auto">
          <a:xfrm>
            <a:off x="1" y="785222"/>
            <a:ext cx="609600" cy="1857345"/>
          </a:xfrm>
          <a:prstGeom prst="rect">
            <a:avLst/>
          </a:prstGeom>
          <a:noFill/>
          <a:ln w="9525">
            <a:noFill/>
            <a:miter lim="800000"/>
            <a:headEnd/>
            <a:tailEnd/>
          </a:ln>
        </p:spPr>
      </p:pic>
      <p:sp>
        <p:nvSpPr>
          <p:cNvPr id="7" name="内容占位符 2">
            <a:hlinkClick r:id="rId6" action="ppaction://hlinksldjump"/>
          </p:cNvPr>
          <p:cNvSpPr/>
          <p:nvPr/>
        </p:nvSpPr>
        <p:spPr bwMode="auto">
          <a:xfrm>
            <a:off x="71438" y="999884"/>
            <a:ext cx="431800" cy="1353405"/>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真题体验</a:t>
            </a:r>
          </a:p>
        </p:txBody>
      </p:sp>
    </p:spTree>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专题八　古代诗歌鉴赏</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aphicFrame>
        <p:nvGraphicFramePr>
          <p:cNvPr id="8" name="表格 7"/>
          <p:cNvGraphicFramePr>
            <a:graphicFrameLocks noGrp="1"/>
          </p:cNvGraphicFramePr>
          <p:nvPr/>
        </p:nvGraphicFramePr>
        <p:xfrm>
          <a:off x="714348" y="857232"/>
          <a:ext cx="7929618" cy="5454028"/>
        </p:xfrm>
        <a:graphic>
          <a:graphicData uri="http://schemas.openxmlformats.org/drawingml/2006/table">
            <a:tbl>
              <a:tblPr/>
              <a:tblGrid>
                <a:gridCol w="1285884"/>
                <a:gridCol w="6643734"/>
              </a:tblGrid>
              <a:tr h="1857388">
                <a:tc>
                  <a:txBody>
                    <a:bodyPr/>
                    <a:lstStyle/>
                    <a:p>
                      <a:pPr algn="ctr">
                        <a:spcAft>
                          <a:spcPts val="0"/>
                        </a:spcAft>
                      </a:pPr>
                      <a:r>
                        <a:rPr lang="zh-CN" sz="2000" b="1" kern="100" dirty="0">
                          <a:latin typeface="Times New Roman" panose="02020603050405020304"/>
                          <a:cs typeface="Times New Roman" panose="02020603050405020304"/>
                        </a:rPr>
                        <a:t>读懂诗歌</a:t>
                      </a:r>
                      <a:endParaRPr lang="zh-CN" sz="2000" b="1" kern="100" dirty="0">
                        <a:latin typeface="宋体" panose="02010600030101010101" pitchFamily="2" charset="-122"/>
                        <a:cs typeface="Courier New" panose="02070309020205020404"/>
                      </a:endParaRPr>
                    </a:p>
                  </a:txBody>
                  <a:tcPr marL="115204" marR="1152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panose="02020603050405020304"/>
                          <a:cs typeface="Times New Roman" panose="02020603050405020304"/>
                        </a:rPr>
                        <a:t>　长江延绵曲折长达万里，分作如同盘踞的九条巨龙一样的九条支流。江水四溢，泛滥于中国大地，波涛汹涌迅疾奔流。六朝的帝王沉寂沦亡之后，三吴已没有了昔日的盛况，无足称赏。我朝圣明之君统一天下，垂衣拱手，无为而治。今天的任公子，已无须沧海垂钓而罢竿了</a:t>
                      </a:r>
                      <a:endParaRPr lang="zh-CN" sz="2000" b="1" kern="100" dirty="0">
                        <a:latin typeface="宋体" panose="02010600030101010101" pitchFamily="2" charset="-122"/>
                        <a:cs typeface="Courier New" panose="02070309020205020404"/>
                      </a:endParaRPr>
                    </a:p>
                  </a:txBody>
                  <a:tcPr marL="115204" marR="1152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16654">
                <a:tc>
                  <a:txBody>
                    <a:bodyPr/>
                    <a:lstStyle/>
                    <a:p>
                      <a:pPr algn="ctr">
                        <a:spcAft>
                          <a:spcPts val="0"/>
                        </a:spcAft>
                      </a:pPr>
                      <a:r>
                        <a:rPr lang="zh-CN" sz="2000" b="1" kern="100" dirty="0">
                          <a:solidFill>
                            <a:schemeClr val="tx1"/>
                          </a:solidFill>
                          <a:latin typeface="Times New Roman" panose="02020603050405020304"/>
                          <a:ea typeface="+mn-ea"/>
                          <a:cs typeface="Times New Roman" panose="02020603050405020304"/>
                        </a:rPr>
                        <a:t>试题解析</a:t>
                      </a:r>
                    </a:p>
                  </a:txBody>
                  <a:tcPr marL="115204" marR="1152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solidFill>
                            <a:schemeClr val="tx1"/>
                          </a:solidFill>
                          <a:latin typeface="Times New Roman" panose="02020603050405020304"/>
                          <a:ea typeface="+mn-ea"/>
                          <a:cs typeface="Times New Roman" panose="02020603050405020304"/>
                        </a:rPr>
                        <a:t>　</a:t>
                      </a:r>
                      <a:r>
                        <a:rPr lang="en-US" sz="2000" b="1" kern="100" dirty="0">
                          <a:solidFill>
                            <a:schemeClr val="tx1"/>
                          </a:solidFill>
                          <a:latin typeface="Times New Roman" panose="02020603050405020304"/>
                          <a:ea typeface="+mn-ea"/>
                          <a:cs typeface="Times New Roman" panose="02020603050405020304"/>
                        </a:rPr>
                        <a:t> (1)</a:t>
                      </a:r>
                      <a:r>
                        <a:rPr lang="zh-CN" sz="2000" b="1" kern="100" dirty="0">
                          <a:solidFill>
                            <a:schemeClr val="tx1"/>
                          </a:solidFill>
                          <a:latin typeface="Times New Roman" panose="02020603050405020304"/>
                          <a:ea typeface="+mn-ea"/>
                          <a:cs typeface="Times New Roman" panose="02020603050405020304"/>
                        </a:rPr>
                        <a:t>诗歌的前四句写出了汉江万流横溃、直下东海、水势浩瀚、气势雄伟的特点，渲染出一派雄壮气象，绘制了一幅极其宏伟的万里长江风光图卷。这呈现出一派气势恢宏的浩瀚景象，为下文歌颂当下盛世蓄好气势，突出了诗的主旨。</a:t>
                      </a:r>
                      <a:r>
                        <a:rPr lang="en-US" sz="2000" b="1" kern="100" dirty="0">
                          <a:solidFill>
                            <a:schemeClr val="tx1"/>
                          </a:solidFill>
                          <a:latin typeface="Times New Roman" panose="02020603050405020304"/>
                          <a:ea typeface="+mn-ea"/>
                          <a:cs typeface="Times New Roman" panose="02020603050405020304"/>
                        </a:rPr>
                        <a:t>(2)</a:t>
                      </a:r>
                      <a:r>
                        <a:rPr lang="zh-CN" sz="2000" b="1" kern="100" dirty="0">
                          <a:solidFill>
                            <a:schemeClr val="tx1"/>
                          </a:solidFill>
                          <a:latin typeface="Times New Roman" panose="02020603050405020304"/>
                          <a:ea typeface="+mn-ea"/>
                          <a:cs typeface="Times New Roman" panose="02020603050405020304"/>
                        </a:rPr>
                        <a:t>作答本题要结合注释</a:t>
                      </a:r>
                      <a:r>
                        <a:rPr lang="en-US" sz="2000" b="1" kern="100" dirty="0">
                          <a:solidFill>
                            <a:schemeClr val="tx1"/>
                          </a:solidFill>
                          <a:latin typeface="Times New Roman" panose="02020603050405020304"/>
                          <a:ea typeface="+mn-ea"/>
                          <a:cs typeface="Times New Roman" panose="02020603050405020304"/>
                        </a:rPr>
                        <a:t>④</a:t>
                      </a:r>
                      <a:r>
                        <a:rPr lang="zh-CN" sz="2000" b="1" kern="100" dirty="0">
                          <a:solidFill>
                            <a:schemeClr val="tx1"/>
                          </a:solidFill>
                          <a:latin typeface="Times New Roman" panose="02020603050405020304"/>
                          <a:ea typeface="+mn-ea"/>
                          <a:cs typeface="Times New Roman" panose="02020603050405020304"/>
                        </a:rPr>
                        <a:t>：</a:t>
                      </a:r>
                      <a:r>
                        <a:rPr lang="en-US" sz="2000" b="1" kern="100" dirty="0">
                          <a:solidFill>
                            <a:schemeClr val="tx1"/>
                          </a:solidFill>
                          <a:latin typeface="Times New Roman" panose="02020603050405020304"/>
                          <a:ea typeface="+mn-ea"/>
                          <a:cs typeface="Times New Roman" panose="02020603050405020304"/>
                        </a:rPr>
                        <a:t>“</a:t>
                      </a:r>
                      <a:r>
                        <a:rPr lang="zh-CN" sz="2000" b="1" kern="100" dirty="0">
                          <a:solidFill>
                            <a:schemeClr val="tx1"/>
                          </a:solidFill>
                          <a:latin typeface="Times New Roman" panose="02020603050405020304"/>
                          <a:ea typeface="+mn-ea"/>
                          <a:cs typeface="Times New Roman" panose="02020603050405020304"/>
                        </a:rPr>
                        <a:t>这两句的意思是，当今任公子已无须垂钓了，因为江海中已无巨鱼，比喻已无危害国家的巨寇。任公子是《庄子》中的传说人物，他用很大的钓钩和极多的食饵钓起一条巨大的鱼。</a:t>
                      </a:r>
                      <a:r>
                        <a:rPr lang="en-US" sz="2000" b="1" kern="100" dirty="0">
                          <a:solidFill>
                            <a:schemeClr val="tx1"/>
                          </a:solidFill>
                          <a:latin typeface="Times New Roman" panose="02020603050405020304"/>
                          <a:ea typeface="+mn-ea"/>
                          <a:cs typeface="Times New Roman" panose="02020603050405020304"/>
                        </a:rPr>
                        <a:t>”</a:t>
                      </a:r>
                      <a:r>
                        <a:rPr lang="zh-CN" sz="2000" b="1" kern="100" dirty="0">
                          <a:solidFill>
                            <a:schemeClr val="tx1"/>
                          </a:solidFill>
                          <a:latin typeface="Times New Roman" panose="02020603050405020304"/>
                          <a:ea typeface="+mn-ea"/>
                          <a:cs typeface="Times New Roman" panose="02020603050405020304"/>
                        </a:rPr>
                        <a:t>其一表达了诗人对唐朝盛世所创立伟绩的歌颂，其二透露出英雄无用武之地的淡淡悲哀</a:t>
                      </a:r>
                    </a:p>
                  </a:txBody>
                  <a:tcPr marL="115204" marR="1152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11" name="组合 10"/>
          <p:cNvGrpSpPr/>
          <p:nvPr/>
        </p:nvGrpSpPr>
        <p:grpSpPr>
          <a:xfrm>
            <a:off x="0" y="2071678"/>
            <a:ext cx="609600" cy="1857388"/>
            <a:chOff x="0" y="2714620"/>
            <a:chExt cx="609600" cy="1857388"/>
          </a:xfrm>
        </p:grpSpPr>
        <p:pic>
          <p:nvPicPr>
            <p:cNvPr id="12"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3"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smtClean="0">
                  <a:solidFill>
                    <a:schemeClr val="bg1"/>
                  </a:solidFill>
                  <a:ea typeface="幼圆" panose="02010509060101010101" pitchFamily="49" charset="-122"/>
                </a:rPr>
                <a:t>阅卷警示</a:t>
              </a:r>
              <a:endParaRPr lang="zh-CN" altLang="en-US" sz="2400" b="1" dirty="0">
                <a:solidFill>
                  <a:schemeClr val="bg1"/>
                </a:solidFill>
                <a:ea typeface="幼圆" panose="02010509060101010101" pitchFamily="49" charset="-122"/>
              </a:endParaRPr>
            </a:p>
          </p:txBody>
        </p:sp>
      </p:grpSp>
    </p:spTree>
  </p:cSld>
  <p:clrMapOvr>
    <a:masterClrMapping/>
  </p:clrMapOvr>
  <p:transition spd="med">
    <p:fade/>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专题九　文言文阅读</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aphicFrame>
        <p:nvGraphicFramePr>
          <p:cNvPr id="108545" name="Object 1"/>
          <p:cNvGraphicFramePr>
            <a:graphicFrameLocks noChangeAspect="1"/>
          </p:cNvGraphicFramePr>
          <p:nvPr/>
        </p:nvGraphicFramePr>
        <p:xfrm>
          <a:off x="714348" y="1454166"/>
          <a:ext cx="7577166" cy="4260850"/>
        </p:xfrm>
        <a:graphic>
          <a:graphicData uri="http://schemas.openxmlformats.org/presentationml/2006/ole">
            <p:oleObj spid="_x0000_s198657" name="Document" r:id="rId4" imgW="7410817" imgH="4363308" progId="Word.Document.8">
              <p:embed/>
            </p:oleObj>
          </a:graphicData>
        </a:graphic>
      </p:graphicFrame>
      <p:pic>
        <p:nvPicPr>
          <p:cNvPr id="5" name="Picture 31"/>
          <p:cNvPicPr>
            <a:picLocks noChangeAspect="1" noChangeArrowheads="1"/>
          </p:cNvPicPr>
          <p:nvPr/>
        </p:nvPicPr>
        <p:blipFill>
          <a:blip r:embed="rId5" cstate="print"/>
          <a:srcRect/>
          <a:stretch>
            <a:fillRect/>
          </a:stretch>
        </p:blipFill>
        <p:spPr bwMode="auto">
          <a:xfrm>
            <a:off x="1" y="785222"/>
            <a:ext cx="609600" cy="1857345"/>
          </a:xfrm>
          <a:prstGeom prst="rect">
            <a:avLst/>
          </a:prstGeom>
          <a:noFill/>
          <a:ln w="9525">
            <a:noFill/>
            <a:miter lim="800000"/>
            <a:headEnd/>
            <a:tailEnd/>
          </a:ln>
        </p:spPr>
      </p:pic>
      <p:sp>
        <p:nvSpPr>
          <p:cNvPr id="7" name="内容占位符 2">
            <a:hlinkClick r:id="rId6" action="ppaction://hlinksldjump"/>
          </p:cNvPr>
          <p:cNvSpPr/>
          <p:nvPr/>
        </p:nvSpPr>
        <p:spPr bwMode="auto">
          <a:xfrm>
            <a:off x="71438" y="999884"/>
            <a:ext cx="431800" cy="1353405"/>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真题体验</a:t>
            </a:r>
          </a:p>
        </p:txBody>
      </p:sp>
    </p:spTree>
  </p:cSld>
  <p:clrMapOvr>
    <a:masterClrMapping/>
  </p:clrMapOvr>
  <p:transition spd="med">
    <p:fade/>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专题九　文言文阅读</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aphicFrame>
        <p:nvGraphicFramePr>
          <p:cNvPr id="107521" name="Object 1"/>
          <p:cNvGraphicFramePr>
            <a:graphicFrameLocks noChangeAspect="1"/>
          </p:cNvGraphicFramePr>
          <p:nvPr/>
        </p:nvGraphicFramePr>
        <p:xfrm>
          <a:off x="1135063" y="1371600"/>
          <a:ext cx="7196137" cy="4656138"/>
        </p:xfrm>
        <a:graphic>
          <a:graphicData uri="http://schemas.openxmlformats.org/presentationml/2006/ole">
            <p:oleObj spid="_x0000_s199681" name="Microsoft Office Word 97 - 2003 文档" r:id="rId4" imgW="7344379" imgH="4785901" progId="Word.Document.8">
              <p:embed/>
            </p:oleObj>
          </a:graphicData>
        </a:graphic>
      </p:graphicFrame>
      <p:pic>
        <p:nvPicPr>
          <p:cNvPr id="5" name="Picture 31"/>
          <p:cNvPicPr>
            <a:picLocks noChangeAspect="1" noChangeArrowheads="1"/>
          </p:cNvPicPr>
          <p:nvPr/>
        </p:nvPicPr>
        <p:blipFill>
          <a:blip r:embed="rId5" cstate="print"/>
          <a:srcRect/>
          <a:stretch>
            <a:fillRect/>
          </a:stretch>
        </p:blipFill>
        <p:spPr bwMode="auto">
          <a:xfrm>
            <a:off x="1" y="785222"/>
            <a:ext cx="609600" cy="1857345"/>
          </a:xfrm>
          <a:prstGeom prst="rect">
            <a:avLst/>
          </a:prstGeom>
          <a:noFill/>
          <a:ln w="9525">
            <a:noFill/>
            <a:miter lim="800000"/>
            <a:headEnd/>
            <a:tailEnd/>
          </a:ln>
        </p:spPr>
      </p:pic>
      <p:sp>
        <p:nvSpPr>
          <p:cNvPr id="7" name="内容占位符 2">
            <a:hlinkClick r:id="rId6" action="ppaction://hlinksldjump"/>
          </p:cNvPr>
          <p:cNvSpPr/>
          <p:nvPr/>
        </p:nvSpPr>
        <p:spPr bwMode="auto">
          <a:xfrm>
            <a:off x="71438" y="999884"/>
            <a:ext cx="431800" cy="1353405"/>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真题体验</a:t>
            </a:r>
          </a:p>
        </p:txBody>
      </p:sp>
    </p:spTree>
  </p:cSld>
  <p:clrMapOvr>
    <a:masterClrMapping/>
  </p:clrMapOvr>
  <p:transition spd="med">
    <p:fade/>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专题九　文言文阅读</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2" name="Group 45"/>
          <p:cNvGrpSpPr/>
          <p:nvPr/>
        </p:nvGrpSpPr>
        <p:grpSpPr bwMode="auto">
          <a:xfrm>
            <a:off x="0" y="785222"/>
            <a:ext cx="609600" cy="1857344"/>
            <a:chOff x="1" y="383"/>
            <a:chExt cx="384" cy="1618"/>
          </a:xfrm>
        </p:grpSpPr>
        <p:pic>
          <p:nvPicPr>
            <p:cNvPr id="10" name="Picture 31"/>
            <p:cNvPicPr>
              <a:picLocks noChangeAspect="1" noChangeArrowheads="1"/>
            </p:cNvPicPr>
            <p:nvPr/>
          </p:nvPicPr>
          <p:blipFill>
            <a:blip r:embed="rId4" cstate="print"/>
            <a:srcRect/>
            <a:stretch>
              <a:fillRect/>
            </a:stretch>
          </p:blipFill>
          <p:spPr bwMode="auto">
            <a:xfrm>
              <a:off x="1" y="383"/>
              <a:ext cx="384" cy="1618"/>
            </a:xfrm>
            <a:prstGeom prst="rect">
              <a:avLst/>
            </a:prstGeom>
            <a:noFill/>
            <a:ln w="9525">
              <a:noFill/>
              <a:miter lim="800000"/>
              <a:headEnd/>
              <a:tailEnd/>
            </a:ln>
          </p:spPr>
        </p:pic>
        <p:sp>
          <p:nvSpPr>
            <p:cNvPr id="11" name="内容占位符 2">
              <a:hlinkClick r:id="rId5" action="ppaction://hlinksldjump"/>
            </p:cNvPr>
            <p:cNvSpPr/>
            <p:nvPr/>
          </p:nvSpPr>
          <p:spPr bwMode="auto">
            <a:xfrm>
              <a:off x="46" y="570"/>
              <a:ext cx="272" cy="1179"/>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真题体验</a:t>
              </a:r>
            </a:p>
          </p:txBody>
        </p:sp>
      </p:grpSp>
      <p:graphicFrame>
        <p:nvGraphicFramePr>
          <p:cNvPr id="106497" name="Object 1"/>
          <p:cNvGraphicFramePr>
            <a:graphicFrameLocks noChangeAspect="1"/>
          </p:cNvGraphicFramePr>
          <p:nvPr/>
        </p:nvGraphicFramePr>
        <p:xfrm>
          <a:off x="1138238" y="1468453"/>
          <a:ext cx="7108825" cy="4175125"/>
        </p:xfrm>
        <a:graphic>
          <a:graphicData uri="http://schemas.openxmlformats.org/presentationml/2006/ole">
            <p:oleObj spid="_x0000_s200705" name="Microsoft Office Word 97 - 2003 文档" r:id="rId6" imgW="7382087" imgH="4377370"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专题九　文言文阅读</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3" name="Group 45"/>
          <p:cNvGrpSpPr/>
          <p:nvPr/>
        </p:nvGrpSpPr>
        <p:grpSpPr bwMode="auto">
          <a:xfrm>
            <a:off x="0" y="785222"/>
            <a:ext cx="609600" cy="1857344"/>
            <a:chOff x="1" y="383"/>
            <a:chExt cx="384" cy="1618"/>
          </a:xfrm>
        </p:grpSpPr>
        <p:pic>
          <p:nvPicPr>
            <p:cNvPr id="9" name="Picture 31"/>
            <p:cNvPicPr>
              <a:picLocks noChangeAspect="1" noChangeArrowheads="1"/>
            </p:cNvPicPr>
            <p:nvPr/>
          </p:nvPicPr>
          <p:blipFill>
            <a:blip r:embed="rId4" cstate="print"/>
            <a:srcRect/>
            <a:stretch>
              <a:fillRect/>
            </a:stretch>
          </p:blipFill>
          <p:spPr bwMode="auto">
            <a:xfrm>
              <a:off x="1" y="383"/>
              <a:ext cx="384" cy="1618"/>
            </a:xfrm>
            <a:prstGeom prst="rect">
              <a:avLst/>
            </a:prstGeom>
            <a:noFill/>
            <a:ln w="9525">
              <a:noFill/>
              <a:miter lim="800000"/>
              <a:headEnd/>
              <a:tailEnd/>
            </a:ln>
          </p:spPr>
        </p:pic>
        <p:sp>
          <p:nvSpPr>
            <p:cNvPr id="10" name="内容占位符 2">
              <a:hlinkClick r:id="rId5" action="ppaction://hlinksldjump"/>
            </p:cNvPr>
            <p:cNvSpPr/>
            <p:nvPr/>
          </p:nvSpPr>
          <p:spPr bwMode="auto">
            <a:xfrm>
              <a:off x="46" y="570"/>
              <a:ext cx="272" cy="1179"/>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真题体验</a:t>
              </a:r>
            </a:p>
          </p:txBody>
        </p:sp>
      </p:grpSp>
      <p:graphicFrame>
        <p:nvGraphicFramePr>
          <p:cNvPr id="105473" name="Object 1"/>
          <p:cNvGraphicFramePr>
            <a:graphicFrameLocks noChangeAspect="1"/>
          </p:cNvGraphicFramePr>
          <p:nvPr/>
        </p:nvGraphicFramePr>
        <p:xfrm>
          <a:off x="1135063" y="1455738"/>
          <a:ext cx="7043737" cy="4589462"/>
        </p:xfrm>
        <a:graphic>
          <a:graphicData uri="http://schemas.openxmlformats.org/presentationml/2006/ole">
            <p:oleObj spid="_x0000_s201729" name="Microsoft Office Word 97 - 2003 文档" r:id="rId6" imgW="7325346" imgH="4793834"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专题九　文言文阅读</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3" name="Group 45"/>
          <p:cNvGrpSpPr/>
          <p:nvPr/>
        </p:nvGrpSpPr>
        <p:grpSpPr bwMode="auto">
          <a:xfrm>
            <a:off x="0" y="785222"/>
            <a:ext cx="609600" cy="1857344"/>
            <a:chOff x="1" y="383"/>
            <a:chExt cx="384" cy="1618"/>
          </a:xfrm>
        </p:grpSpPr>
        <p:pic>
          <p:nvPicPr>
            <p:cNvPr id="9" name="Picture 31"/>
            <p:cNvPicPr>
              <a:picLocks noChangeAspect="1" noChangeArrowheads="1"/>
            </p:cNvPicPr>
            <p:nvPr/>
          </p:nvPicPr>
          <p:blipFill>
            <a:blip r:embed="rId4" cstate="print"/>
            <a:srcRect/>
            <a:stretch>
              <a:fillRect/>
            </a:stretch>
          </p:blipFill>
          <p:spPr bwMode="auto">
            <a:xfrm>
              <a:off x="1" y="383"/>
              <a:ext cx="384" cy="1618"/>
            </a:xfrm>
            <a:prstGeom prst="rect">
              <a:avLst/>
            </a:prstGeom>
            <a:noFill/>
            <a:ln w="9525">
              <a:noFill/>
              <a:miter lim="800000"/>
              <a:headEnd/>
              <a:tailEnd/>
            </a:ln>
          </p:spPr>
        </p:pic>
        <p:sp>
          <p:nvSpPr>
            <p:cNvPr id="10" name="内容占位符 2">
              <a:hlinkClick r:id="rId5" action="ppaction://hlinksldjump"/>
            </p:cNvPr>
            <p:cNvSpPr/>
            <p:nvPr/>
          </p:nvSpPr>
          <p:spPr bwMode="auto">
            <a:xfrm>
              <a:off x="46" y="570"/>
              <a:ext cx="272" cy="1179"/>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真题体验</a:t>
              </a:r>
            </a:p>
          </p:txBody>
        </p:sp>
      </p:grpSp>
      <p:graphicFrame>
        <p:nvGraphicFramePr>
          <p:cNvPr id="104449" name="Object 1"/>
          <p:cNvGraphicFramePr>
            <a:graphicFrameLocks noChangeAspect="1"/>
          </p:cNvGraphicFramePr>
          <p:nvPr/>
        </p:nvGraphicFramePr>
        <p:xfrm>
          <a:off x="931863" y="1062058"/>
          <a:ext cx="7453312" cy="5295900"/>
        </p:xfrm>
        <a:graphic>
          <a:graphicData uri="http://schemas.openxmlformats.org/presentationml/2006/ole">
            <p:oleObj spid="_x0000_s202753" name="Microsoft Office Word 97 - 2003 文档" r:id="rId6" imgW="7870132" imgH="5668586"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专题九　文言文阅读</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3" name="Group 45"/>
          <p:cNvGrpSpPr/>
          <p:nvPr/>
        </p:nvGrpSpPr>
        <p:grpSpPr bwMode="auto">
          <a:xfrm>
            <a:off x="0" y="785222"/>
            <a:ext cx="609600" cy="1857344"/>
            <a:chOff x="1" y="383"/>
            <a:chExt cx="384" cy="1618"/>
          </a:xfrm>
        </p:grpSpPr>
        <p:pic>
          <p:nvPicPr>
            <p:cNvPr id="9" name="Picture 31"/>
            <p:cNvPicPr>
              <a:picLocks noChangeAspect="1" noChangeArrowheads="1"/>
            </p:cNvPicPr>
            <p:nvPr/>
          </p:nvPicPr>
          <p:blipFill>
            <a:blip r:embed="rId4" cstate="print"/>
            <a:srcRect/>
            <a:stretch>
              <a:fillRect/>
            </a:stretch>
          </p:blipFill>
          <p:spPr bwMode="auto">
            <a:xfrm>
              <a:off x="1" y="383"/>
              <a:ext cx="384" cy="1618"/>
            </a:xfrm>
            <a:prstGeom prst="rect">
              <a:avLst/>
            </a:prstGeom>
            <a:noFill/>
            <a:ln w="9525">
              <a:noFill/>
              <a:miter lim="800000"/>
              <a:headEnd/>
              <a:tailEnd/>
            </a:ln>
          </p:spPr>
        </p:pic>
        <p:sp>
          <p:nvSpPr>
            <p:cNvPr id="10" name="内容占位符 2">
              <a:hlinkClick r:id="rId5" action="ppaction://hlinksldjump"/>
            </p:cNvPr>
            <p:cNvSpPr/>
            <p:nvPr/>
          </p:nvSpPr>
          <p:spPr bwMode="auto">
            <a:xfrm>
              <a:off x="46" y="570"/>
              <a:ext cx="272" cy="1179"/>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真题体验</a:t>
              </a:r>
            </a:p>
          </p:txBody>
        </p:sp>
      </p:grpSp>
      <p:graphicFrame>
        <p:nvGraphicFramePr>
          <p:cNvPr id="242691" name="Object 3"/>
          <p:cNvGraphicFramePr>
            <a:graphicFrameLocks noChangeAspect="1"/>
          </p:cNvGraphicFramePr>
          <p:nvPr/>
        </p:nvGraphicFramePr>
        <p:xfrm>
          <a:off x="1135063" y="1506538"/>
          <a:ext cx="6891337" cy="4505325"/>
        </p:xfrm>
        <a:graphic>
          <a:graphicData uri="http://schemas.openxmlformats.org/presentationml/2006/ole">
            <p:oleObj spid="_x0000_s203777" name="Microsoft Office Word 97 - 2003 文档" r:id="rId6" imgW="7306313" imgH="4801766"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专题九　文言文阅读</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3" name="Group 45"/>
          <p:cNvGrpSpPr/>
          <p:nvPr/>
        </p:nvGrpSpPr>
        <p:grpSpPr bwMode="auto">
          <a:xfrm>
            <a:off x="0" y="785222"/>
            <a:ext cx="609600" cy="1857344"/>
            <a:chOff x="1" y="383"/>
            <a:chExt cx="384" cy="1618"/>
          </a:xfrm>
        </p:grpSpPr>
        <p:pic>
          <p:nvPicPr>
            <p:cNvPr id="9" name="Picture 31"/>
            <p:cNvPicPr>
              <a:picLocks noChangeAspect="1" noChangeArrowheads="1"/>
            </p:cNvPicPr>
            <p:nvPr/>
          </p:nvPicPr>
          <p:blipFill>
            <a:blip r:embed="rId4" cstate="print"/>
            <a:srcRect/>
            <a:stretch>
              <a:fillRect/>
            </a:stretch>
          </p:blipFill>
          <p:spPr bwMode="auto">
            <a:xfrm>
              <a:off x="1" y="383"/>
              <a:ext cx="384" cy="1618"/>
            </a:xfrm>
            <a:prstGeom prst="rect">
              <a:avLst/>
            </a:prstGeom>
            <a:noFill/>
            <a:ln w="9525">
              <a:noFill/>
              <a:miter lim="800000"/>
              <a:headEnd/>
              <a:tailEnd/>
            </a:ln>
          </p:spPr>
        </p:pic>
        <p:sp>
          <p:nvSpPr>
            <p:cNvPr id="10" name="内容占位符 2">
              <a:hlinkClick r:id="rId5" action="ppaction://hlinksldjump"/>
            </p:cNvPr>
            <p:cNvSpPr/>
            <p:nvPr/>
          </p:nvSpPr>
          <p:spPr bwMode="auto">
            <a:xfrm>
              <a:off x="46" y="570"/>
              <a:ext cx="272" cy="1179"/>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真题体验</a:t>
              </a:r>
            </a:p>
          </p:txBody>
        </p:sp>
      </p:grpSp>
      <p:graphicFrame>
        <p:nvGraphicFramePr>
          <p:cNvPr id="243715" name="Object 3"/>
          <p:cNvGraphicFramePr>
            <a:graphicFrameLocks noChangeAspect="1"/>
          </p:cNvGraphicFramePr>
          <p:nvPr/>
        </p:nvGraphicFramePr>
        <p:xfrm>
          <a:off x="927100" y="1274763"/>
          <a:ext cx="7277100" cy="4959350"/>
        </p:xfrm>
        <a:graphic>
          <a:graphicData uri="http://schemas.openxmlformats.org/presentationml/2006/ole">
            <p:oleObj spid="_x0000_s204801" name="Document" r:id="rId6" imgW="8022040" imgH="5483973"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专题九　文言文阅读</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3" name="Group 45"/>
          <p:cNvGrpSpPr/>
          <p:nvPr/>
        </p:nvGrpSpPr>
        <p:grpSpPr bwMode="auto">
          <a:xfrm>
            <a:off x="0" y="785222"/>
            <a:ext cx="609600" cy="1857344"/>
            <a:chOff x="1" y="383"/>
            <a:chExt cx="384" cy="1618"/>
          </a:xfrm>
        </p:grpSpPr>
        <p:pic>
          <p:nvPicPr>
            <p:cNvPr id="9" name="Picture 31"/>
            <p:cNvPicPr>
              <a:picLocks noChangeAspect="1" noChangeArrowheads="1"/>
            </p:cNvPicPr>
            <p:nvPr/>
          </p:nvPicPr>
          <p:blipFill>
            <a:blip r:embed="rId4" cstate="print"/>
            <a:srcRect/>
            <a:stretch>
              <a:fillRect/>
            </a:stretch>
          </p:blipFill>
          <p:spPr bwMode="auto">
            <a:xfrm>
              <a:off x="1" y="383"/>
              <a:ext cx="384" cy="1618"/>
            </a:xfrm>
            <a:prstGeom prst="rect">
              <a:avLst/>
            </a:prstGeom>
            <a:noFill/>
            <a:ln w="9525">
              <a:noFill/>
              <a:miter lim="800000"/>
              <a:headEnd/>
              <a:tailEnd/>
            </a:ln>
          </p:spPr>
        </p:pic>
        <p:sp>
          <p:nvSpPr>
            <p:cNvPr id="10" name="内容占位符 2">
              <a:hlinkClick r:id="rId5" action="ppaction://hlinksldjump"/>
            </p:cNvPr>
            <p:cNvSpPr/>
            <p:nvPr/>
          </p:nvSpPr>
          <p:spPr bwMode="auto">
            <a:xfrm>
              <a:off x="46" y="570"/>
              <a:ext cx="272" cy="1179"/>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真题体验</a:t>
              </a:r>
            </a:p>
          </p:txBody>
        </p:sp>
      </p:grpSp>
      <p:graphicFrame>
        <p:nvGraphicFramePr>
          <p:cNvPr id="243715" name="Object 3"/>
          <p:cNvGraphicFramePr>
            <a:graphicFrameLocks noChangeAspect="1"/>
          </p:cNvGraphicFramePr>
          <p:nvPr/>
        </p:nvGraphicFramePr>
        <p:xfrm>
          <a:off x="931863" y="1252538"/>
          <a:ext cx="7213600" cy="5046662"/>
        </p:xfrm>
        <a:graphic>
          <a:graphicData uri="http://schemas.openxmlformats.org/presentationml/2006/ole">
            <p:oleObj spid="_x0000_s205825" name="Microsoft Office Word 97 - 2003 文档" r:id="rId6" imgW="7945907" imgH="5592145"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专题九　文言文阅读</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3" name="Group 45"/>
          <p:cNvGrpSpPr/>
          <p:nvPr/>
        </p:nvGrpSpPr>
        <p:grpSpPr bwMode="auto">
          <a:xfrm>
            <a:off x="0" y="785222"/>
            <a:ext cx="609600" cy="1857344"/>
            <a:chOff x="1" y="383"/>
            <a:chExt cx="384" cy="1618"/>
          </a:xfrm>
        </p:grpSpPr>
        <p:pic>
          <p:nvPicPr>
            <p:cNvPr id="9" name="Picture 31"/>
            <p:cNvPicPr>
              <a:picLocks noChangeAspect="1" noChangeArrowheads="1"/>
            </p:cNvPicPr>
            <p:nvPr/>
          </p:nvPicPr>
          <p:blipFill>
            <a:blip r:embed="rId4" cstate="print"/>
            <a:srcRect/>
            <a:stretch>
              <a:fillRect/>
            </a:stretch>
          </p:blipFill>
          <p:spPr bwMode="auto">
            <a:xfrm>
              <a:off x="1" y="383"/>
              <a:ext cx="384" cy="1618"/>
            </a:xfrm>
            <a:prstGeom prst="rect">
              <a:avLst/>
            </a:prstGeom>
            <a:noFill/>
            <a:ln w="9525">
              <a:noFill/>
              <a:miter lim="800000"/>
              <a:headEnd/>
              <a:tailEnd/>
            </a:ln>
          </p:spPr>
        </p:pic>
        <p:sp>
          <p:nvSpPr>
            <p:cNvPr id="10" name="内容占位符 2">
              <a:hlinkClick r:id="rId5" action="ppaction://hlinksldjump"/>
            </p:cNvPr>
            <p:cNvSpPr/>
            <p:nvPr/>
          </p:nvSpPr>
          <p:spPr bwMode="auto">
            <a:xfrm>
              <a:off x="46" y="570"/>
              <a:ext cx="272" cy="1179"/>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真题体验</a:t>
              </a:r>
            </a:p>
          </p:txBody>
        </p:sp>
      </p:grpSp>
      <p:graphicFrame>
        <p:nvGraphicFramePr>
          <p:cNvPr id="243715" name="Object 3"/>
          <p:cNvGraphicFramePr>
            <a:graphicFrameLocks noChangeAspect="1"/>
          </p:cNvGraphicFramePr>
          <p:nvPr/>
        </p:nvGraphicFramePr>
        <p:xfrm>
          <a:off x="931863" y="1276350"/>
          <a:ext cx="7624762" cy="4848225"/>
        </p:xfrm>
        <a:graphic>
          <a:graphicData uri="http://schemas.openxmlformats.org/presentationml/2006/ole">
            <p:oleObj spid="_x0000_s206849" name="Document" r:id="rId6" imgW="8326216" imgH="5592145"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专题九　文言文阅读</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3" name="Group 45"/>
          <p:cNvGrpSpPr/>
          <p:nvPr/>
        </p:nvGrpSpPr>
        <p:grpSpPr bwMode="auto">
          <a:xfrm>
            <a:off x="0" y="785222"/>
            <a:ext cx="609600" cy="1857344"/>
            <a:chOff x="1" y="383"/>
            <a:chExt cx="384" cy="1618"/>
          </a:xfrm>
        </p:grpSpPr>
        <p:pic>
          <p:nvPicPr>
            <p:cNvPr id="9" name="Picture 31"/>
            <p:cNvPicPr>
              <a:picLocks noChangeAspect="1" noChangeArrowheads="1"/>
            </p:cNvPicPr>
            <p:nvPr/>
          </p:nvPicPr>
          <p:blipFill>
            <a:blip r:embed="rId4" cstate="print"/>
            <a:srcRect/>
            <a:stretch>
              <a:fillRect/>
            </a:stretch>
          </p:blipFill>
          <p:spPr bwMode="auto">
            <a:xfrm>
              <a:off x="1" y="383"/>
              <a:ext cx="384" cy="1618"/>
            </a:xfrm>
            <a:prstGeom prst="rect">
              <a:avLst/>
            </a:prstGeom>
            <a:noFill/>
            <a:ln w="9525">
              <a:noFill/>
              <a:miter lim="800000"/>
              <a:headEnd/>
              <a:tailEnd/>
            </a:ln>
          </p:spPr>
        </p:pic>
        <p:sp>
          <p:nvSpPr>
            <p:cNvPr id="10" name="内容占位符 2">
              <a:hlinkClick r:id="rId5" action="ppaction://hlinksldjump"/>
            </p:cNvPr>
            <p:cNvSpPr/>
            <p:nvPr/>
          </p:nvSpPr>
          <p:spPr bwMode="auto">
            <a:xfrm>
              <a:off x="46" y="570"/>
              <a:ext cx="272" cy="1179"/>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真题体验</a:t>
              </a:r>
            </a:p>
          </p:txBody>
        </p:sp>
      </p:grpSp>
      <p:graphicFrame>
        <p:nvGraphicFramePr>
          <p:cNvPr id="243715" name="Object 3"/>
          <p:cNvGraphicFramePr>
            <a:graphicFrameLocks noChangeAspect="1"/>
          </p:cNvGraphicFramePr>
          <p:nvPr/>
        </p:nvGraphicFramePr>
        <p:xfrm>
          <a:off x="931863" y="1363681"/>
          <a:ext cx="7608887" cy="4779963"/>
        </p:xfrm>
        <a:graphic>
          <a:graphicData uri="http://schemas.openxmlformats.org/presentationml/2006/ole">
            <p:oleObj spid="_x0000_s207873" name="Document" r:id="rId6" imgW="8382957" imgH="5284575"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专题八　古代诗歌鉴赏</a:t>
            </a:r>
          </a:p>
        </p:txBody>
      </p:sp>
      <p:sp>
        <p:nvSpPr>
          <p:cNvPr id="87043" name="内容占位符 2"/>
          <p:cNvSpPr>
            <a:spLocks noGrp="1"/>
          </p:cNvSpPr>
          <p:nvPr>
            <p:ph idx="4294967295"/>
          </p:nvPr>
        </p:nvSpPr>
        <p:spPr>
          <a:xfrm>
            <a:off x="857224" y="714356"/>
            <a:ext cx="7715304" cy="571504"/>
          </a:xfrm>
        </p:spPr>
        <p:txBody>
          <a:bodyPr/>
          <a:lstStyle/>
          <a:p>
            <a:pPr algn="just">
              <a:spcAft>
                <a:spcPts val="0"/>
              </a:spcAft>
              <a:buNone/>
            </a:pPr>
            <a:r>
              <a:rPr lang="en-US" sz="2400" b="1" kern="100" dirty="0" smtClean="0">
                <a:latin typeface="+mn-ea"/>
                <a:cs typeface="Courier New" panose="02070309020205020404"/>
              </a:rPr>
              <a:t>(</a:t>
            </a:r>
            <a:r>
              <a:rPr lang="zh-CN" altLang="en-US" sz="2400" b="1" kern="100" dirty="0" smtClean="0">
                <a:latin typeface="+mn-ea"/>
                <a:cs typeface="Times New Roman" panose="02020603050405020304"/>
              </a:rPr>
              <a:t>续表</a:t>
            </a:r>
            <a:r>
              <a:rPr lang="en-US" sz="2400" b="1" kern="100" dirty="0" smtClean="0">
                <a:latin typeface="+mn-ea"/>
                <a:cs typeface="Courier New" panose="02070309020205020404"/>
              </a:rPr>
              <a:t>)</a:t>
            </a:r>
            <a:endParaRPr lang="zh-CN" altLang="en-US" sz="2400" b="1" kern="100" dirty="0" smtClean="0">
              <a:latin typeface="+mn-ea"/>
              <a:cs typeface="Courier New" panose="02070309020205020404"/>
            </a:endParaRPr>
          </a:p>
          <a:p>
            <a:pPr indent="631825">
              <a:lnSpc>
                <a:spcPts val="3500"/>
              </a:lnSpc>
              <a:buNone/>
            </a:pPr>
            <a:endParaRPr lang="en-US" altLang="zh-CN" sz="2400" b="1" dirty="0" smtClean="0">
              <a:solidFill>
                <a:srgbClr val="990033"/>
              </a:solidFill>
              <a:latin typeface="宋体" panose="02010600030101010101" pitchFamily="2" charset="-122"/>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aphicFrame>
        <p:nvGraphicFramePr>
          <p:cNvPr id="11" name="表格 10"/>
          <p:cNvGraphicFramePr>
            <a:graphicFrameLocks noGrp="1"/>
          </p:cNvGraphicFramePr>
          <p:nvPr/>
        </p:nvGraphicFramePr>
        <p:xfrm>
          <a:off x="714348" y="1214422"/>
          <a:ext cx="8021485" cy="5143536"/>
        </p:xfrm>
        <a:graphic>
          <a:graphicData uri="http://schemas.openxmlformats.org/drawingml/2006/table">
            <a:tbl>
              <a:tblPr/>
              <a:tblGrid>
                <a:gridCol w="1285884"/>
                <a:gridCol w="571504"/>
                <a:gridCol w="571504"/>
                <a:gridCol w="5592593"/>
              </a:tblGrid>
              <a:tr h="114300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b="1" kern="100" dirty="0" smtClean="0">
                          <a:solidFill>
                            <a:schemeClr val="tx1"/>
                          </a:solidFill>
                          <a:latin typeface="Times New Roman" panose="02020603050405020304"/>
                          <a:ea typeface="+mn-ea"/>
                          <a:cs typeface="Times New Roman" panose="02020603050405020304"/>
                        </a:rPr>
                        <a:t>现场答案</a:t>
                      </a:r>
                      <a:endParaRPr lang="zh-CN" sz="2000" b="1" kern="100" dirty="0">
                        <a:solidFill>
                          <a:schemeClr val="tx1"/>
                        </a:solidFill>
                        <a:latin typeface="Times New Roman" panose="02020603050405020304"/>
                        <a:ea typeface="+mn-ea"/>
                        <a:cs typeface="Times New Roman" panose="02020603050405020304"/>
                      </a:endParaRPr>
                    </a:p>
                  </a:txBody>
                  <a:tcPr marL="106592" marR="10659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indent="0" algn="l" defTabSz="914400" rtl="0" eaLnBrk="1" fontAlgn="auto" latinLnBrk="0" hangingPunct="1">
                        <a:lnSpc>
                          <a:spcPct val="118000"/>
                        </a:lnSpc>
                        <a:spcBef>
                          <a:spcPts val="0"/>
                        </a:spcBef>
                        <a:spcAft>
                          <a:spcPts val="0"/>
                        </a:spcAft>
                        <a:buClrTx/>
                        <a:buSzTx/>
                        <a:buFontTx/>
                        <a:buNone/>
                        <a:defRPr/>
                      </a:pPr>
                      <a:r>
                        <a:rPr lang="zh-CN" altLang="en-US" sz="2000" b="1" kern="100" dirty="0" smtClean="0">
                          <a:solidFill>
                            <a:schemeClr val="tx1"/>
                          </a:solidFill>
                          <a:latin typeface="Times New Roman" panose="02020603050405020304"/>
                          <a:ea typeface="+mn-ea"/>
                          <a:cs typeface="Times New Roman" panose="02020603050405020304"/>
                        </a:rPr>
                        <a:t>　</a:t>
                      </a:r>
                      <a:r>
                        <a:rPr lang="en-US" altLang="zh-CN" sz="2000" b="1" kern="100" dirty="0" smtClean="0">
                          <a:solidFill>
                            <a:schemeClr val="tx1"/>
                          </a:solidFill>
                          <a:latin typeface="Times New Roman" panose="02020603050405020304"/>
                          <a:ea typeface="+mn-ea"/>
                          <a:cs typeface="Times New Roman" panose="02020603050405020304"/>
                        </a:rPr>
                        <a:t>(1)</a:t>
                      </a:r>
                      <a:r>
                        <a:rPr lang="zh-CN" altLang="en-US" sz="2000" b="1" kern="100" dirty="0" smtClean="0">
                          <a:solidFill>
                            <a:schemeClr val="tx1"/>
                          </a:solidFill>
                          <a:latin typeface="Times New Roman" panose="02020603050405020304"/>
                          <a:ea typeface="+mn-ea"/>
                          <a:cs typeface="Times New Roman" panose="02020603050405020304"/>
                        </a:rPr>
                        <a:t>这四句描写了汉江水势浩瀚、气势宏大的景象。为下文颂扬盛唐天下一家、国运兴盛做铺垫。</a:t>
                      </a:r>
                    </a:p>
                    <a:p>
                      <a:pPr marL="0" marR="0" indent="0" algn="l" defTabSz="914400" rtl="0" eaLnBrk="1" fontAlgn="auto" latinLnBrk="0" hangingPunct="1">
                        <a:lnSpc>
                          <a:spcPct val="118000"/>
                        </a:lnSpc>
                        <a:spcBef>
                          <a:spcPts val="0"/>
                        </a:spcBef>
                        <a:spcAft>
                          <a:spcPts val="0"/>
                        </a:spcAft>
                        <a:buClrTx/>
                        <a:buSzTx/>
                        <a:buFontTx/>
                        <a:buNone/>
                        <a:defRPr/>
                      </a:pPr>
                      <a:r>
                        <a:rPr lang="zh-CN" altLang="en-US" sz="2000" b="1" kern="100" dirty="0" smtClean="0">
                          <a:solidFill>
                            <a:schemeClr val="tx1"/>
                          </a:solidFill>
                          <a:latin typeface="Times New Roman" panose="02020603050405020304"/>
                          <a:ea typeface="+mn-ea"/>
                          <a:cs typeface="Times New Roman" panose="02020603050405020304"/>
                        </a:rPr>
                        <a:t>　</a:t>
                      </a:r>
                      <a:r>
                        <a:rPr lang="en-US" altLang="zh-CN" sz="2000" b="1" kern="100" dirty="0" smtClean="0">
                          <a:solidFill>
                            <a:schemeClr val="tx1"/>
                          </a:solidFill>
                          <a:latin typeface="Times New Roman" panose="02020603050405020304"/>
                          <a:ea typeface="+mn-ea"/>
                          <a:cs typeface="Times New Roman" panose="02020603050405020304"/>
                        </a:rPr>
                        <a:t>(2)</a:t>
                      </a:r>
                      <a:r>
                        <a:rPr lang="zh-CN" altLang="en-US" sz="2000" b="1" kern="100" dirty="0" smtClean="0">
                          <a:solidFill>
                            <a:schemeClr val="tx1"/>
                          </a:solidFill>
                          <a:latin typeface="Times New Roman" panose="02020603050405020304"/>
                          <a:ea typeface="+mn-ea"/>
                          <a:cs typeface="Times New Roman" panose="02020603050405020304"/>
                        </a:rPr>
                        <a:t>表达了诗人对大唐一统天下、开创盛世伟绩的歌颂</a:t>
                      </a:r>
                      <a:endParaRPr lang="zh-CN" sz="2000" b="1" kern="100" dirty="0">
                        <a:solidFill>
                          <a:schemeClr val="tx1"/>
                        </a:solidFill>
                        <a:latin typeface="Times New Roman" panose="02020603050405020304"/>
                        <a:ea typeface="+mn-ea"/>
                        <a:cs typeface="Times New Roman" panose="02020603050405020304"/>
                      </a:endParaRPr>
                    </a:p>
                  </a:txBody>
                  <a:tcPr marL="106592" marR="10659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marL="106592" marR="10659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marL="106592" marR="10659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79216">
                <a:tc>
                  <a:txBody>
                    <a:bodyPr/>
                    <a:lstStyle/>
                    <a:p>
                      <a:pPr algn="ctr">
                        <a:spcAft>
                          <a:spcPts val="0"/>
                        </a:spcAft>
                      </a:pPr>
                      <a:r>
                        <a:rPr lang="zh-CN" altLang="en-US" sz="2000" b="1" kern="100" dirty="0" smtClean="0">
                          <a:solidFill>
                            <a:schemeClr val="tx1"/>
                          </a:solidFill>
                          <a:latin typeface="Times New Roman" panose="02020603050405020304"/>
                          <a:ea typeface="+mn-ea"/>
                          <a:cs typeface="Times New Roman" panose="02020603050405020304"/>
                        </a:rPr>
                        <a:t>现场得分</a:t>
                      </a:r>
                    </a:p>
                  </a:txBody>
                  <a:tcPr marL="106592" marR="10659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en-US" altLang="en-US" sz="2000" b="1" kern="100" dirty="0" smtClean="0">
                          <a:solidFill>
                            <a:schemeClr val="tx1"/>
                          </a:solidFill>
                          <a:latin typeface="Times New Roman" panose="02020603050405020304"/>
                          <a:ea typeface="+mn-ea"/>
                          <a:cs typeface="Times New Roman" panose="02020603050405020304"/>
                        </a:rPr>
                        <a:t>6</a:t>
                      </a:r>
                      <a:r>
                        <a:rPr lang="zh-CN" altLang="en-US" sz="2000" b="1" kern="100" dirty="0" smtClean="0">
                          <a:solidFill>
                            <a:schemeClr val="tx1"/>
                          </a:solidFill>
                          <a:latin typeface="Times New Roman" panose="02020603050405020304"/>
                          <a:ea typeface="+mn-ea"/>
                          <a:cs typeface="Times New Roman" panose="02020603050405020304"/>
                        </a:rPr>
                        <a:t>分 </a:t>
                      </a:r>
                    </a:p>
                  </a:txBody>
                  <a:tcPr marL="106592" marR="10659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altLang="en-US" sz="2000" b="1" kern="100" dirty="0" smtClean="0">
                          <a:solidFill>
                            <a:schemeClr val="tx1"/>
                          </a:solidFill>
                          <a:latin typeface="Times New Roman" panose="02020603050405020304"/>
                          <a:ea typeface="+mn-ea"/>
                          <a:cs typeface="Times New Roman" panose="02020603050405020304"/>
                        </a:rPr>
                        <a:t>理由</a:t>
                      </a:r>
                    </a:p>
                  </a:txBody>
                  <a:tcPr marL="106592" marR="10659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18000"/>
                        </a:lnSpc>
                        <a:spcAft>
                          <a:spcPts val="0"/>
                        </a:spcAft>
                      </a:pPr>
                      <a:r>
                        <a:rPr lang="zh-CN" altLang="en-US" sz="2000" kern="100" dirty="0" smtClean="0">
                          <a:solidFill>
                            <a:schemeClr val="tx1"/>
                          </a:solidFill>
                          <a:latin typeface="Times New Roman" panose="02020603050405020304"/>
                          <a:ea typeface="+mn-ea"/>
                          <a:cs typeface="Times New Roman" panose="02020603050405020304"/>
                        </a:rPr>
                        <a:t>　</a:t>
                      </a:r>
                      <a:r>
                        <a:rPr lang="zh-CN" altLang="en-US" sz="2000" b="1" kern="100" dirty="0" smtClean="0">
                          <a:solidFill>
                            <a:schemeClr val="tx1"/>
                          </a:solidFill>
                          <a:latin typeface="Times New Roman" panose="02020603050405020304"/>
                          <a:ea typeface="+mn-ea"/>
                          <a:cs typeface="Times New Roman" panose="02020603050405020304"/>
                        </a:rPr>
                        <a:t>第</a:t>
                      </a:r>
                      <a:r>
                        <a:rPr lang="en-US" altLang="en-US" sz="2000" b="1" kern="100" dirty="0" smtClean="0">
                          <a:solidFill>
                            <a:schemeClr val="tx1"/>
                          </a:solidFill>
                          <a:latin typeface="Times New Roman" panose="02020603050405020304"/>
                          <a:ea typeface="+mn-ea"/>
                          <a:cs typeface="Times New Roman" panose="02020603050405020304"/>
                        </a:rPr>
                        <a:t>(1)</a:t>
                      </a:r>
                      <a:r>
                        <a:rPr lang="zh-CN" altLang="en-US" sz="2000" b="1" kern="100" dirty="0" smtClean="0">
                          <a:solidFill>
                            <a:schemeClr val="tx1"/>
                          </a:solidFill>
                          <a:latin typeface="Times New Roman" panose="02020603050405020304"/>
                          <a:ea typeface="+mn-ea"/>
                          <a:cs typeface="Times New Roman" panose="02020603050405020304"/>
                        </a:rPr>
                        <a:t>题第一问回答基本正确，第二问只回答了结构上的作用，没有回答内容上的作用，所以可以得</a:t>
                      </a:r>
                      <a:r>
                        <a:rPr lang="en-US" altLang="en-US" sz="2000" b="1" kern="100" dirty="0" smtClean="0">
                          <a:solidFill>
                            <a:schemeClr val="tx1"/>
                          </a:solidFill>
                          <a:latin typeface="Times New Roman" panose="02020603050405020304"/>
                          <a:ea typeface="+mn-ea"/>
                          <a:cs typeface="Times New Roman" panose="02020603050405020304"/>
                        </a:rPr>
                        <a:t>4</a:t>
                      </a:r>
                      <a:r>
                        <a:rPr lang="zh-CN" altLang="en-US" sz="2000" b="1" kern="100" dirty="0" smtClean="0">
                          <a:solidFill>
                            <a:schemeClr val="tx1"/>
                          </a:solidFill>
                          <a:latin typeface="Times New Roman" panose="02020603050405020304"/>
                          <a:ea typeface="+mn-ea"/>
                          <a:cs typeface="Times New Roman" panose="02020603050405020304"/>
                        </a:rPr>
                        <a:t>分。第</a:t>
                      </a:r>
                      <a:r>
                        <a:rPr lang="en-US" altLang="en-US" sz="2000" b="1" kern="100" dirty="0" smtClean="0">
                          <a:solidFill>
                            <a:schemeClr val="tx1"/>
                          </a:solidFill>
                          <a:latin typeface="Times New Roman" panose="02020603050405020304"/>
                          <a:ea typeface="+mn-ea"/>
                          <a:cs typeface="Times New Roman" panose="02020603050405020304"/>
                        </a:rPr>
                        <a:t>(2)</a:t>
                      </a:r>
                      <a:r>
                        <a:rPr lang="zh-CN" altLang="en-US" sz="2000" b="1" kern="100" dirty="0" smtClean="0">
                          <a:solidFill>
                            <a:schemeClr val="tx1"/>
                          </a:solidFill>
                          <a:latin typeface="Times New Roman" panose="02020603050405020304"/>
                          <a:ea typeface="+mn-ea"/>
                          <a:cs typeface="Times New Roman" panose="02020603050405020304"/>
                        </a:rPr>
                        <a:t>题，分值是</a:t>
                      </a:r>
                      <a:r>
                        <a:rPr lang="en-US" altLang="en-US" sz="2000" b="1" kern="100" dirty="0" smtClean="0">
                          <a:solidFill>
                            <a:schemeClr val="tx1"/>
                          </a:solidFill>
                          <a:latin typeface="Times New Roman" panose="02020603050405020304"/>
                          <a:ea typeface="+mn-ea"/>
                          <a:cs typeface="Times New Roman" panose="02020603050405020304"/>
                        </a:rPr>
                        <a:t>5</a:t>
                      </a:r>
                      <a:r>
                        <a:rPr lang="zh-CN" altLang="en-US" sz="2000" b="1" kern="100" dirty="0" smtClean="0">
                          <a:solidFill>
                            <a:schemeClr val="tx1"/>
                          </a:solidFill>
                          <a:latin typeface="Times New Roman" panose="02020603050405020304"/>
                          <a:ea typeface="+mn-ea"/>
                          <a:cs typeface="Times New Roman" panose="02020603050405020304"/>
                        </a:rPr>
                        <a:t>分，但答案只回答了一句话，明显要点不全面，可以得</a:t>
                      </a:r>
                      <a:r>
                        <a:rPr lang="en-US" altLang="en-US" sz="2000" b="1" kern="100" dirty="0" smtClean="0">
                          <a:solidFill>
                            <a:schemeClr val="tx1"/>
                          </a:solidFill>
                          <a:latin typeface="Times New Roman" panose="02020603050405020304"/>
                          <a:ea typeface="+mn-ea"/>
                          <a:cs typeface="Times New Roman" panose="02020603050405020304"/>
                        </a:rPr>
                        <a:t>2</a:t>
                      </a:r>
                      <a:r>
                        <a:rPr lang="zh-CN" altLang="en-US" sz="2000" b="1" kern="100" dirty="0" smtClean="0">
                          <a:solidFill>
                            <a:schemeClr val="tx1"/>
                          </a:solidFill>
                          <a:latin typeface="Times New Roman" panose="02020603050405020304"/>
                          <a:ea typeface="+mn-ea"/>
                          <a:cs typeface="Times New Roman" panose="02020603050405020304"/>
                        </a:rPr>
                        <a:t>分</a:t>
                      </a:r>
                    </a:p>
                  </a:txBody>
                  <a:tcPr marL="106592" marR="10659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61872">
                <a:tc>
                  <a:txBody>
                    <a:bodyPr/>
                    <a:lstStyle/>
                    <a:p>
                      <a:pPr marL="0" algn="ctr" defTabSz="914400" rtl="0" eaLnBrk="1" latinLnBrk="0" hangingPunct="1">
                        <a:spcAft>
                          <a:spcPts val="0"/>
                        </a:spcAft>
                      </a:pPr>
                      <a:r>
                        <a:rPr lang="zh-CN" altLang="en-US" sz="2000" b="1" kern="100" dirty="0" smtClean="0">
                          <a:solidFill>
                            <a:schemeClr val="tx1"/>
                          </a:solidFill>
                          <a:latin typeface="Times New Roman" panose="02020603050405020304"/>
                          <a:ea typeface="+mn-ea"/>
                          <a:cs typeface="Times New Roman" panose="02020603050405020304"/>
                        </a:rPr>
                        <a:t>阅卷总结</a:t>
                      </a:r>
                    </a:p>
                  </a:txBody>
                  <a:tcPr marL="106592" marR="10659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algn="l" defTabSz="914400" rtl="0" eaLnBrk="1" latinLnBrk="0" hangingPunct="1">
                        <a:lnSpc>
                          <a:spcPct val="118000"/>
                        </a:lnSpc>
                        <a:spcAft>
                          <a:spcPts val="0"/>
                        </a:spcAft>
                      </a:pPr>
                      <a:r>
                        <a:rPr lang="zh-CN" altLang="en-US" sz="2000" b="1" kern="100" dirty="0" smtClean="0">
                          <a:solidFill>
                            <a:schemeClr val="tx1"/>
                          </a:solidFill>
                          <a:latin typeface="Times New Roman" panose="02020603050405020304"/>
                          <a:ea typeface="+mn-ea"/>
                          <a:cs typeface="Times New Roman" panose="02020603050405020304"/>
                        </a:rPr>
                        <a:t>　审清题目要求是做古代诗词鉴赏题的一个重要环节。常见的审题误区有：忽视题干有几问、忽视题干问什么、忽视答题区间、忽视每问答几点等。在答题时一定要避免出现这几种情况。回答赏析诗句题时一定要从多角度考虑，切不能只回答一点。回答情感类题目时注意抓住诗中的关键词语，结合分值确定要点，如果是多联，要考虑是否一联一种情感</a:t>
                      </a:r>
                    </a:p>
                  </a:txBody>
                  <a:tcPr marL="106592" marR="10659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r>
            </a:tbl>
          </a:graphicData>
        </a:graphic>
      </p:graphicFrame>
      <p:grpSp>
        <p:nvGrpSpPr>
          <p:cNvPr id="12" name="组合 11"/>
          <p:cNvGrpSpPr/>
          <p:nvPr/>
        </p:nvGrpSpPr>
        <p:grpSpPr>
          <a:xfrm>
            <a:off x="0" y="2071678"/>
            <a:ext cx="609600" cy="1857388"/>
            <a:chOff x="0" y="2714620"/>
            <a:chExt cx="609600" cy="1857388"/>
          </a:xfrm>
        </p:grpSpPr>
        <p:pic>
          <p:nvPicPr>
            <p:cNvPr id="13"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smtClean="0">
                  <a:solidFill>
                    <a:schemeClr val="bg1"/>
                  </a:solidFill>
                  <a:ea typeface="幼圆" panose="02010509060101010101" pitchFamily="49" charset="-122"/>
                </a:rPr>
                <a:t>阅卷警示</a:t>
              </a:r>
              <a:endParaRPr lang="zh-CN" altLang="en-US" sz="2400" b="1" dirty="0">
                <a:solidFill>
                  <a:schemeClr val="bg1"/>
                </a:solidFill>
                <a:ea typeface="幼圆" panose="02010509060101010101" pitchFamily="49" charset="-122"/>
              </a:endParaRPr>
            </a:p>
          </p:txBody>
        </p:sp>
      </p:grpSp>
    </p:spTree>
  </p:cSld>
  <p:clrMapOvr>
    <a:masterClrMapping/>
  </p:clrMapOvr>
  <p:transition spd="med">
    <p:fade/>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专题九　文言文阅读</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3" name="Group 45"/>
          <p:cNvGrpSpPr/>
          <p:nvPr/>
        </p:nvGrpSpPr>
        <p:grpSpPr bwMode="auto">
          <a:xfrm>
            <a:off x="0" y="785222"/>
            <a:ext cx="609600" cy="1857344"/>
            <a:chOff x="1" y="383"/>
            <a:chExt cx="384" cy="1618"/>
          </a:xfrm>
        </p:grpSpPr>
        <p:pic>
          <p:nvPicPr>
            <p:cNvPr id="9" name="Picture 31"/>
            <p:cNvPicPr>
              <a:picLocks noChangeAspect="1" noChangeArrowheads="1"/>
            </p:cNvPicPr>
            <p:nvPr/>
          </p:nvPicPr>
          <p:blipFill>
            <a:blip r:embed="rId4" cstate="print"/>
            <a:srcRect/>
            <a:stretch>
              <a:fillRect/>
            </a:stretch>
          </p:blipFill>
          <p:spPr bwMode="auto">
            <a:xfrm>
              <a:off x="1" y="383"/>
              <a:ext cx="384" cy="1618"/>
            </a:xfrm>
            <a:prstGeom prst="rect">
              <a:avLst/>
            </a:prstGeom>
            <a:noFill/>
            <a:ln w="9525">
              <a:noFill/>
              <a:miter lim="800000"/>
              <a:headEnd/>
              <a:tailEnd/>
            </a:ln>
          </p:spPr>
        </p:pic>
        <p:sp>
          <p:nvSpPr>
            <p:cNvPr id="10" name="内容占位符 2">
              <a:hlinkClick r:id="rId5" action="ppaction://hlinksldjump"/>
            </p:cNvPr>
            <p:cNvSpPr/>
            <p:nvPr/>
          </p:nvSpPr>
          <p:spPr bwMode="auto">
            <a:xfrm>
              <a:off x="46" y="570"/>
              <a:ext cx="272" cy="1179"/>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真题体验</a:t>
              </a:r>
            </a:p>
          </p:txBody>
        </p:sp>
      </p:grpSp>
      <p:graphicFrame>
        <p:nvGraphicFramePr>
          <p:cNvPr id="243715" name="Object 3"/>
          <p:cNvGraphicFramePr>
            <a:graphicFrameLocks noChangeAspect="1"/>
          </p:cNvGraphicFramePr>
          <p:nvPr/>
        </p:nvGraphicFramePr>
        <p:xfrm>
          <a:off x="931863" y="1363681"/>
          <a:ext cx="7591425" cy="4779963"/>
        </p:xfrm>
        <a:graphic>
          <a:graphicData uri="http://schemas.openxmlformats.org/presentationml/2006/ole">
            <p:oleObj spid="_x0000_s208897" name="Document" r:id="rId6" imgW="8344890" imgH="5301161"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166688"/>
            <a:ext cx="6697662" cy="476250"/>
          </a:xfrm>
          <a:noFill/>
        </p:spPr>
        <p:txBody>
          <a:bodyPr/>
          <a:lstStyle/>
          <a:p>
            <a:pPr eaLnBrk="1" hangingPunct="1"/>
            <a:r>
              <a:rPr lang="zh-CN" altLang="en-US" dirty="0" smtClean="0"/>
              <a:t>专题九　文言文阅读</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aphicFrame>
        <p:nvGraphicFramePr>
          <p:cNvPr id="101377" name="Object 1"/>
          <p:cNvGraphicFramePr>
            <a:graphicFrameLocks noChangeAspect="1"/>
          </p:cNvGraphicFramePr>
          <p:nvPr/>
        </p:nvGraphicFramePr>
        <p:xfrm>
          <a:off x="931863" y="1270000"/>
          <a:ext cx="7534275" cy="4808538"/>
        </p:xfrm>
        <a:graphic>
          <a:graphicData uri="http://schemas.openxmlformats.org/presentationml/2006/ole">
            <p:oleObj spid="_x0000_s209921" name="Microsoft Office Word 97 - 2003 文档" r:id="rId4" imgW="8307182" imgH="5317027" progId="Word.Document.8">
              <p:embed/>
            </p:oleObj>
          </a:graphicData>
        </a:graphic>
      </p:graphicFrame>
      <p:grpSp>
        <p:nvGrpSpPr>
          <p:cNvPr id="8" name="组合 7"/>
          <p:cNvGrpSpPr/>
          <p:nvPr/>
        </p:nvGrpSpPr>
        <p:grpSpPr>
          <a:xfrm>
            <a:off x="0" y="2071678"/>
            <a:ext cx="609600" cy="1857388"/>
            <a:chOff x="0" y="2714620"/>
            <a:chExt cx="609600" cy="1857388"/>
          </a:xfrm>
        </p:grpSpPr>
        <p:pic>
          <p:nvPicPr>
            <p:cNvPr id="9"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6"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smtClean="0">
                  <a:solidFill>
                    <a:schemeClr val="bg1"/>
                  </a:solidFill>
                  <a:ea typeface="幼圆" panose="02010509060101010101" pitchFamily="49" charset="-122"/>
                </a:rPr>
                <a:t>阅卷警示</a:t>
              </a:r>
              <a:endParaRPr lang="zh-CN" altLang="en-US" sz="2400" b="1" dirty="0">
                <a:solidFill>
                  <a:schemeClr val="bg1"/>
                </a:solidFill>
                <a:ea typeface="幼圆" panose="02010509060101010101" pitchFamily="49" charset="-122"/>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1377"/>
                                        </p:tgtEl>
                                        <p:attrNameLst>
                                          <p:attrName>style.visibility</p:attrName>
                                        </p:attrNameLst>
                                      </p:cBhvr>
                                      <p:to>
                                        <p:strVal val="visible"/>
                                      </p:to>
                                    </p:set>
                                    <p:animEffect transition="in" filter="blinds(horizontal)">
                                      <p:cBhvr>
                                        <p:cTn id="17" dur="500"/>
                                        <p:tgtEl>
                                          <p:spTgt spid="101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专题九　文言文阅读</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aphicFrame>
        <p:nvGraphicFramePr>
          <p:cNvPr id="100353" name="Object 1"/>
          <p:cNvGraphicFramePr>
            <a:graphicFrameLocks noChangeAspect="1"/>
          </p:cNvGraphicFramePr>
          <p:nvPr/>
        </p:nvGraphicFramePr>
        <p:xfrm>
          <a:off x="931863" y="1363681"/>
          <a:ext cx="7591425" cy="4779963"/>
        </p:xfrm>
        <a:graphic>
          <a:graphicData uri="http://schemas.openxmlformats.org/presentationml/2006/ole">
            <p:oleObj spid="_x0000_s210945" name="Document" r:id="rId4" imgW="8344890" imgH="5301161" progId="Word.Document.8">
              <p:embed/>
            </p:oleObj>
          </a:graphicData>
        </a:graphic>
      </p:graphicFrame>
      <p:grpSp>
        <p:nvGrpSpPr>
          <p:cNvPr id="8" name="组合 7"/>
          <p:cNvGrpSpPr/>
          <p:nvPr/>
        </p:nvGrpSpPr>
        <p:grpSpPr>
          <a:xfrm>
            <a:off x="0" y="2071678"/>
            <a:ext cx="609600" cy="1857388"/>
            <a:chOff x="0" y="2714620"/>
            <a:chExt cx="609600" cy="1857388"/>
          </a:xfrm>
        </p:grpSpPr>
        <p:pic>
          <p:nvPicPr>
            <p:cNvPr id="11"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6"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smtClean="0">
                  <a:solidFill>
                    <a:schemeClr val="bg1"/>
                  </a:solidFill>
                  <a:ea typeface="幼圆" panose="02010509060101010101" pitchFamily="49" charset="-122"/>
                </a:rPr>
                <a:t>阅卷警示</a:t>
              </a:r>
              <a:endParaRPr lang="zh-CN" altLang="en-US" sz="2400" b="1" dirty="0">
                <a:solidFill>
                  <a:schemeClr val="bg1"/>
                </a:solidFill>
                <a:ea typeface="幼圆" panose="02010509060101010101" pitchFamily="49" charset="-122"/>
              </a:endParaRPr>
            </a:p>
          </p:txBody>
        </p:sp>
      </p:grpSp>
    </p:spTree>
  </p:cSld>
  <p:clrMapOvr>
    <a:masterClrMapping/>
  </p:clrMapOvr>
  <p:transition spd="med">
    <p:fade/>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专题九　文言文阅读</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aphicFrame>
        <p:nvGraphicFramePr>
          <p:cNvPr id="100353" name="Object 1"/>
          <p:cNvGraphicFramePr>
            <a:graphicFrameLocks noChangeAspect="1"/>
          </p:cNvGraphicFramePr>
          <p:nvPr/>
        </p:nvGraphicFramePr>
        <p:xfrm>
          <a:off x="931863" y="1417657"/>
          <a:ext cx="7556500" cy="4797425"/>
        </p:xfrm>
        <a:graphic>
          <a:graphicData uri="http://schemas.openxmlformats.org/presentationml/2006/ole">
            <p:oleObj spid="_x0000_s211969" name="Document" r:id="rId4" imgW="8326216" imgH="5309094" progId="Word.Document.8">
              <p:embed/>
            </p:oleObj>
          </a:graphicData>
        </a:graphic>
      </p:graphicFrame>
      <p:grpSp>
        <p:nvGrpSpPr>
          <p:cNvPr id="8" name="组合 7"/>
          <p:cNvGrpSpPr/>
          <p:nvPr/>
        </p:nvGrpSpPr>
        <p:grpSpPr>
          <a:xfrm>
            <a:off x="0" y="2071678"/>
            <a:ext cx="609600" cy="1857388"/>
            <a:chOff x="0" y="2714620"/>
            <a:chExt cx="609600" cy="1857388"/>
          </a:xfrm>
        </p:grpSpPr>
        <p:pic>
          <p:nvPicPr>
            <p:cNvPr id="11"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6"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smtClean="0">
                  <a:solidFill>
                    <a:schemeClr val="bg1"/>
                  </a:solidFill>
                  <a:ea typeface="幼圆" panose="02010509060101010101" pitchFamily="49" charset="-122"/>
                </a:rPr>
                <a:t>阅卷警示</a:t>
              </a:r>
              <a:endParaRPr lang="zh-CN" altLang="en-US" sz="2400" b="1" dirty="0">
                <a:solidFill>
                  <a:schemeClr val="bg1"/>
                </a:solidFill>
                <a:ea typeface="幼圆" panose="02010509060101010101" pitchFamily="49" charset="-122"/>
              </a:endParaRPr>
            </a:p>
          </p:txBody>
        </p:sp>
      </p:grpSp>
    </p:spTree>
  </p:cSld>
  <p:clrMapOvr>
    <a:masterClrMapping/>
  </p:clrMapOvr>
  <p:transition spd="med">
    <p:fade/>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专题九　文言文阅读</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aphicFrame>
        <p:nvGraphicFramePr>
          <p:cNvPr id="11" name="表格 10"/>
          <p:cNvGraphicFramePr>
            <a:graphicFrameLocks noGrp="1"/>
          </p:cNvGraphicFramePr>
          <p:nvPr/>
        </p:nvGraphicFramePr>
        <p:xfrm>
          <a:off x="785786" y="1000108"/>
          <a:ext cx="7903539" cy="5286413"/>
        </p:xfrm>
        <a:graphic>
          <a:graphicData uri="http://schemas.openxmlformats.org/drawingml/2006/table">
            <a:tbl>
              <a:tblPr/>
              <a:tblGrid>
                <a:gridCol w="928694"/>
                <a:gridCol w="860977"/>
                <a:gridCol w="780631"/>
                <a:gridCol w="5333237"/>
              </a:tblGrid>
              <a:tr h="3020807">
                <a:tc>
                  <a:txBody>
                    <a:bodyPr/>
                    <a:lstStyle/>
                    <a:p>
                      <a:pPr algn="ctr">
                        <a:spcAft>
                          <a:spcPts val="0"/>
                        </a:spcAft>
                      </a:pPr>
                      <a:r>
                        <a:rPr lang="zh-CN" sz="2000" b="1" kern="100" dirty="0">
                          <a:latin typeface="Times New Roman" panose="02020603050405020304"/>
                          <a:cs typeface="Times New Roman" panose="02020603050405020304"/>
                        </a:rPr>
                        <a:t>试题解析</a:t>
                      </a:r>
                      <a:endParaRPr lang="zh-CN" sz="2000" b="1" kern="100" dirty="0">
                        <a:latin typeface="宋体" panose="02010600030101010101" pitchFamily="2" charset="-122"/>
                        <a:cs typeface="Courier New" panose="02070309020205020404"/>
                      </a:endParaRPr>
                    </a:p>
                  </a:txBody>
                  <a:tcPr marL="99138" marR="9913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l">
                        <a:lnSpc>
                          <a:spcPct val="118000"/>
                        </a:lnSpc>
                        <a:spcAft>
                          <a:spcPts val="0"/>
                        </a:spcAft>
                      </a:pPr>
                      <a:r>
                        <a:rPr lang="zh-CN" sz="2000" b="1" kern="100" dirty="0">
                          <a:latin typeface="Times New Roman" panose="02020603050405020304"/>
                          <a:cs typeface="Times New Roman" panose="02020603050405020304"/>
                        </a:rPr>
                        <a:t>　本题考查理解并翻译文中句子的能力。翻译句子重点考查结合上下文正确理解句意和重点把握关键词的能力，所以翻译时首先要结合语境正确翻译句子大意，然后再字字落实，翻译好重点词语。第</a:t>
                      </a:r>
                      <a:r>
                        <a:rPr lang="en-US" sz="2000" b="1" kern="100" dirty="0">
                          <a:latin typeface="Times New Roman" panose="02020603050405020304"/>
                          <a:cs typeface="Courier New" panose="02070309020205020404"/>
                        </a:rPr>
                        <a:t>(1)</a:t>
                      </a:r>
                      <a:r>
                        <a:rPr lang="zh-CN" sz="2000" b="1" kern="100" dirty="0">
                          <a:latin typeface="Times New Roman" panose="02020603050405020304"/>
                          <a:cs typeface="Times New Roman" panose="02020603050405020304"/>
                        </a:rPr>
                        <a:t>句抓住句中</a:t>
                      </a:r>
                      <a:r>
                        <a:rPr lang="en-US" sz="2000" b="1" kern="100" dirty="0">
                          <a:latin typeface="宋体" panose="02010600030101010101" pitchFamily="2" charset="-122"/>
                          <a:cs typeface="Times New Roman" panose="02020603050405020304"/>
                        </a:rPr>
                        <a:t>“</a:t>
                      </a:r>
                      <a:r>
                        <a:rPr lang="zh-CN" sz="2000" b="1" kern="100" dirty="0">
                          <a:latin typeface="Times New Roman" panose="02020603050405020304"/>
                          <a:cs typeface="Times New Roman" panose="02020603050405020304"/>
                        </a:rPr>
                        <a:t>陈</a:t>
                      </a:r>
                      <a:r>
                        <a:rPr lang="zh-CN" sz="2000" b="1" kern="100" dirty="0">
                          <a:latin typeface="宋体" panose="02010600030101010101" pitchFamily="2" charset="-122"/>
                          <a:cs typeface="Times New Roman" panose="02020603050405020304"/>
                        </a:rPr>
                        <a:t>”</a:t>
                      </a:r>
                      <a:r>
                        <a:rPr lang="en-US" sz="2000" b="1" kern="100" dirty="0">
                          <a:latin typeface="Times New Roman" panose="02020603050405020304"/>
                          <a:cs typeface="Courier New" panose="02070309020205020404"/>
                        </a:rPr>
                        <a:t>(</a:t>
                      </a:r>
                      <a:r>
                        <a:rPr lang="zh-CN" sz="2000" b="1" kern="100" dirty="0">
                          <a:latin typeface="Times New Roman" panose="02020603050405020304"/>
                          <a:cs typeface="Times New Roman" panose="02020603050405020304"/>
                        </a:rPr>
                        <a:t>奏陈</a:t>
                      </a:r>
                      <a:r>
                        <a:rPr lang="en-US" sz="2000" b="1" kern="100" dirty="0">
                          <a:latin typeface="Times New Roman" panose="02020603050405020304"/>
                          <a:cs typeface="Courier New" panose="02070309020205020404"/>
                        </a:rPr>
                        <a:t>)</a:t>
                      </a:r>
                      <a:r>
                        <a:rPr lang="zh-CN" sz="2000" b="1" kern="100" dirty="0">
                          <a:latin typeface="Times New Roman" panose="02020603050405020304"/>
                          <a:cs typeface="Times New Roman" panose="02020603050405020304"/>
                        </a:rPr>
                        <a:t>、</a:t>
                      </a:r>
                      <a:r>
                        <a:rPr lang="zh-CN" sz="2000" b="1" kern="100" dirty="0">
                          <a:latin typeface="宋体" panose="02010600030101010101" pitchFamily="2" charset="-122"/>
                          <a:cs typeface="Times New Roman" panose="02020603050405020304"/>
                        </a:rPr>
                        <a:t>“</a:t>
                      </a:r>
                      <a:r>
                        <a:rPr lang="zh-CN" sz="2000" b="1" kern="100" dirty="0">
                          <a:latin typeface="Times New Roman" panose="02020603050405020304"/>
                          <a:cs typeface="Times New Roman" panose="02020603050405020304"/>
                        </a:rPr>
                        <a:t>斥</a:t>
                      </a:r>
                      <a:r>
                        <a:rPr lang="zh-CN" sz="2000" b="1" kern="100" dirty="0">
                          <a:latin typeface="宋体" panose="02010600030101010101" pitchFamily="2" charset="-122"/>
                          <a:cs typeface="Times New Roman" panose="02020603050405020304"/>
                        </a:rPr>
                        <a:t>”</a:t>
                      </a:r>
                      <a:r>
                        <a:rPr lang="en-US" sz="2000" b="1" kern="100" dirty="0">
                          <a:latin typeface="Times New Roman" panose="02020603050405020304"/>
                          <a:cs typeface="Courier New" panose="02070309020205020404"/>
                        </a:rPr>
                        <a:t>(</a:t>
                      </a:r>
                      <a:r>
                        <a:rPr lang="zh-CN" sz="2000" b="1" kern="100" dirty="0">
                          <a:latin typeface="Times New Roman" panose="02020603050405020304"/>
                          <a:cs typeface="Times New Roman" panose="02020603050405020304"/>
                        </a:rPr>
                        <a:t>指斥</a:t>
                      </a:r>
                      <a:r>
                        <a:rPr lang="en-US" sz="2000" b="1" kern="100" dirty="0">
                          <a:latin typeface="Times New Roman" panose="02020603050405020304"/>
                          <a:cs typeface="Courier New" panose="02070309020205020404"/>
                        </a:rPr>
                        <a:t>)</a:t>
                      </a:r>
                      <a:r>
                        <a:rPr lang="zh-CN" sz="2000" b="1" kern="100" dirty="0">
                          <a:latin typeface="Times New Roman" panose="02020603050405020304"/>
                          <a:cs typeface="Times New Roman" panose="02020603050405020304"/>
                        </a:rPr>
                        <a:t>、</a:t>
                      </a:r>
                      <a:r>
                        <a:rPr lang="zh-CN" sz="2000" b="1" kern="100" dirty="0">
                          <a:latin typeface="宋体" panose="02010600030101010101" pitchFamily="2" charset="-122"/>
                          <a:ea typeface="Times New Roman" panose="02020603050405020304"/>
                          <a:cs typeface="Courier New" panose="02070309020205020404"/>
                        </a:rPr>
                        <a:t> </a:t>
                      </a:r>
                      <a:r>
                        <a:rPr lang="en-US" sz="2000" b="1" kern="100" dirty="0">
                          <a:latin typeface="宋体" panose="02010600030101010101" pitchFamily="2" charset="-122"/>
                          <a:cs typeface="Times New Roman" panose="02020603050405020304"/>
                        </a:rPr>
                        <a:t>“</a:t>
                      </a:r>
                      <a:r>
                        <a:rPr lang="zh-CN" sz="2000" b="1" kern="100" dirty="0">
                          <a:latin typeface="Times New Roman" panose="02020603050405020304"/>
                          <a:cs typeface="Times New Roman" panose="02020603050405020304"/>
                        </a:rPr>
                        <a:t>权幸</a:t>
                      </a:r>
                      <a:r>
                        <a:rPr lang="en-US" sz="2000" b="1" kern="100" dirty="0">
                          <a:latin typeface="宋体" panose="02010600030101010101" pitchFamily="2" charset="-122"/>
                          <a:cs typeface="Times New Roman" panose="02020603050405020304"/>
                        </a:rPr>
                        <a:t>”</a:t>
                      </a:r>
                      <a:r>
                        <a:rPr lang="en-US" sz="2000" b="1" kern="100" dirty="0">
                          <a:latin typeface="Times New Roman" panose="02020603050405020304"/>
                          <a:cs typeface="Courier New" panose="02070309020205020404"/>
                        </a:rPr>
                        <a:t> (</a:t>
                      </a:r>
                      <a:r>
                        <a:rPr lang="zh-CN" sz="2000" b="1" kern="100" dirty="0">
                          <a:latin typeface="Times New Roman" panose="02020603050405020304"/>
                          <a:cs typeface="Times New Roman" panose="02020603050405020304"/>
                        </a:rPr>
                        <a:t>受宠的权贵</a:t>
                      </a:r>
                      <a:r>
                        <a:rPr lang="en-US" sz="2000" b="1" kern="100" dirty="0">
                          <a:latin typeface="Times New Roman" panose="02020603050405020304"/>
                          <a:cs typeface="Courier New" panose="02070309020205020404"/>
                        </a:rPr>
                        <a:t>)</a:t>
                      </a:r>
                      <a:r>
                        <a:rPr lang="zh-CN" sz="2000" b="1" kern="100" dirty="0">
                          <a:latin typeface="Times New Roman" panose="02020603050405020304"/>
                          <a:cs typeface="Times New Roman" panose="02020603050405020304"/>
                        </a:rPr>
                        <a:t>、</a:t>
                      </a:r>
                      <a:r>
                        <a:rPr lang="en-US" sz="2000" b="1" kern="100" dirty="0">
                          <a:latin typeface="宋体" panose="02010600030101010101" pitchFamily="2" charset="-122"/>
                          <a:cs typeface="Times New Roman" panose="02020603050405020304"/>
                        </a:rPr>
                        <a:t>“</a:t>
                      </a:r>
                      <a:r>
                        <a:rPr lang="zh-CN" sz="2000" b="1" kern="100" dirty="0">
                          <a:latin typeface="Times New Roman" panose="02020603050405020304"/>
                          <a:cs typeface="Times New Roman" panose="02020603050405020304"/>
                        </a:rPr>
                        <a:t>嫉</a:t>
                      </a:r>
                      <a:r>
                        <a:rPr lang="en-US" sz="2000" b="1" kern="100" dirty="0">
                          <a:latin typeface="宋体" panose="02010600030101010101" pitchFamily="2" charset="-122"/>
                          <a:cs typeface="Times New Roman" panose="02020603050405020304"/>
                        </a:rPr>
                        <a:t>”</a:t>
                      </a:r>
                      <a:r>
                        <a:rPr lang="en-US" sz="2000" b="1" kern="100" dirty="0">
                          <a:latin typeface="Times New Roman" panose="02020603050405020304"/>
                          <a:cs typeface="Courier New" panose="02070309020205020404"/>
                        </a:rPr>
                        <a:t> (</a:t>
                      </a:r>
                      <a:r>
                        <a:rPr lang="zh-CN" sz="2000" b="1" kern="100" dirty="0">
                          <a:latin typeface="Times New Roman" panose="02020603050405020304"/>
                          <a:cs typeface="Times New Roman" panose="02020603050405020304"/>
                        </a:rPr>
                        <a:t>痛恨</a:t>
                      </a:r>
                      <a:r>
                        <a:rPr lang="en-US" sz="2000" b="1" kern="100" dirty="0">
                          <a:latin typeface="Times New Roman" panose="02020603050405020304"/>
                          <a:cs typeface="Courier New" panose="02070309020205020404"/>
                        </a:rPr>
                        <a:t>)</a:t>
                      </a:r>
                      <a:r>
                        <a:rPr lang="zh-CN" sz="2000" b="1" kern="100" dirty="0">
                          <a:latin typeface="Times New Roman" panose="02020603050405020304"/>
                          <a:cs typeface="Times New Roman" panose="02020603050405020304"/>
                        </a:rPr>
                        <a:t>这几个关键词语，即可译出大意。第</a:t>
                      </a:r>
                      <a:r>
                        <a:rPr lang="en-US" sz="2000" b="1" kern="100" dirty="0">
                          <a:latin typeface="Times New Roman" panose="02020603050405020304"/>
                          <a:cs typeface="Courier New" panose="02070309020205020404"/>
                        </a:rPr>
                        <a:t>(2)</a:t>
                      </a:r>
                      <a:r>
                        <a:rPr lang="zh-CN" sz="2000" b="1" kern="100" dirty="0">
                          <a:latin typeface="Times New Roman" panose="02020603050405020304"/>
                          <a:cs typeface="Times New Roman" panose="02020603050405020304"/>
                        </a:rPr>
                        <a:t>句关键点有：</a:t>
                      </a:r>
                      <a:r>
                        <a:rPr lang="en-US" sz="2000" b="1" kern="100" dirty="0">
                          <a:latin typeface="宋体" panose="02010600030101010101" pitchFamily="2" charset="-122"/>
                          <a:cs typeface="Times New Roman" panose="02020603050405020304"/>
                        </a:rPr>
                        <a:t>“</a:t>
                      </a:r>
                      <a:r>
                        <a:rPr lang="zh-CN" sz="2000" b="1" kern="100" dirty="0">
                          <a:latin typeface="Times New Roman" panose="02020603050405020304"/>
                          <a:cs typeface="Times New Roman" panose="02020603050405020304"/>
                        </a:rPr>
                        <a:t>谠</a:t>
                      </a:r>
                      <a:r>
                        <a:rPr lang="en-US" sz="2000" b="1" kern="100" dirty="0">
                          <a:latin typeface="宋体" panose="02010600030101010101" pitchFamily="2" charset="-122"/>
                          <a:cs typeface="Times New Roman" panose="02020603050405020304"/>
                        </a:rPr>
                        <a:t>”</a:t>
                      </a:r>
                      <a:r>
                        <a:rPr lang="en-US" sz="2000" b="1" kern="100" dirty="0">
                          <a:latin typeface="Times New Roman" panose="02020603050405020304"/>
                          <a:cs typeface="Courier New" panose="02070309020205020404"/>
                        </a:rPr>
                        <a:t>(</a:t>
                      </a:r>
                      <a:r>
                        <a:rPr lang="zh-CN" sz="2000" b="1" kern="100" dirty="0">
                          <a:latin typeface="Times New Roman" panose="02020603050405020304"/>
                          <a:cs typeface="Times New Roman" panose="02020603050405020304"/>
                        </a:rPr>
                        <a:t>直言</a:t>
                      </a:r>
                      <a:r>
                        <a:rPr lang="en-US" sz="2000" b="1" kern="100" dirty="0">
                          <a:latin typeface="Times New Roman" panose="02020603050405020304"/>
                          <a:cs typeface="Courier New" panose="02070309020205020404"/>
                        </a:rPr>
                        <a:t>)</a:t>
                      </a:r>
                      <a:r>
                        <a:rPr lang="zh-CN" sz="2000" b="1" kern="100" dirty="0">
                          <a:latin typeface="Times New Roman" panose="02020603050405020304"/>
                          <a:cs typeface="Times New Roman" panose="02020603050405020304"/>
                        </a:rPr>
                        <a:t>，</a:t>
                      </a:r>
                      <a:r>
                        <a:rPr lang="en-US" sz="2000" b="1" kern="100" dirty="0">
                          <a:latin typeface="宋体" panose="02010600030101010101" pitchFamily="2" charset="-122"/>
                          <a:cs typeface="Times New Roman" panose="02020603050405020304"/>
                        </a:rPr>
                        <a:t>“</a:t>
                      </a:r>
                      <a:r>
                        <a:rPr lang="zh-CN" sz="2000" b="1" kern="100" dirty="0">
                          <a:latin typeface="Times New Roman" panose="02020603050405020304"/>
                          <a:cs typeface="Times New Roman" panose="02020603050405020304"/>
                        </a:rPr>
                        <a:t>请如雍言</a:t>
                      </a:r>
                      <a:r>
                        <a:rPr lang="en-US" sz="2000" b="1" kern="100" dirty="0">
                          <a:latin typeface="宋体" panose="02010600030101010101" pitchFamily="2" charset="-122"/>
                          <a:cs typeface="Times New Roman" panose="02020603050405020304"/>
                        </a:rPr>
                        <a:t>”</a:t>
                      </a:r>
                      <a:r>
                        <a:rPr lang="zh-CN" sz="2000" b="1" kern="100" dirty="0">
                          <a:latin typeface="Times New Roman" panose="02020603050405020304"/>
                          <a:cs typeface="Times New Roman" panose="02020603050405020304"/>
                        </a:rPr>
                        <a:t>是</a:t>
                      </a:r>
                      <a:r>
                        <a:rPr lang="en-US" sz="2000" b="1" kern="100" dirty="0">
                          <a:latin typeface="宋体" panose="02010600030101010101" pitchFamily="2" charset="-122"/>
                          <a:cs typeface="Times New Roman" panose="02020603050405020304"/>
                        </a:rPr>
                        <a:t>“</a:t>
                      </a:r>
                      <a:r>
                        <a:rPr lang="zh-CN" sz="2000" b="1" kern="100" dirty="0">
                          <a:latin typeface="Times New Roman" panose="02020603050405020304"/>
                          <a:cs typeface="Times New Roman" panose="02020603050405020304"/>
                        </a:rPr>
                        <a:t>如雍言请</a:t>
                      </a:r>
                      <a:r>
                        <a:rPr lang="en-US" sz="2000" b="1" kern="100" dirty="0">
                          <a:latin typeface="宋体" panose="02010600030101010101" pitchFamily="2" charset="-122"/>
                          <a:cs typeface="Times New Roman" panose="02020603050405020304"/>
                        </a:rPr>
                        <a:t>”</a:t>
                      </a:r>
                      <a:r>
                        <a:rPr lang="zh-CN" sz="2000" b="1" kern="100" dirty="0">
                          <a:latin typeface="Times New Roman" panose="02020603050405020304"/>
                          <a:cs typeface="Times New Roman" panose="02020603050405020304"/>
                        </a:rPr>
                        <a:t>的倒装，</a:t>
                      </a:r>
                      <a:r>
                        <a:rPr lang="zh-CN" sz="2000" b="1" kern="100" dirty="0">
                          <a:latin typeface="宋体" panose="02010600030101010101" pitchFamily="2" charset="-122"/>
                          <a:ea typeface="Times New Roman" panose="02020603050405020304"/>
                          <a:cs typeface="Courier New" panose="02070309020205020404"/>
                        </a:rPr>
                        <a:t> </a:t>
                      </a:r>
                      <a:r>
                        <a:rPr lang="en-US" sz="2000" b="1" kern="100" dirty="0">
                          <a:latin typeface="宋体" panose="02010600030101010101" pitchFamily="2" charset="-122"/>
                          <a:cs typeface="Times New Roman" panose="02020603050405020304"/>
                        </a:rPr>
                        <a:t>“</a:t>
                      </a:r>
                      <a:r>
                        <a:rPr lang="zh-CN" sz="2000" b="1" kern="100" dirty="0">
                          <a:latin typeface="Times New Roman" panose="02020603050405020304"/>
                          <a:cs typeface="Times New Roman" panose="02020603050405020304"/>
                        </a:rPr>
                        <a:t>不报</a:t>
                      </a:r>
                      <a:r>
                        <a:rPr lang="en-US" sz="2000" b="1" kern="100" dirty="0">
                          <a:latin typeface="宋体" panose="02010600030101010101" pitchFamily="2" charset="-122"/>
                          <a:cs typeface="Times New Roman" panose="02020603050405020304"/>
                        </a:rPr>
                        <a:t>”</a:t>
                      </a:r>
                      <a:r>
                        <a:rPr lang="zh-CN" sz="2000" b="1" kern="100" dirty="0">
                          <a:latin typeface="Times New Roman" panose="02020603050405020304"/>
                          <a:cs typeface="Times New Roman" panose="02020603050405020304"/>
                        </a:rPr>
                        <a:t>是省略句，应译为</a:t>
                      </a:r>
                      <a:r>
                        <a:rPr lang="en-US" sz="2000" b="1" kern="100" dirty="0">
                          <a:latin typeface="宋体" panose="02010600030101010101" pitchFamily="2" charset="-122"/>
                          <a:cs typeface="Times New Roman" panose="02020603050405020304"/>
                        </a:rPr>
                        <a:t>“</a:t>
                      </a:r>
                      <a:r>
                        <a:rPr lang="en-US" sz="2000" b="1" kern="100" dirty="0">
                          <a:latin typeface="Times New Roman" panose="02020603050405020304"/>
                          <a:cs typeface="Courier New" panose="02070309020205020404"/>
                        </a:rPr>
                        <a:t>(</a:t>
                      </a:r>
                      <a:r>
                        <a:rPr lang="zh-CN" sz="2000" b="1" kern="100" dirty="0">
                          <a:latin typeface="Times New Roman" panose="02020603050405020304"/>
                          <a:cs typeface="Times New Roman" panose="02020603050405020304"/>
                        </a:rPr>
                        <a:t>皇上</a:t>
                      </a:r>
                      <a:r>
                        <a:rPr lang="en-US" sz="2000" b="1" kern="100" dirty="0">
                          <a:latin typeface="Times New Roman" panose="02020603050405020304"/>
                          <a:cs typeface="Courier New" panose="02070309020205020404"/>
                        </a:rPr>
                        <a:t>)</a:t>
                      </a:r>
                      <a:r>
                        <a:rPr lang="zh-CN" sz="2000" b="1" kern="100" dirty="0">
                          <a:latin typeface="Times New Roman" panose="02020603050405020304"/>
                          <a:cs typeface="Times New Roman" panose="02020603050405020304"/>
                        </a:rPr>
                        <a:t>没有回复</a:t>
                      </a:r>
                      <a:r>
                        <a:rPr lang="en-US" sz="2000" b="1" kern="100" dirty="0">
                          <a:latin typeface="宋体" panose="02010600030101010101" pitchFamily="2" charset="-122"/>
                          <a:cs typeface="Times New Roman" panose="02020603050405020304"/>
                        </a:rPr>
                        <a:t>”</a:t>
                      </a:r>
                      <a:r>
                        <a:rPr lang="zh-CN" sz="2000" b="1" kern="100" dirty="0">
                          <a:latin typeface="Times New Roman" panose="02020603050405020304"/>
                          <a:cs typeface="Times New Roman" panose="02020603050405020304"/>
                        </a:rPr>
                        <a:t>，</a:t>
                      </a:r>
                      <a:r>
                        <a:rPr lang="en-US" sz="2000" b="1" kern="100" dirty="0">
                          <a:latin typeface="宋体" panose="02010600030101010101" pitchFamily="2" charset="-122"/>
                          <a:cs typeface="Times New Roman" panose="02020603050405020304"/>
                        </a:rPr>
                        <a:t>“</a:t>
                      </a:r>
                      <a:r>
                        <a:rPr lang="zh-CN" sz="2000" b="1" kern="100" dirty="0">
                          <a:latin typeface="Times New Roman" panose="02020603050405020304"/>
                          <a:cs typeface="Times New Roman" panose="02020603050405020304"/>
                        </a:rPr>
                        <a:t>报</a:t>
                      </a:r>
                      <a:r>
                        <a:rPr lang="en-US" sz="2000" b="1" kern="100" dirty="0">
                          <a:latin typeface="宋体" panose="02010600030101010101" pitchFamily="2" charset="-122"/>
                          <a:cs typeface="Times New Roman" panose="02020603050405020304"/>
                        </a:rPr>
                        <a:t>”</a:t>
                      </a:r>
                      <a:r>
                        <a:rPr lang="zh-CN" sz="2000" b="1" kern="100" dirty="0">
                          <a:latin typeface="Times New Roman" panose="02020603050405020304"/>
                          <a:cs typeface="Times New Roman" panose="02020603050405020304"/>
                        </a:rPr>
                        <a:t>指回复、答复</a:t>
                      </a:r>
                      <a:endParaRPr lang="zh-CN" sz="2000" b="1" kern="100" dirty="0">
                        <a:latin typeface="宋体" panose="02010600030101010101" pitchFamily="2" charset="-122"/>
                        <a:cs typeface="Courier New" panose="02070309020205020404"/>
                      </a:endParaRPr>
                    </a:p>
                  </a:txBody>
                  <a:tcPr marL="99138" marR="9913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r>
              <a:tr h="1132803">
                <a:tc>
                  <a:txBody>
                    <a:bodyPr/>
                    <a:lstStyle/>
                    <a:p>
                      <a:pPr algn="ctr">
                        <a:spcAft>
                          <a:spcPts val="0"/>
                        </a:spcAft>
                      </a:pPr>
                      <a:r>
                        <a:rPr lang="zh-CN" sz="2000" b="1" kern="100">
                          <a:latin typeface="Times New Roman" panose="02020603050405020304"/>
                          <a:cs typeface="Times New Roman" panose="02020603050405020304"/>
                        </a:rPr>
                        <a:t>现场答案</a:t>
                      </a:r>
                      <a:endParaRPr lang="zh-CN" sz="2000" b="1" kern="100">
                        <a:latin typeface="宋体" panose="02010600030101010101" pitchFamily="2" charset="-122"/>
                        <a:cs typeface="Courier New" panose="02070309020205020404"/>
                      </a:endParaRPr>
                    </a:p>
                  </a:txBody>
                  <a:tcPr marL="99138" marR="9913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l">
                        <a:lnSpc>
                          <a:spcPct val="118000"/>
                        </a:lnSpc>
                        <a:spcAft>
                          <a:spcPts val="0"/>
                        </a:spcAft>
                      </a:pPr>
                      <a:r>
                        <a:rPr lang="zh-CN" sz="2000" b="1" kern="100" dirty="0">
                          <a:latin typeface="Times New Roman" panose="02020603050405020304"/>
                          <a:cs typeface="Times New Roman" panose="02020603050405020304"/>
                        </a:rPr>
                        <a:t>　</a:t>
                      </a:r>
                      <a:r>
                        <a:rPr lang="en-US" sz="2000" b="1" kern="100" dirty="0">
                          <a:latin typeface="Times New Roman" panose="02020603050405020304"/>
                          <a:cs typeface="Courier New" panose="02070309020205020404"/>
                        </a:rPr>
                        <a:t>(1)</a:t>
                      </a:r>
                      <a:r>
                        <a:rPr lang="zh-CN" sz="2000" b="1" kern="100" dirty="0">
                          <a:latin typeface="Times New Roman" panose="02020603050405020304"/>
                          <a:cs typeface="Times New Roman" panose="02020603050405020304"/>
                        </a:rPr>
                        <a:t>极力奏陈社会弊病，话语多指责权幸，权幸愈加痛恨他。</a:t>
                      </a:r>
                      <a:endParaRPr lang="zh-CN" sz="2000" b="1" kern="100" dirty="0">
                        <a:latin typeface="宋体" panose="02010600030101010101" pitchFamily="2" charset="-122"/>
                        <a:cs typeface="Courier New" panose="02070309020205020404"/>
                      </a:endParaRPr>
                    </a:p>
                    <a:p>
                      <a:pPr algn="l">
                        <a:lnSpc>
                          <a:spcPct val="118000"/>
                        </a:lnSpc>
                        <a:spcAft>
                          <a:spcPts val="0"/>
                        </a:spcAft>
                      </a:pPr>
                      <a:r>
                        <a:rPr lang="zh-CN" sz="2000" b="1" kern="100" dirty="0">
                          <a:latin typeface="Times New Roman" panose="02020603050405020304"/>
                          <a:cs typeface="Times New Roman" panose="02020603050405020304"/>
                        </a:rPr>
                        <a:t>　</a:t>
                      </a:r>
                      <a:r>
                        <a:rPr lang="en-US" sz="2000" b="1" kern="100" dirty="0">
                          <a:latin typeface="Times New Roman" panose="02020603050405020304"/>
                          <a:cs typeface="Courier New" panose="02070309020205020404"/>
                        </a:rPr>
                        <a:t>(2)</a:t>
                      </a:r>
                      <a:r>
                        <a:rPr lang="zh-CN" sz="2000" b="1" kern="100" dirty="0">
                          <a:latin typeface="Times New Roman" panose="02020603050405020304"/>
                          <a:cs typeface="Times New Roman" panose="02020603050405020304"/>
                        </a:rPr>
                        <a:t>又认为傅珪刚正忠实，应当起用。吏部按照卢雍的话上奏，没有报答</a:t>
                      </a:r>
                      <a:r>
                        <a:rPr lang="zh-CN" sz="2000" b="1" kern="100" dirty="0">
                          <a:latin typeface="宋体" panose="02010600030101010101" pitchFamily="2" charset="-122"/>
                          <a:ea typeface="Times New Roman" panose="02020603050405020304"/>
                          <a:cs typeface="Courier New" panose="02070309020205020404"/>
                        </a:rPr>
                        <a:t> </a:t>
                      </a:r>
                      <a:endParaRPr lang="zh-CN" sz="2000" b="1" kern="100" dirty="0">
                        <a:latin typeface="宋体" panose="02010600030101010101" pitchFamily="2" charset="-122"/>
                        <a:cs typeface="Courier New" panose="02070309020205020404"/>
                      </a:endParaRPr>
                    </a:p>
                  </a:txBody>
                  <a:tcPr marL="99138" marR="9913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r>
              <a:tr h="1132803">
                <a:tc>
                  <a:txBody>
                    <a:bodyPr/>
                    <a:lstStyle/>
                    <a:p>
                      <a:pPr algn="ctr">
                        <a:spcAft>
                          <a:spcPts val="0"/>
                        </a:spcAft>
                      </a:pPr>
                      <a:r>
                        <a:rPr lang="zh-CN" sz="2000" b="1" kern="100">
                          <a:latin typeface="Times New Roman" panose="02020603050405020304"/>
                          <a:cs typeface="Times New Roman" panose="02020603050405020304"/>
                        </a:rPr>
                        <a:t>现场得分</a:t>
                      </a:r>
                      <a:endParaRPr lang="zh-CN" sz="2000" b="1" kern="100">
                        <a:latin typeface="宋体" panose="02010600030101010101" pitchFamily="2" charset="-122"/>
                        <a:cs typeface="Courier New" panose="02070309020205020404"/>
                      </a:endParaRPr>
                    </a:p>
                  </a:txBody>
                  <a:tcPr marL="99138" marR="9913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2000" b="1" kern="100">
                          <a:latin typeface="Times New Roman" panose="02020603050405020304"/>
                          <a:cs typeface="Courier New" panose="02070309020205020404"/>
                        </a:rPr>
                        <a:t>6</a:t>
                      </a:r>
                      <a:r>
                        <a:rPr lang="zh-CN" sz="2000" b="1" kern="100">
                          <a:latin typeface="Times New Roman" panose="02020603050405020304"/>
                          <a:cs typeface="Times New Roman" panose="02020603050405020304"/>
                        </a:rPr>
                        <a:t>分</a:t>
                      </a:r>
                      <a:endParaRPr lang="zh-CN" sz="2000" b="1" kern="100">
                        <a:latin typeface="宋体" panose="02010600030101010101" pitchFamily="2" charset="-122"/>
                        <a:cs typeface="Courier New" panose="02070309020205020404"/>
                      </a:endParaRPr>
                    </a:p>
                  </a:txBody>
                  <a:tcPr marL="99138" marR="9913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b="1" kern="100">
                          <a:latin typeface="Times New Roman" panose="02020603050405020304"/>
                          <a:cs typeface="Times New Roman" panose="02020603050405020304"/>
                        </a:rPr>
                        <a:t>理由</a:t>
                      </a:r>
                      <a:endParaRPr lang="zh-CN" sz="2000" b="1" kern="100">
                        <a:latin typeface="宋体" panose="02010600030101010101" pitchFamily="2" charset="-122"/>
                        <a:cs typeface="Courier New" panose="02070309020205020404"/>
                      </a:endParaRPr>
                    </a:p>
                  </a:txBody>
                  <a:tcPr marL="99138" marR="9913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panose="02020603050405020304"/>
                          <a:cs typeface="Times New Roman" panose="02020603050405020304"/>
                        </a:rPr>
                        <a:t>　第</a:t>
                      </a:r>
                      <a:r>
                        <a:rPr lang="en-US" sz="2000" b="1" kern="100" dirty="0">
                          <a:latin typeface="Times New Roman" panose="02020603050405020304"/>
                          <a:cs typeface="Courier New" panose="02070309020205020404"/>
                        </a:rPr>
                        <a:t>(1)</a:t>
                      </a:r>
                      <a:r>
                        <a:rPr lang="zh-CN" sz="2000" b="1" kern="100" dirty="0">
                          <a:latin typeface="Times New Roman" panose="02020603050405020304"/>
                          <a:cs typeface="Times New Roman" panose="02020603050405020304"/>
                        </a:rPr>
                        <a:t>句没有字字落实，丢了</a:t>
                      </a:r>
                      <a:r>
                        <a:rPr lang="en-US" sz="2000" b="1" kern="100" dirty="0">
                          <a:latin typeface="宋体" panose="02010600030101010101" pitchFamily="2" charset="-122"/>
                          <a:cs typeface="Times New Roman" panose="02020603050405020304"/>
                        </a:rPr>
                        <a:t>“</a:t>
                      </a:r>
                      <a:r>
                        <a:rPr lang="zh-CN" sz="2000" b="1" kern="100" dirty="0">
                          <a:latin typeface="Times New Roman" panose="02020603050405020304"/>
                          <a:cs typeface="Times New Roman" panose="02020603050405020304"/>
                        </a:rPr>
                        <a:t>时</a:t>
                      </a:r>
                      <a:r>
                        <a:rPr lang="en-US" sz="2000" b="1" kern="100" dirty="0">
                          <a:latin typeface="宋体" panose="02010600030101010101" pitchFamily="2" charset="-122"/>
                          <a:cs typeface="Times New Roman" panose="02020603050405020304"/>
                        </a:rPr>
                        <a:t>”“</a:t>
                      </a:r>
                      <a:r>
                        <a:rPr lang="zh-CN" sz="2000" b="1" kern="100" dirty="0">
                          <a:latin typeface="Times New Roman" panose="02020603050405020304"/>
                          <a:cs typeface="Times New Roman" panose="02020603050405020304"/>
                        </a:rPr>
                        <a:t>十事</a:t>
                      </a:r>
                      <a:r>
                        <a:rPr lang="en-US" sz="2000" b="1" kern="100" dirty="0">
                          <a:latin typeface="宋体" panose="02010600030101010101" pitchFamily="2" charset="-122"/>
                          <a:cs typeface="Times New Roman" panose="02020603050405020304"/>
                        </a:rPr>
                        <a:t>”</a:t>
                      </a:r>
                      <a:r>
                        <a:rPr lang="zh-CN" sz="2000" b="1" kern="100" dirty="0">
                          <a:latin typeface="Times New Roman" panose="02020603050405020304"/>
                          <a:cs typeface="Times New Roman" panose="02020603050405020304"/>
                        </a:rPr>
                        <a:t>，另外</a:t>
                      </a:r>
                      <a:r>
                        <a:rPr lang="en-US" sz="2000" b="1" kern="100" dirty="0">
                          <a:latin typeface="宋体" panose="02010600030101010101" pitchFamily="2" charset="-122"/>
                          <a:cs typeface="Times New Roman" panose="02020603050405020304"/>
                        </a:rPr>
                        <a:t>“</a:t>
                      </a:r>
                      <a:r>
                        <a:rPr lang="zh-CN" sz="2000" b="1" kern="100" dirty="0">
                          <a:latin typeface="Times New Roman" panose="02020603050405020304"/>
                          <a:cs typeface="Times New Roman" panose="02020603050405020304"/>
                        </a:rPr>
                        <a:t>权幸</a:t>
                      </a:r>
                      <a:r>
                        <a:rPr lang="en-US" sz="2000" b="1" kern="100" dirty="0">
                          <a:latin typeface="宋体" panose="02010600030101010101" pitchFamily="2" charset="-122"/>
                          <a:cs typeface="Times New Roman" panose="02020603050405020304"/>
                        </a:rPr>
                        <a:t>”</a:t>
                      </a:r>
                      <a:r>
                        <a:rPr lang="zh-CN" sz="2000" b="1" kern="100" dirty="0">
                          <a:latin typeface="Times New Roman" panose="02020603050405020304"/>
                          <a:cs typeface="Times New Roman" panose="02020603050405020304"/>
                        </a:rPr>
                        <a:t>也没有翻译出来。第</a:t>
                      </a:r>
                      <a:r>
                        <a:rPr lang="en-US" sz="2000" b="1" kern="100" dirty="0">
                          <a:latin typeface="Times New Roman" panose="02020603050405020304"/>
                          <a:cs typeface="Courier New" panose="02070309020205020404"/>
                        </a:rPr>
                        <a:t>(2)</a:t>
                      </a:r>
                      <a:r>
                        <a:rPr lang="zh-CN" sz="2000" b="1" kern="100" dirty="0">
                          <a:latin typeface="Times New Roman" panose="02020603050405020304"/>
                          <a:cs typeface="Times New Roman" panose="02020603050405020304"/>
                        </a:rPr>
                        <a:t>句丢了一个要点</a:t>
                      </a:r>
                      <a:r>
                        <a:rPr lang="en-US" sz="2000" b="1" kern="100" dirty="0">
                          <a:latin typeface="宋体" panose="02010600030101010101" pitchFamily="2" charset="-122"/>
                          <a:cs typeface="Times New Roman" panose="02020603050405020304"/>
                        </a:rPr>
                        <a:t>“</a:t>
                      </a:r>
                      <a:r>
                        <a:rPr lang="zh-CN" sz="2000" b="1" kern="100" dirty="0">
                          <a:latin typeface="Times New Roman" panose="02020603050405020304"/>
                          <a:cs typeface="Times New Roman" panose="02020603050405020304"/>
                        </a:rPr>
                        <a:t>谠</a:t>
                      </a:r>
                      <a:r>
                        <a:rPr lang="en-US" sz="2000" b="1" kern="100" dirty="0">
                          <a:latin typeface="宋体" panose="02010600030101010101" pitchFamily="2" charset="-122"/>
                          <a:cs typeface="Times New Roman" panose="02020603050405020304"/>
                        </a:rPr>
                        <a:t>”</a:t>
                      </a:r>
                      <a:r>
                        <a:rPr lang="zh-CN" sz="2000" b="1" kern="100" dirty="0">
                          <a:latin typeface="Times New Roman" panose="02020603050405020304"/>
                          <a:cs typeface="Times New Roman" panose="02020603050405020304"/>
                        </a:rPr>
                        <a:t>，且</a:t>
                      </a:r>
                      <a:r>
                        <a:rPr lang="en-US" sz="2000" b="1" kern="100" dirty="0">
                          <a:latin typeface="宋体" panose="02010600030101010101" pitchFamily="2" charset="-122"/>
                          <a:cs typeface="Times New Roman" panose="02020603050405020304"/>
                        </a:rPr>
                        <a:t>“</a:t>
                      </a:r>
                      <a:r>
                        <a:rPr lang="zh-CN" sz="2000" b="1" kern="100" dirty="0">
                          <a:latin typeface="Times New Roman" panose="02020603050405020304"/>
                          <a:cs typeface="Times New Roman" panose="02020603050405020304"/>
                        </a:rPr>
                        <a:t>报</a:t>
                      </a:r>
                      <a:r>
                        <a:rPr lang="en-US" sz="2000" b="1" kern="100" dirty="0">
                          <a:latin typeface="宋体" panose="02010600030101010101" pitchFamily="2" charset="-122"/>
                          <a:cs typeface="Times New Roman" panose="02020603050405020304"/>
                        </a:rPr>
                        <a:t>”</a:t>
                      </a:r>
                      <a:r>
                        <a:rPr lang="zh-CN" sz="2000" b="1" kern="100" dirty="0">
                          <a:latin typeface="Times New Roman" panose="02020603050405020304"/>
                          <a:cs typeface="Times New Roman" panose="02020603050405020304"/>
                        </a:rPr>
                        <a:t>没有翻译正确</a:t>
                      </a:r>
                      <a:r>
                        <a:rPr lang="zh-CN" sz="2000" b="1" kern="100" dirty="0">
                          <a:latin typeface="宋体" panose="02010600030101010101" pitchFamily="2" charset="-122"/>
                          <a:ea typeface="Times New Roman" panose="02020603050405020304"/>
                          <a:cs typeface="Courier New" panose="02070309020205020404"/>
                        </a:rPr>
                        <a:t> </a:t>
                      </a:r>
                      <a:endParaRPr lang="zh-CN" sz="2000" b="1" kern="100" dirty="0">
                        <a:latin typeface="宋体" panose="02010600030101010101" pitchFamily="2" charset="-122"/>
                        <a:cs typeface="Courier New" panose="02070309020205020404"/>
                      </a:endParaRPr>
                    </a:p>
                  </a:txBody>
                  <a:tcPr marL="99138" marR="9913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8" name="组合 7"/>
          <p:cNvGrpSpPr/>
          <p:nvPr/>
        </p:nvGrpSpPr>
        <p:grpSpPr>
          <a:xfrm>
            <a:off x="0" y="2071678"/>
            <a:ext cx="609600" cy="1857388"/>
            <a:chOff x="0" y="2714620"/>
            <a:chExt cx="609600" cy="1857388"/>
          </a:xfrm>
        </p:grpSpPr>
        <p:pic>
          <p:nvPicPr>
            <p:cNvPr id="12"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3"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smtClean="0">
                  <a:solidFill>
                    <a:schemeClr val="bg1"/>
                  </a:solidFill>
                  <a:ea typeface="幼圆" panose="02010509060101010101" pitchFamily="49" charset="-122"/>
                </a:rPr>
                <a:t>阅卷警示</a:t>
              </a:r>
              <a:endParaRPr lang="zh-CN" altLang="en-US" sz="2400" b="1" dirty="0">
                <a:solidFill>
                  <a:schemeClr val="bg1"/>
                </a:solidFill>
                <a:ea typeface="幼圆" panose="02010509060101010101" pitchFamily="49" charset="-122"/>
              </a:endParaRPr>
            </a:p>
          </p:txBody>
        </p:sp>
      </p:grpSp>
    </p:spTree>
  </p:cSld>
  <p:clrMapOvr>
    <a:masterClrMapping/>
  </p:clrMapOvr>
  <p:transition spd="med">
    <p:fade/>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专题九　文言文阅读</a:t>
            </a:r>
          </a:p>
        </p:txBody>
      </p:sp>
      <p:sp>
        <p:nvSpPr>
          <p:cNvPr id="87043" name="内容占位符 2"/>
          <p:cNvSpPr>
            <a:spLocks noGrp="1"/>
          </p:cNvSpPr>
          <p:nvPr>
            <p:ph idx="4294967295"/>
          </p:nvPr>
        </p:nvSpPr>
        <p:spPr>
          <a:xfrm>
            <a:off x="857224" y="785794"/>
            <a:ext cx="7715304" cy="571504"/>
          </a:xfrm>
        </p:spPr>
        <p:txBody>
          <a:bodyPr/>
          <a:lstStyle/>
          <a:p>
            <a:pPr algn="just">
              <a:spcAft>
                <a:spcPts val="0"/>
              </a:spcAft>
              <a:buNone/>
            </a:pPr>
            <a:r>
              <a:rPr lang="en-US" sz="2400" b="1" kern="100" dirty="0" smtClean="0">
                <a:latin typeface="+mn-ea"/>
                <a:cs typeface="Courier New" panose="02070309020205020404"/>
              </a:rPr>
              <a:t>(</a:t>
            </a:r>
            <a:r>
              <a:rPr lang="zh-CN" altLang="en-US" sz="2400" b="1" kern="100" dirty="0" smtClean="0">
                <a:latin typeface="+mn-ea"/>
                <a:cs typeface="Times New Roman" panose="02020603050405020304"/>
              </a:rPr>
              <a:t>续表</a:t>
            </a:r>
            <a:r>
              <a:rPr lang="en-US" sz="2400" b="1" kern="100" dirty="0" smtClean="0">
                <a:latin typeface="+mn-ea"/>
                <a:cs typeface="Courier New" panose="02070309020205020404"/>
              </a:rPr>
              <a:t>)</a:t>
            </a:r>
            <a:endParaRPr lang="zh-CN" altLang="en-US" sz="2400" b="1" kern="100" dirty="0" smtClean="0">
              <a:latin typeface="+mn-ea"/>
              <a:cs typeface="Courier New" panose="02070309020205020404"/>
            </a:endParaRPr>
          </a:p>
          <a:p>
            <a:pPr indent="631825">
              <a:lnSpc>
                <a:spcPts val="3500"/>
              </a:lnSpc>
              <a:buNone/>
            </a:pPr>
            <a:endParaRPr lang="en-US" altLang="zh-CN" sz="2400" b="1" dirty="0" smtClean="0">
              <a:solidFill>
                <a:srgbClr val="990033"/>
              </a:solidFill>
              <a:latin typeface="宋体" panose="02010600030101010101" pitchFamily="2" charset="-122"/>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aphicFrame>
        <p:nvGraphicFramePr>
          <p:cNvPr id="12" name="表格 11"/>
          <p:cNvGraphicFramePr>
            <a:graphicFrameLocks noGrp="1"/>
          </p:cNvGraphicFramePr>
          <p:nvPr/>
        </p:nvGraphicFramePr>
        <p:xfrm>
          <a:off x="785786" y="1428736"/>
          <a:ext cx="7903539" cy="4000528"/>
        </p:xfrm>
        <a:graphic>
          <a:graphicData uri="http://schemas.openxmlformats.org/drawingml/2006/table">
            <a:tbl>
              <a:tblPr/>
              <a:tblGrid>
                <a:gridCol w="928694"/>
                <a:gridCol w="6974845"/>
              </a:tblGrid>
              <a:tr h="2422860">
                <a:tc>
                  <a:txBody>
                    <a:bodyPr/>
                    <a:lstStyle/>
                    <a:p>
                      <a:pPr algn="ctr">
                        <a:spcAft>
                          <a:spcPts val="0"/>
                        </a:spcAft>
                      </a:pPr>
                      <a:r>
                        <a:rPr lang="zh-CN" sz="2000" b="1" kern="100" dirty="0">
                          <a:latin typeface="Times New Roman" panose="02020603050405020304"/>
                          <a:cs typeface="Times New Roman" panose="02020603050405020304"/>
                        </a:rPr>
                        <a:t>阅卷总结</a:t>
                      </a:r>
                      <a:endParaRPr lang="zh-CN" sz="2000" b="1" kern="100" dirty="0">
                        <a:latin typeface="宋体" panose="02010600030101010101" pitchFamily="2" charset="-122"/>
                        <a:cs typeface="Courier New" panose="02070309020205020404"/>
                      </a:endParaRPr>
                    </a:p>
                  </a:txBody>
                  <a:tcPr marL="99138" marR="9913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panose="02020603050405020304"/>
                          <a:cs typeface="Times New Roman" panose="02020603050405020304"/>
                        </a:rPr>
                        <a:t>　考生在做文言文翻译题时存在的主要问题是，没有注意积累多义词的不同意义及如何确定其在具体语境中的意义。首先，考生备考时要夯实古文基础，多积累多义词，熟练掌握在具体语境中确定多义词意义的方法。其次，在考试过程中要通读全文，不能断章取义，错误理解文句，比如说第</a:t>
                      </a:r>
                      <a:r>
                        <a:rPr lang="en-US" sz="2000" b="1" kern="100" dirty="0">
                          <a:latin typeface="Times New Roman" panose="02020603050405020304"/>
                          <a:cs typeface="Courier New" panose="02070309020205020404"/>
                        </a:rPr>
                        <a:t>(2)</a:t>
                      </a:r>
                      <a:r>
                        <a:rPr lang="zh-CN" sz="2000" b="1" kern="100" dirty="0">
                          <a:latin typeface="Times New Roman" panose="02020603050405020304"/>
                          <a:cs typeface="Times New Roman" panose="02020603050405020304"/>
                        </a:rPr>
                        <a:t>句中</a:t>
                      </a:r>
                      <a:r>
                        <a:rPr lang="en-US" sz="2000" b="1" kern="100" dirty="0">
                          <a:latin typeface="宋体" panose="02010600030101010101" pitchFamily="2" charset="-122"/>
                          <a:cs typeface="Times New Roman" panose="02020603050405020304"/>
                        </a:rPr>
                        <a:t>“</a:t>
                      </a:r>
                      <a:r>
                        <a:rPr lang="zh-CN" sz="2000" b="1" kern="100" dirty="0">
                          <a:latin typeface="Times New Roman" panose="02020603050405020304"/>
                          <a:cs typeface="Times New Roman" panose="02020603050405020304"/>
                        </a:rPr>
                        <a:t>刚直忠谠</a:t>
                      </a:r>
                      <a:r>
                        <a:rPr lang="en-US" sz="2000" b="1" kern="100" dirty="0">
                          <a:latin typeface="宋体" panose="02010600030101010101" pitchFamily="2" charset="-122"/>
                          <a:cs typeface="Times New Roman" panose="02020603050405020304"/>
                        </a:rPr>
                        <a:t>”</a:t>
                      </a:r>
                      <a:r>
                        <a:rPr lang="zh-CN" sz="2000" b="1" kern="100" dirty="0">
                          <a:latin typeface="Times New Roman" panose="02020603050405020304"/>
                          <a:cs typeface="Times New Roman" panose="02020603050405020304"/>
                        </a:rPr>
                        <a:t>是并列结构，</a:t>
                      </a:r>
                      <a:r>
                        <a:rPr lang="en-US" sz="2000" b="1" kern="100" dirty="0">
                          <a:latin typeface="宋体" panose="02010600030101010101" pitchFamily="2" charset="-122"/>
                          <a:cs typeface="Times New Roman" panose="02020603050405020304"/>
                        </a:rPr>
                        <a:t>“</a:t>
                      </a:r>
                      <a:r>
                        <a:rPr lang="zh-CN" sz="2000" b="1" kern="100" dirty="0">
                          <a:latin typeface="Times New Roman" panose="02020603050405020304"/>
                          <a:cs typeface="Times New Roman" panose="02020603050405020304"/>
                        </a:rPr>
                        <a:t>谠</a:t>
                      </a:r>
                      <a:r>
                        <a:rPr lang="en-US" sz="2000" b="1" kern="100" dirty="0">
                          <a:latin typeface="宋体" panose="02010600030101010101" pitchFamily="2" charset="-122"/>
                          <a:cs typeface="Times New Roman" panose="02020603050405020304"/>
                        </a:rPr>
                        <a:t>”</a:t>
                      </a:r>
                      <a:r>
                        <a:rPr lang="zh-CN" sz="2000" b="1" kern="100" dirty="0">
                          <a:latin typeface="Times New Roman" panose="02020603050405020304"/>
                          <a:cs typeface="Times New Roman" panose="02020603050405020304"/>
                        </a:rPr>
                        <a:t>可解释为</a:t>
                      </a:r>
                      <a:r>
                        <a:rPr lang="en-US" sz="2000" b="1" kern="100" dirty="0">
                          <a:latin typeface="宋体" panose="02010600030101010101" pitchFamily="2" charset="-122"/>
                          <a:cs typeface="Times New Roman" panose="02020603050405020304"/>
                        </a:rPr>
                        <a:t>“</a:t>
                      </a:r>
                      <a:r>
                        <a:rPr lang="zh-CN" sz="2000" b="1" kern="100" dirty="0">
                          <a:latin typeface="Times New Roman" panose="02020603050405020304"/>
                          <a:cs typeface="Times New Roman" panose="02020603050405020304"/>
                        </a:rPr>
                        <a:t>直言</a:t>
                      </a:r>
                      <a:r>
                        <a:rPr lang="en-US" sz="2000" b="1" kern="100" dirty="0">
                          <a:latin typeface="宋体" panose="02010600030101010101" pitchFamily="2" charset="-122"/>
                          <a:cs typeface="Times New Roman" panose="02020603050405020304"/>
                        </a:rPr>
                        <a:t>”</a:t>
                      </a:r>
                      <a:r>
                        <a:rPr lang="en-US" sz="2000" b="1" kern="100" dirty="0">
                          <a:latin typeface="Times New Roman" panose="02020603050405020304"/>
                          <a:cs typeface="Courier New" panose="02070309020205020404"/>
                        </a:rPr>
                        <a:t> </a:t>
                      </a:r>
                      <a:endParaRPr lang="zh-CN" sz="2000" b="1" kern="100" dirty="0">
                        <a:latin typeface="宋体" panose="02010600030101010101" pitchFamily="2" charset="-122"/>
                        <a:cs typeface="Courier New" panose="02070309020205020404"/>
                      </a:endParaRPr>
                    </a:p>
                  </a:txBody>
                  <a:tcPr marL="99138" marR="9913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77668">
                <a:tc>
                  <a:txBody>
                    <a:bodyPr/>
                    <a:lstStyle/>
                    <a:p>
                      <a:pPr algn="ctr">
                        <a:spcAft>
                          <a:spcPts val="0"/>
                        </a:spcAft>
                      </a:pPr>
                      <a:r>
                        <a:rPr lang="zh-CN" sz="2000" b="1" kern="100">
                          <a:latin typeface="Times New Roman" panose="02020603050405020304"/>
                          <a:cs typeface="Times New Roman" panose="02020603050405020304"/>
                        </a:rPr>
                        <a:t>我来答题</a:t>
                      </a:r>
                      <a:endParaRPr lang="zh-CN" sz="2000" b="1" kern="100">
                        <a:latin typeface="宋体" panose="02010600030101010101" pitchFamily="2" charset="-122"/>
                        <a:cs typeface="Courier New" panose="02070309020205020404"/>
                      </a:endParaRPr>
                    </a:p>
                  </a:txBody>
                  <a:tcPr marL="99138" marR="9913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en-US" sz="2000" b="1" kern="100" dirty="0">
                          <a:latin typeface="Times New Roman" panose="02020603050405020304"/>
                          <a:cs typeface="Courier New" panose="02070309020205020404"/>
                        </a:rPr>
                        <a:t>(1</a:t>
                      </a:r>
                      <a:r>
                        <a:rPr lang="en-US" sz="2000" b="1" kern="100" dirty="0" smtClean="0">
                          <a:latin typeface="Times New Roman" panose="02020603050405020304"/>
                          <a:cs typeface="Courier New" panose="02070309020205020404"/>
                        </a:rPr>
                        <a:t>)___________________________________________________</a:t>
                      </a:r>
                      <a:endParaRPr lang="zh-CN" sz="2000" b="1" kern="100" dirty="0">
                        <a:latin typeface="宋体" panose="02010600030101010101" pitchFamily="2" charset="-122"/>
                        <a:cs typeface="Courier New" panose="02070309020205020404"/>
                      </a:endParaRPr>
                    </a:p>
                    <a:p>
                      <a:pPr algn="l">
                        <a:lnSpc>
                          <a:spcPct val="118000"/>
                        </a:lnSpc>
                        <a:spcAft>
                          <a:spcPts val="0"/>
                        </a:spcAft>
                      </a:pPr>
                      <a:r>
                        <a:rPr lang="en-US" sz="2000" b="1" kern="100" dirty="0" smtClean="0">
                          <a:latin typeface="Times New Roman" panose="02020603050405020304"/>
                          <a:cs typeface="Courier New" panose="02070309020205020404"/>
                        </a:rPr>
                        <a:t>_____________________________________________________</a:t>
                      </a:r>
                      <a:endParaRPr lang="zh-CN" sz="2000" b="1" kern="100" dirty="0">
                        <a:latin typeface="宋体" panose="02010600030101010101" pitchFamily="2" charset="-122"/>
                        <a:cs typeface="Courier New" panose="02070309020205020404"/>
                      </a:endParaRPr>
                    </a:p>
                    <a:p>
                      <a:pPr algn="l">
                        <a:lnSpc>
                          <a:spcPct val="118000"/>
                        </a:lnSpc>
                        <a:spcAft>
                          <a:spcPts val="0"/>
                        </a:spcAft>
                      </a:pPr>
                      <a:r>
                        <a:rPr lang="en-US" sz="2000" b="1" kern="100" dirty="0">
                          <a:latin typeface="Times New Roman" panose="02020603050405020304"/>
                          <a:cs typeface="Courier New" panose="02070309020205020404"/>
                        </a:rPr>
                        <a:t>(2</a:t>
                      </a:r>
                      <a:r>
                        <a:rPr lang="en-US" sz="2000" b="1" kern="100" dirty="0" smtClean="0">
                          <a:latin typeface="Times New Roman" panose="02020603050405020304"/>
                          <a:cs typeface="Courier New" panose="02070309020205020404"/>
                        </a:rPr>
                        <a:t>)________________________________________________________________________________________________________</a:t>
                      </a:r>
                      <a:endParaRPr lang="zh-CN" sz="2000" b="1" kern="100" dirty="0">
                        <a:latin typeface="宋体" panose="02010600030101010101" pitchFamily="2" charset="-122"/>
                        <a:cs typeface="Courier New" panose="02070309020205020404"/>
                      </a:endParaRPr>
                    </a:p>
                  </a:txBody>
                  <a:tcPr marL="99138" marR="9913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3" name="TextBox 12"/>
          <p:cNvSpPr txBox="1"/>
          <p:nvPr/>
        </p:nvSpPr>
        <p:spPr>
          <a:xfrm>
            <a:off x="2214546" y="3857628"/>
            <a:ext cx="6357982" cy="1516954"/>
          </a:xfrm>
          <a:prstGeom prst="rect">
            <a:avLst/>
          </a:prstGeom>
          <a:noFill/>
        </p:spPr>
        <p:txBody>
          <a:bodyPr wrap="square" rtlCol="0">
            <a:spAutoFit/>
          </a:bodyPr>
          <a:lstStyle/>
          <a:p>
            <a:pPr>
              <a:lnSpc>
                <a:spcPct val="118000"/>
              </a:lnSpc>
            </a:pPr>
            <a:r>
              <a:rPr lang="zh-CN" altLang="en-US" sz="2000" b="1" dirty="0" smtClean="0">
                <a:solidFill>
                  <a:srgbClr val="990033"/>
                </a:solidFill>
              </a:rPr>
              <a:t>极力奏陈其时社会弊病十件事，话语多指斥受宠的权贵，权贵愈加痛恨他。</a:t>
            </a:r>
            <a:endParaRPr lang="en-US" altLang="zh-CN" sz="2000" b="1" dirty="0" smtClean="0">
              <a:solidFill>
                <a:srgbClr val="990033"/>
              </a:solidFill>
            </a:endParaRPr>
          </a:p>
          <a:p>
            <a:pPr>
              <a:lnSpc>
                <a:spcPct val="118000"/>
              </a:lnSpc>
            </a:pPr>
            <a:r>
              <a:rPr lang="zh-CN" altLang="en-US" sz="2000" b="1" dirty="0" smtClean="0">
                <a:solidFill>
                  <a:srgbClr val="990033"/>
                </a:solidFill>
              </a:rPr>
              <a:t>又认为傅珪刚正忠实，敢于直言，应当起用。吏部按照卢雍的话上奏，</a:t>
            </a:r>
            <a:r>
              <a:rPr lang="en-US" altLang="zh-CN" sz="2000" b="1" dirty="0" smtClean="0">
                <a:solidFill>
                  <a:srgbClr val="990033"/>
                </a:solidFill>
              </a:rPr>
              <a:t>(</a:t>
            </a:r>
            <a:r>
              <a:rPr lang="zh-CN" altLang="en-US" sz="2000" b="1" dirty="0" smtClean="0">
                <a:solidFill>
                  <a:srgbClr val="990033"/>
                </a:solidFill>
              </a:rPr>
              <a:t>皇上</a:t>
            </a:r>
            <a:r>
              <a:rPr lang="en-US" altLang="zh-CN" sz="2000" b="1" dirty="0" smtClean="0">
                <a:solidFill>
                  <a:srgbClr val="990033"/>
                </a:solidFill>
              </a:rPr>
              <a:t>)</a:t>
            </a:r>
            <a:r>
              <a:rPr lang="zh-CN" altLang="en-US" sz="2000" b="1" dirty="0" smtClean="0">
                <a:solidFill>
                  <a:srgbClr val="990033"/>
                </a:solidFill>
              </a:rPr>
              <a:t>没有回复。</a:t>
            </a:r>
          </a:p>
        </p:txBody>
      </p:sp>
      <p:grpSp>
        <p:nvGrpSpPr>
          <p:cNvPr id="11" name="组合 10"/>
          <p:cNvGrpSpPr/>
          <p:nvPr/>
        </p:nvGrpSpPr>
        <p:grpSpPr>
          <a:xfrm>
            <a:off x="0" y="2071678"/>
            <a:ext cx="609600" cy="1857388"/>
            <a:chOff x="0" y="2714620"/>
            <a:chExt cx="609600" cy="1857388"/>
          </a:xfrm>
        </p:grpSpPr>
        <p:pic>
          <p:nvPicPr>
            <p:cNvPr id="15"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6"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smtClean="0">
                  <a:solidFill>
                    <a:schemeClr val="bg1"/>
                  </a:solidFill>
                  <a:ea typeface="幼圆" panose="02010509060101010101" pitchFamily="49" charset="-122"/>
                </a:rPr>
                <a:t>阅卷警示</a:t>
              </a:r>
              <a:endParaRPr lang="zh-CN" altLang="en-US" sz="2400" b="1" dirty="0">
                <a:solidFill>
                  <a:schemeClr val="bg1"/>
                </a:solidFill>
                <a:ea typeface="幼圆" panose="02010509060101010101" pitchFamily="49" charset="-122"/>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专题九　文言文阅读</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aphicFrame>
        <p:nvGraphicFramePr>
          <p:cNvPr id="100353" name="Object 1"/>
          <p:cNvGraphicFramePr>
            <a:graphicFrameLocks noChangeAspect="1"/>
          </p:cNvGraphicFramePr>
          <p:nvPr/>
        </p:nvGraphicFramePr>
        <p:xfrm>
          <a:off x="931863" y="1276350"/>
          <a:ext cx="7539037" cy="4797425"/>
        </p:xfrm>
        <a:graphic>
          <a:graphicData uri="http://schemas.openxmlformats.org/presentationml/2006/ole">
            <p:oleObj spid="_x0000_s212993" name="Document" r:id="rId4" imgW="8307182" imgH="5317027" progId="Word.Document.8">
              <p:embed/>
            </p:oleObj>
          </a:graphicData>
        </a:graphic>
      </p:graphicFrame>
      <p:grpSp>
        <p:nvGrpSpPr>
          <p:cNvPr id="8" name="组合 7"/>
          <p:cNvGrpSpPr/>
          <p:nvPr/>
        </p:nvGrpSpPr>
        <p:grpSpPr>
          <a:xfrm>
            <a:off x="0" y="2071678"/>
            <a:ext cx="609600" cy="1857388"/>
            <a:chOff x="0" y="2714620"/>
            <a:chExt cx="609600" cy="1857388"/>
          </a:xfrm>
        </p:grpSpPr>
        <p:pic>
          <p:nvPicPr>
            <p:cNvPr id="11"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6"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smtClean="0">
                  <a:solidFill>
                    <a:schemeClr val="bg1"/>
                  </a:solidFill>
                  <a:ea typeface="幼圆" panose="02010509060101010101" pitchFamily="49" charset="-122"/>
                </a:rPr>
                <a:t>阅卷警示</a:t>
              </a:r>
              <a:endParaRPr lang="zh-CN" altLang="en-US" sz="2400" b="1" dirty="0">
                <a:solidFill>
                  <a:schemeClr val="bg1"/>
                </a:solidFill>
                <a:ea typeface="幼圆" panose="02010509060101010101" pitchFamily="49" charset="-122"/>
              </a:endParaRPr>
            </a:p>
          </p:txBody>
        </p:sp>
      </p:grpSp>
    </p:spTree>
  </p:cSld>
  <p:clrMapOvr>
    <a:masterClrMapping/>
  </p:clrMapOvr>
  <p:transition spd="med">
    <p:fade/>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专题九　文言文阅读</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aphicFrame>
        <p:nvGraphicFramePr>
          <p:cNvPr id="100353" name="Object 1"/>
          <p:cNvGraphicFramePr>
            <a:graphicFrameLocks noChangeAspect="1"/>
          </p:cNvGraphicFramePr>
          <p:nvPr/>
        </p:nvGraphicFramePr>
        <p:xfrm>
          <a:off x="931863" y="1401782"/>
          <a:ext cx="7521575" cy="4813300"/>
        </p:xfrm>
        <a:graphic>
          <a:graphicData uri="http://schemas.openxmlformats.org/presentationml/2006/ole">
            <p:oleObj spid="_x0000_s216065" name="Document" r:id="rId4" imgW="8269115" imgH="5332892" progId="Word.Document.8">
              <p:embed/>
            </p:oleObj>
          </a:graphicData>
        </a:graphic>
      </p:graphicFrame>
      <p:grpSp>
        <p:nvGrpSpPr>
          <p:cNvPr id="8" name="组合 7"/>
          <p:cNvGrpSpPr/>
          <p:nvPr/>
        </p:nvGrpSpPr>
        <p:grpSpPr>
          <a:xfrm>
            <a:off x="0" y="2071678"/>
            <a:ext cx="609600" cy="1857388"/>
            <a:chOff x="0" y="2714620"/>
            <a:chExt cx="609600" cy="1857388"/>
          </a:xfrm>
        </p:grpSpPr>
        <p:pic>
          <p:nvPicPr>
            <p:cNvPr id="11"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6"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smtClean="0">
                  <a:solidFill>
                    <a:schemeClr val="bg1"/>
                  </a:solidFill>
                  <a:ea typeface="幼圆" panose="02010509060101010101" pitchFamily="49" charset="-122"/>
                </a:rPr>
                <a:t>阅卷警示</a:t>
              </a:r>
              <a:endParaRPr lang="zh-CN" altLang="en-US" sz="2400" b="1" dirty="0">
                <a:solidFill>
                  <a:schemeClr val="bg1"/>
                </a:solidFill>
                <a:ea typeface="幼圆" panose="02010509060101010101" pitchFamily="49" charset="-122"/>
              </a:endParaRPr>
            </a:p>
          </p:txBody>
        </p:sp>
      </p:grpSp>
    </p:spTree>
  </p:cSld>
  <p:clrMapOvr>
    <a:masterClrMapping/>
  </p:clrMapOvr>
  <p:transition spd="med">
    <p:fade/>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7" name="组合 6"/>
          <p:cNvGrpSpPr/>
          <p:nvPr/>
        </p:nvGrpSpPr>
        <p:grpSpPr>
          <a:xfrm>
            <a:off x="0" y="3357562"/>
            <a:ext cx="609600" cy="1857388"/>
            <a:chOff x="0" y="2714620"/>
            <a:chExt cx="609600" cy="1857388"/>
          </a:xfrm>
        </p:grpSpPr>
        <p:pic>
          <p:nvPicPr>
            <p:cNvPr id="10" name="Picture 32"/>
            <p:cNvPicPr>
              <a:picLocks noChangeAspect="1" noChangeArrowheads="1"/>
            </p:cNvPicPr>
            <p:nvPr/>
          </p:nvPicPr>
          <p:blipFill>
            <a:blip r:embed="rId4"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5"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graphicFrame>
        <p:nvGraphicFramePr>
          <p:cNvPr id="93185" name="Object 1"/>
          <p:cNvGraphicFramePr>
            <a:graphicFrameLocks noChangeAspect="1"/>
          </p:cNvGraphicFramePr>
          <p:nvPr/>
        </p:nvGraphicFramePr>
        <p:xfrm>
          <a:off x="931863" y="1138238"/>
          <a:ext cx="7694612" cy="5159375"/>
        </p:xfrm>
        <a:graphic>
          <a:graphicData uri="http://schemas.openxmlformats.org/presentationml/2006/ole">
            <p:oleObj spid="_x0000_s217089" name="Document" r:id="rId6" imgW="8421023" imgH="5733490" progId="Word.Document.8">
              <p:embed/>
            </p:oleObj>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5603"/>
                                        </p:tgtEl>
                                        <p:attrNameLst>
                                          <p:attrName>style.visibility</p:attrName>
                                        </p:attrNameLst>
                                      </p:cBhvr>
                                      <p:to>
                                        <p:strVal val="visible"/>
                                      </p:to>
                                    </p:set>
                                    <p:anim calcmode="lin" valueType="num">
                                      <p:cBhvr additive="base">
                                        <p:cTn id="12" dur="500" fill="hold"/>
                                        <p:tgtEl>
                                          <p:spTgt spid="25603"/>
                                        </p:tgtEl>
                                        <p:attrNameLst>
                                          <p:attrName>ppt_x</p:attrName>
                                        </p:attrNameLst>
                                      </p:cBhvr>
                                      <p:tavLst>
                                        <p:tav tm="0">
                                          <p:val>
                                            <p:strVal val="0-#ppt_w/2"/>
                                          </p:val>
                                        </p:tav>
                                        <p:tav tm="100000">
                                          <p:val>
                                            <p:strVal val="#ppt_x"/>
                                          </p:val>
                                        </p:tav>
                                      </p:tavLst>
                                    </p:anim>
                                    <p:anim calcmode="lin" valueType="num">
                                      <p:cBhvr additive="base">
                                        <p:cTn id="13" dur="500" fill="hold"/>
                                        <p:tgtEl>
                                          <p:spTgt spid="2560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93185"/>
                                        </p:tgtEl>
                                        <p:attrNameLst>
                                          <p:attrName>style.visibility</p:attrName>
                                        </p:attrNameLst>
                                      </p:cBhvr>
                                      <p:to>
                                        <p:strVal val="visible"/>
                                      </p:to>
                                    </p:set>
                                    <p:animEffect transition="in" filter="blinds(horizontal)">
                                      <p:cBhvr>
                                        <p:cTn id="18" dur="500"/>
                                        <p:tgtEl>
                                          <p:spTgt spid="93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92161" name="Object 1"/>
          <p:cNvGraphicFramePr>
            <a:graphicFrameLocks noChangeAspect="1"/>
          </p:cNvGraphicFramePr>
          <p:nvPr/>
        </p:nvGraphicFramePr>
        <p:xfrm>
          <a:off x="931863" y="1404938"/>
          <a:ext cx="7635875" cy="5013325"/>
        </p:xfrm>
        <a:graphic>
          <a:graphicData uri="http://schemas.openxmlformats.org/presentationml/2006/ole">
            <p:oleObj spid="_x0000_s218113" name="Microsoft Office Word 97 - 2003 文档" r:id="rId4" imgW="8401990" imgH="5565102"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6"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专题八　古代诗歌鉴赏</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内容占位符 2"/>
          <p:cNvSpPr>
            <a:spLocks noGrp="1"/>
          </p:cNvSpPr>
          <p:nvPr>
            <p:ph idx="4294967295"/>
          </p:nvPr>
        </p:nvSpPr>
        <p:spPr>
          <a:xfrm>
            <a:off x="857224" y="857232"/>
            <a:ext cx="7715304" cy="571504"/>
          </a:xfrm>
        </p:spPr>
        <p:txBody>
          <a:bodyPr/>
          <a:lstStyle/>
          <a:p>
            <a:pPr algn="just">
              <a:spcAft>
                <a:spcPts val="0"/>
              </a:spcAft>
              <a:buNone/>
            </a:pPr>
            <a:r>
              <a:rPr lang="en-US" sz="2400" b="1" kern="100" dirty="0" smtClean="0">
                <a:latin typeface="+mn-ea"/>
                <a:cs typeface="Courier New" panose="02070309020205020404"/>
              </a:rPr>
              <a:t>(</a:t>
            </a:r>
            <a:r>
              <a:rPr lang="zh-CN" altLang="en-US" sz="2400" b="1" kern="100" dirty="0" smtClean="0">
                <a:latin typeface="+mn-ea"/>
                <a:cs typeface="Times New Roman" panose="02020603050405020304"/>
              </a:rPr>
              <a:t>续表</a:t>
            </a:r>
            <a:r>
              <a:rPr lang="en-US" sz="2400" b="1" kern="100" dirty="0" smtClean="0">
                <a:latin typeface="+mn-ea"/>
                <a:cs typeface="Courier New" panose="02070309020205020404"/>
              </a:rPr>
              <a:t>)</a:t>
            </a:r>
            <a:endParaRPr lang="zh-CN" altLang="en-US" sz="2400" b="1" kern="100" dirty="0" smtClean="0">
              <a:latin typeface="+mn-ea"/>
              <a:cs typeface="Courier New" panose="02070309020205020404"/>
            </a:endParaRPr>
          </a:p>
          <a:p>
            <a:pPr indent="631825">
              <a:lnSpc>
                <a:spcPts val="3500"/>
              </a:lnSpc>
              <a:buNone/>
            </a:pPr>
            <a:endParaRPr lang="en-US" altLang="zh-CN" sz="2400" b="1" dirty="0" smtClean="0">
              <a:solidFill>
                <a:srgbClr val="990033"/>
              </a:solidFill>
              <a:latin typeface="宋体" panose="02010600030101010101" pitchFamily="2" charset="-122"/>
            </a:endParaRPr>
          </a:p>
        </p:txBody>
      </p:sp>
      <p:graphicFrame>
        <p:nvGraphicFramePr>
          <p:cNvPr id="7" name="表格 6"/>
          <p:cNvGraphicFramePr>
            <a:graphicFrameLocks noGrp="1"/>
          </p:cNvGraphicFramePr>
          <p:nvPr/>
        </p:nvGraphicFramePr>
        <p:xfrm>
          <a:off x="857224" y="1500174"/>
          <a:ext cx="7715305" cy="3143272"/>
        </p:xfrm>
        <a:graphic>
          <a:graphicData uri="http://schemas.openxmlformats.org/drawingml/2006/table">
            <a:tbl>
              <a:tblPr/>
              <a:tblGrid>
                <a:gridCol w="1357322"/>
                <a:gridCol w="6357983"/>
              </a:tblGrid>
              <a:tr h="3143272">
                <a:tc>
                  <a:txBody>
                    <a:bodyPr/>
                    <a:lstStyle/>
                    <a:p>
                      <a:pPr algn="ctr">
                        <a:spcAft>
                          <a:spcPts val="0"/>
                        </a:spcAft>
                      </a:pPr>
                      <a:r>
                        <a:rPr lang="zh-CN" sz="2000" b="1" kern="100" dirty="0" smtClean="0">
                          <a:latin typeface="Times New Roman" panose="02020603050405020304"/>
                          <a:cs typeface="Times New Roman" panose="02020603050405020304"/>
                        </a:rPr>
                        <a:t>我来答题</a:t>
                      </a:r>
                      <a:endParaRPr lang="zh-CN" sz="2000" b="1" kern="100" dirty="0">
                        <a:latin typeface="宋体" panose="02010600030101010101" pitchFamily="2" charset="-122"/>
                        <a:cs typeface="Courier New" panose="02070309020205020404"/>
                      </a:endParaRPr>
                    </a:p>
                  </a:txBody>
                  <a:tcPr marL="110218" marR="1102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914400" rtl="0" eaLnBrk="1" fontAlgn="auto" latinLnBrk="0" hangingPunct="1">
                        <a:lnSpc>
                          <a:spcPct val="118000"/>
                        </a:lnSpc>
                        <a:spcBef>
                          <a:spcPts val="0"/>
                        </a:spcBef>
                        <a:spcAft>
                          <a:spcPts val="0"/>
                        </a:spcAft>
                        <a:buClrTx/>
                        <a:buSzTx/>
                        <a:buFontTx/>
                        <a:buNone/>
                        <a:defRPr/>
                      </a:pPr>
                      <a:endParaRPr lang="zh-CN" altLang="en-US" sz="2000" b="1" kern="1200" dirty="0" smtClean="0">
                        <a:solidFill>
                          <a:srgbClr val="990033"/>
                        </a:solidFill>
                        <a:latin typeface="Times New Roman" panose="02020603050405020304" pitchFamily="18" charset="0"/>
                        <a:ea typeface="+mn-ea"/>
                        <a:cs typeface="Times New Roman" panose="02020603050405020304" pitchFamily="18" charset="0"/>
                      </a:endParaRPr>
                    </a:p>
                  </a:txBody>
                  <a:tcPr marL="110218" marR="1102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8" name="组合 7"/>
          <p:cNvGrpSpPr/>
          <p:nvPr/>
        </p:nvGrpSpPr>
        <p:grpSpPr>
          <a:xfrm>
            <a:off x="0" y="2071678"/>
            <a:ext cx="609600" cy="1857388"/>
            <a:chOff x="0" y="2714620"/>
            <a:chExt cx="609600" cy="1857388"/>
          </a:xfrm>
        </p:grpSpPr>
        <p:pic>
          <p:nvPicPr>
            <p:cNvPr id="9"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smtClean="0">
                  <a:solidFill>
                    <a:schemeClr val="bg1"/>
                  </a:solidFill>
                  <a:ea typeface="幼圆" panose="02010509060101010101" pitchFamily="49" charset="-122"/>
                </a:rPr>
                <a:t>阅卷警示</a:t>
              </a:r>
              <a:endParaRPr lang="zh-CN" altLang="en-US" sz="2400" b="1" dirty="0">
                <a:solidFill>
                  <a:schemeClr val="bg1"/>
                </a:solidFill>
                <a:ea typeface="幼圆" panose="02010509060101010101" pitchFamily="49" charset="-122"/>
              </a:endParaRPr>
            </a:p>
          </p:txBody>
        </p:sp>
      </p:grpSp>
      <p:sp>
        <p:nvSpPr>
          <p:cNvPr id="12" name="TextBox 11"/>
          <p:cNvSpPr txBox="1"/>
          <p:nvPr/>
        </p:nvSpPr>
        <p:spPr>
          <a:xfrm>
            <a:off x="2285984" y="1714488"/>
            <a:ext cx="6215106" cy="2634567"/>
          </a:xfrm>
          <a:prstGeom prst="rect">
            <a:avLst/>
          </a:prstGeom>
          <a:noFill/>
        </p:spPr>
        <p:txBody>
          <a:bodyPr wrap="square" rtlCol="0">
            <a:spAutoFit/>
          </a:bodyPr>
          <a:lstStyle/>
          <a:p>
            <a:pPr>
              <a:lnSpc>
                <a:spcPct val="118000"/>
              </a:lnSpc>
            </a:pPr>
            <a:r>
              <a:rPr lang="en-US" altLang="zh-CN" sz="2000" b="1" dirty="0" smtClean="0">
                <a:latin typeface="+mj-ea"/>
                <a:ea typeface="+mj-ea"/>
              </a:rPr>
              <a:t>(1)___________________________________________</a:t>
            </a:r>
          </a:p>
          <a:p>
            <a:pPr>
              <a:lnSpc>
                <a:spcPct val="118000"/>
              </a:lnSpc>
            </a:pPr>
            <a:r>
              <a:rPr lang="en-US" altLang="zh-CN" sz="2000" b="1" dirty="0" smtClean="0">
                <a:latin typeface="+mj-ea"/>
                <a:ea typeface="+mj-ea"/>
              </a:rPr>
              <a:t>______________________________________________</a:t>
            </a:r>
          </a:p>
          <a:p>
            <a:pPr>
              <a:lnSpc>
                <a:spcPct val="118000"/>
              </a:lnSpc>
            </a:pPr>
            <a:r>
              <a:rPr lang="en-US" altLang="zh-CN" sz="2000" b="1" dirty="0" smtClean="0">
                <a:latin typeface="+mj-ea"/>
                <a:ea typeface="+mj-ea"/>
              </a:rPr>
              <a:t>______________________________________________</a:t>
            </a:r>
          </a:p>
          <a:p>
            <a:pPr>
              <a:lnSpc>
                <a:spcPct val="118000"/>
              </a:lnSpc>
            </a:pPr>
            <a:r>
              <a:rPr lang="en-US" altLang="zh-CN" sz="2000" b="1" dirty="0" smtClean="0">
                <a:latin typeface="+mj-ea"/>
                <a:ea typeface="+mj-ea"/>
              </a:rPr>
              <a:t>(2)___________________________________________</a:t>
            </a:r>
          </a:p>
          <a:p>
            <a:pPr>
              <a:lnSpc>
                <a:spcPct val="118000"/>
              </a:lnSpc>
            </a:pPr>
            <a:r>
              <a:rPr lang="en-US" altLang="zh-CN" sz="2000" b="1" dirty="0" smtClean="0">
                <a:latin typeface="+mj-ea"/>
                <a:ea typeface="+mj-ea"/>
              </a:rPr>
              <a:t>______________________________________________</a:t>
            </a:r>
          </a:p>
          <a:p>
            <a:pPr>
              <a:lnSpc>
                <a:spcPct val="118000"/>
              </a:lnSpc>
            </a:pPr>
            <a:r>
              <a:rPr lang="en-US" altLang="zh-CN" sz="2000" b="1" dirty="0" smtClean="0">
                <a:latin typeface="+mj-ea"/>
                <a:ea typeface="+mj-ea"/>
              </a:rPr>
              <a:t>______________________________________________</a:t>
            </a:r>
          </a:p>
          <a:p>
            <a:pPr>
              <a:lnSpc>
                <a:spcPct val="118000"/>
              </a:lnSpc>
            </a:pPr>
            <a:r>
              <a:rPr lang="en-US" altLang="zh-CN" sz="2000" b="1" dirty="0" smtClean="0">
                <a:latin typeface="+mj-ea"/>
              </a:rPr>
              <a:t>______________________________________________</a:t>
            </a:r>
            <a:endParaRPr lang="zh-CN" altLang="en-US" sz="2000" b="1" dirty="0">
              <a:latin typeface="+mj-ea"/>
              <a:ea typeface="+mj-ea"/>
            </a:endParaRPr>
          </a:p>
        </p:txBody>
      </p:sp>
      <p:sp>
        <p:nvSpPr>
          <p:cNvPr id="11" name="TextBox 10"/>
          <p:cNvSpPr txBox="1"/>
          <p:nvPr/>
        </p:nvSpPr>
        <p:spPr>
          <a:xfrm>
            <a:off x="2428860" y="1643050"/>
            <a:ext cx="6072230" cy="2911566"/>
          </a:xfrm>
          <a:prstGeom prst="rect">
            <a:avLst/>
          </a:prstGeom>
          <a:noFill/>
        </p:spPr>
        <p:txBody>
          <a:bodyPr wrap="square" rtlCol="0">
            <a:spAutoFit/>
          </a:bodyPr>
          <a:lstStyle/>
          <a:p>
            <a:pPr fontAlgn="auto">
              <a:lnSpc>
                <a:spcPct val="118000"/>
              </a:lnSpc>
              <a:spcBef>
                <a:spcPts val="0"/>
              </a:spcBef>
              <a:spcAft>
                <a:spcPts val="0"/>
              </a:spcAft>
              <a:defRPr/>
            </a:pPr>
            <a:r>
              <a:rPr lang="zh-CN" altLang="en-US" sz="2000" b="1" dirty="0" smtClean="0">
                <a:solidFill>
                  <a:srgbClr val="990033"/>
                </a:solidFill>
                <a:latin typeface="Times New Roman" panose="02020603050405020304" pitchFamily="18" charset="0"/>
                <a:cs typeface="Times New Roman" panose="02020603050405020304" pitchFamily="18" charset="0"/>
              </a:rPr>
              <a:t>     这四句描写了江水万流横溃、水势浩瀚、气势宏大的景象。作者以此为下文颂扬盛唐天下一家、国运兴盛积蓄气势，有利于突出诗的主旨。</a:t>
            </a:r>
            <a:endParaRPr lang="en-US" altLang="zh-CN" sz="2000" b="1" dirty="0" smtClean="0">
              <a:solidFill>
                <a:srgbClr val="990033"/>
              </a:solidFill>
              <a:latin typeface="Times New Roman" panose="02020603050405020304" pitchFamily="18" charset="0"/>
              <a:cs typeface="Times New Roman" panose="02020603050405020304" pitchFamily="18" charset="0"/>
            </a:endParaRPr>
          </a:p>
          <a:p>
            <a:pPr fontAlgn="auto">
              <a:lnSpc>
                <a:spcPct val="118000"/>
              </a:lnSpc>
              <a:spcBef>
                <a:spcPts val="0"/>
              </a:spcBef>
              <a:spcAft>
                <a:spcPts val="0"/>
              </a:spcAft>
              <a:defRPr/>
            </a:pPr>
            <a:r>
              <a:rPr lang="en-US" altLang="en-US" sz="2000" b="1" dirty="0" smtClean="0">
                <a:solidFill>
                  <a:srgbClr val="990033"/>
                </a:solidFill>
                <a:latin typeface="Times New Roman" panose="02020603050405020304" pitchFamily="18" charset="0"/>
                <a:cs typeface="Times New Roman" panose="02020603050405020304" pitchFamily="18" charset="0"/>
              </a:rPr>
              <a:t>     ①</a:t>
            </a:r>
            <a:r>
              <a:rPr lang="zh-CN" altLang="en-US" sz="2000" b="1" dirty="0" smtClean="0">
                <a:solidFill>
                  <a:srgbClr val="990033"/>
                </a:solidFill>
                <a:latin typeface="Times New Roman" panose="02020603050405020304" pitchFamily="18" charset="0"/>
                <a:cs typeface="Times New Roman" panose="02020603050405020304" pitchFamily="18" charset="0"/>
              </a:rPr>
              <a:t>作者以水无巨鱼代指世无巨寇，表达了对大唐一统天下、开创盛世伟绩的歌颂；</a:t>
            </a:r>
            <a:r>
              <a:rPr lang="en-US" altLang="en-US" sz="2000" b="1" dirty="0" smtClean="0">
                <a:solidFill>
                  <a:srgbClr val="990033"/>
                </a:solidFill>
                <a:latin typeface="Times New Roman" panose="02020603050405020304" pitchFamily="18" charset="0"/>
                <a:cs typeface="Times New Roman" panose="02020603050405020304" pitchFamily="18" charset="0"/>
              </a:rPr>
              <a:t>②</a:t>
            </a:r>
            <a:r>
              <a:rPr lang="zh-CN" altLang="en-US" sz="2000" b="1" dirty="0" smtClean="0">
                <a:solidFill>
                  <a:srgbClr val="990033"/>
                </a:solidFill>
                <a:latin typeface="Times New Roman" panose="02020603050405020304" pitchFamily="18" charset="0"/>
                <a:cs typeface="Times New Roman" panose="02020603050405020304" pitchFamily="18" charset="0"/>
              </a:rPr>
              <a:t>作者自比任公子，觉得在太平盛世没有机会施展才干，不免流露出一丝英雄无用武之地的失落</a:t>
            </a:r>
          </a:p>
          <a:p>
            <a:endParaRPr lang="zh-CN" alt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92161" name="Object 1"/>
          <p:cNvGraphicFramePr>
            <a:graphicFrameLocks noChangeAspect="1"/>
          </p:cNvGraphicFramePr>
          <p:nvPr/>
        </p:nvGraphicFramePr>
        <p:xfrm>
          <a:off x="931863" y="1473200"/>
          <a:ext cx="7602537" cy="3827463"/>
        </p:xfrm>
        <a:graphic>
          <a:graphicData uri="http://schemas.openxmlformats.org/presentationml/2006/ole">
            <p:oleObj spid="_x0000_s219137" name="Microsoft Office Word 97 - 2003 文档" r:id="rId4" imgW="8382957" imgH="4229535"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6"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92161" name="Object 1"/>
          <p:cNvGraphicFramePr>
            <a:graphicFrameLocks noChangeAspect="1"/>
          </p:cNvGraphicFramePr>
          <p:nvPr/>
        </p:nvGraphicFramePr>
        <p:xfrm>
          <a:off x="927100" y="1133475"/>
          <a:ext cx="7585075" cy="4803775"/>
        </p:xfrm>
        <a:graphic>
          <a:graphicData uri="http://schemas.openxmlformats.org/presentationml/2006/ole">
            <p:oleObj spid="_x0000_s220161" name="Microsoft Office Word 97 - 2003 文档" r:id="rId4" imgW="8344890" imgH="5328204"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6"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92161" name="Object 1"/>
          <p:cNvGraphicFramePr>
            <a:graphicFrameLocks noChangeAspect="1"/>
          </p:cNvGraphicFramePr>
          <p:nvPr/>
        </p:nvGraphicFramePr>
        <p:xfrm>
          <a:off x="931863" y="1138238"/>
          <a:ext cx="7608887" cy="5021262"/>
        </p:xfrm>
        <a:graphic>
          <a:graphicData uri="http://schemas.openxmlformats.org/presentationml/2006/ole">
            <p:oleObj spid="_x0000_s221185" name="Microsoft Office Word 97 - 2003 文档" r:id="rId4" imgW="8344890" imgH="5574477"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6"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92161" name="Object 1"/>
          <p:cNvGraphicFramePr>
            <a:graphicFrameLocks noChangeAspect="1"/>
          </p:cNvGraphicFramePr>
          <p:nvPr/>
        </p:nvGraphicFramePr>
        <p:xfrm>
          <a:off x="931863" y="1265258"/>
          <a:ext cx="7591425" cy="5021262"/>
        </p:xfrm>
        <a:graphic>
          <a:graphicData uri="http://schemas.openxmlformats.org/presentationml/2006/ole">
            <p:oleObj spid="_x0000_s222209" name="Document" r:id="rId4" imgW="8363923" imgH="5565102"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6"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92161" name="Object 1"/>
          <p:cNvGraphicFramePr>
            <a:graphicFrameLocks noChangeAspect="1"/>
          </p:cNvGraphicFramePr>
          <p:nvPr/>
        </p:nvGraphicFramePr>
        <p:xfrm>
          <a:off x="931863" y="1404938"/>
          <a:ext cx="7569200" cy="3810000"/>
        </p:xfrm>
        <a:graphic>
          <a:graphicData uri="http://schemas.openxmlformats.org/presentationml/2006/ole">
            <p:oleObj spid="_x0000_s223233" name="Microsoft Office Word 97 - 2003 文档" r:id="rId4" imgW="8344890" imgH="4223045"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6"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92161" name="Object 1"/>
          <p:cNvGraphicFramePr>
            <a:graphicFrameLocks noChangeAspect="1"/>
          </p:cNvGraphicFramePr>
          <p:nvPr/>
        </p:nvGraphicFramePr>
        <p:xfrm>
          <a:off x="931863" y="1138238"/>
          <a:ext cx="7539037" cy="5227637"/>
        </p:xfrm>
        <a:graphic>
          <a:graphicData uri="http://schemas.openxmlformats.org/presentationml/2006/ole">
            <p:oleObj spid="_x0000_s224257" name="Microsoft Office Word 97 - 2003 文档" r:id="rId4" imgW="8288149" imgH="5789379"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6"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92161" name="Object 1"/>
          <p:cNvGraphicFramePr>
            <a:graphicFrameLocks noChangeAspect="1"/>
          </p:cNvGraphicFramePr>
          <p:nvPr/>
        </p:nvGraphicFramePr>
        <p:xfrm>
          <a:off x="931863" y="1495439"/>
          <a:ext cx="7521575" cy="3933825"/>
        </p:xfrm>
        <a:graphic>
          <a:graphicData uri="http://schemas.openxmlformats.org/presentationml/2006/ole">
            <p:oleObj spid="_x0000_s225281" name="Document" r:id="rId4" imgW="8269115" imgH="4362947"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6"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91137" name="Object 1"/>
          <p:cNvGraphicFramePr>
            <a:graphicFrameLocks noChangeAspect="1"/>
          </p:cNvGraphicFramePr>
          <p:nvPr/>
        </p:nvGraphicFramePr>
        <p:xfrm>
          <a:off x="931863" y="1138238"/>
          <a:ext cx="7504112" cy="4659312"/>
        </p:xfrm>
        <a:graphic>
          <a:graphicData uri="http://schemas.openxmlformats.org/presentationml/2006/ole">
            <p:oleObj spid="_x0000_s226305" name="Document" r:id="rId4" imgW="8269115" imgH="5159456"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6"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91137" name="Object 1"/>
          <p:cNvGraphicFramePr>
            <a:graphicFrameLocks noChangeAspect="1"/>
          </p:cNvGraphicFramePr>
          <p:nvPr/>
        </p:nvGraphicFramePr>
        <p:xfrm>
          <a:off x="931863" y="1138238"/>
          <a:ext cx="7470775" cy="4745037"/>
        </p:xfrm>
        <a:graphic>
          <a:graphicData uri="http://schemas.openxmlformats.org/presentationml/2006/ole">
            <p:oleObj spid="_x0000_s227329" name="Microsoft Office Word 97 - 2003 文档" r:id="rId4" imgW="8192982" imgH="5262941"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6"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91137" name="Object 1"/>
          <p:cNvGraphicFramePr>
            <a:graphicFrameLocks noChangeAspect="1"/>
          </p:cNvGraphicFramePr>
          <p:nvPr/>
        </p:nvGraphicFramePr>
        <p:xfrm>
          <a:off x="931863" y="1422400"/>
          <a:ext cx="7450137" cy="4792663"/>
        </p:xfrm>
        <a:graphic>
          <a:graphicData uri="http://schemas.openxmlformats.org/presentationml/2006/ole">
            <p:oleObj spid="_x0000_s228353" name="Microsoft Office Word 97 - 2003 文档" r:id="rId4" imgW="8212015" imgH="5312339"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6"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专题八　古代诗歌鉴赏</a:t>
            </a:r>
          </a:p>
        </p:txBody>
      </p:sp>
      <p:sp>
        <p:nvSpPr>
          <p:cNvPr id="86019" name="内容占位符 2"/>
          <p:cNvSpPr>
            <a:spLocks noGrp="1"/>
          </p:cNvSpPr>
          <p:nvPr>
            <p:ph idx="4294967295"/>
          </p:nvPr>
        </p:nvSpPr>
        <p:spPr>
          <a:xfrm>
            <a:off x="785786" y="1000108"/>
            <a:ext cx="7858180" cy="5357850"/>
          </a:xfrm>
        </p:spPr>
        <p:txBody>
          <a:bodyPr/>
          <a:lstStyle/>
          <a:p>
            <a:pPr marL="0" indent="0">
              <a:lnSpc>
                <a:spcPts val="3500"/>
              </a:lnSpc>
              <a:buNone/>
            </a:pPr>
            <a:r>
              <a:rPr lang="zh-CN" altLang="en-US" sz="2400" b="1" kern="100" dirty="0" smtClean="0">
                <a:latin typeface="+mn-ea"/>
                <a:cs typeface="Courier New" panose="02070309020205020404"/>
              </a:rPr>
              <a:t>■ </a:t>
            </a:r>
            <a:r>
              <a:rPr lang="zh-CN" altLang="en-US" sz="2400" b="1" kern="100" dirty="0" smtClean="0">
                <a:latin typeface="黑体" panose="02010600030101010101" charset="-122"/>
                <a:ea typeface="黑体" panose="02010600030101010101" charset="-122"/>
                <a:cs typeface="Courier New" panose="02070309020205020404"/>
              </a:rPr>
              <a:t>失分警示</a:t>
            </a:r>
          </a:p>
          <a:p>
            <a:pPr marL="0" indent="0">
              <a:lnSpc>
                <a:spcPts val="3500"/>
              </a:lnSpc>
              <a:buNone/>
            </a:pPr>
            <a:r>
              <a:rPr lang="en-US" altLang="zh-CN" sz="2400" b="1" kern="100" dirty="0" smtClean="0">
                <a:latin typeface="+mn-ea"/>
                <a:cs typeface="Courier New" panose="02070309020205020404"/>
              </a:rPr>
              <a:t>1. </a:t>
            </a:r>
            <a:r>
              <a:rPr lang="zh-CN" altLang="en-US" sz="2400" b="1" kern="100" dirty="0" smtClean="0">
                <a:latin typeface="+mn-ea"/>
                <a:cs typeface="Courier New" panose="02070309020205020404"/>
              </a:rPr>
              <a:t>常识少。部分考生知识积累少，未能掌握诗词的基础知识。这些知识包括：律诗与绝句的区别；律诗四联所指的诗句；律诗中间两联对仗；律诗一般前两联写景，后两联抒情；绝句一般前两句写景，后两句抒情；诗词的描写手法与描写角度、表现手法、修辞手法；等。</a:t>
            </a:r>
          </a:p>
          <a:p>
            <a:pPr marL="0" indent="0">
              <a:lnSpc>
                <a:spcPts val="3500"/>
              </a:lnSpc>
              <a:spcBef>
                <a:spcPts val="0"/>
              </a:spcBef>
              <a:spcAft>
                <a:spcPts val="0"/>
              </a:spcAft>
              <a:buNone/>
            </a:pPr>
            <a:endParaRPr lang="zh-CN" altLang="en-US" sz="2400" b="1" dirty="0" smtClean="0">
              <a:solidFill>
                <a:srgbClr val="990033"/>
              </a:solidFill>
              <a:latin typeface="宋体" panose="02010600030101010101" pitchFamily="2" charset="-122"/>
            </a:endParaRPr>
          </a:p>
          <a:p>
            <a:pPr indent="266700" algn="just">
              <a:lnSpc>
                <a:spcPts val="3500"/>
              </a:lnSpc>
              <a:spcAft>
                <a:spcPts val="0"/>
              </a:spcAft>
              <a:buNone/>
            </a:pPr>
            <a:endParaRPr lang="zh-CN" sz="2400" b="1" kern="100" dirty="0">
              <a:latin typeface="宋体" panose="02010600030101010101" pitchFamily="2" charset="-122"/>
              <a:cs typeface="Courier New" panose="02070309020205020404"/>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5" name="组合 4"/>
          <p:cNvGrpSpPr/>
          <p:nvPr/>
        </p:nvGrpSpPr>
        <p:grpSpPr>
          <a:xfrm>
            <a:off x="0" y="2071678"/>
            <a:ext cx="609600" cy="1857388"/>
            <a:chOff x="0" y="2714620"/>
            <a:chExt cx="609600" cy="1857388"/>
          </a:xfrm>
        </p:grpSpPr>
        <p:pic>
          <p:nvPicPr>
            <p:cNvPr id="7"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8"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smtClean="0">
                  <a:solidFill>
                    <a:schemeClr val="bg1"/>
                  </a:solidFill>
                  <a:ea typeface="幼圆" panose="02010509060101010101" pitchFamily="49" charset="-122"/>
                </a:rPr>
                <a:t>阅卷警示</a:t>
              </a:r>
              <a:endParaRPr lang="zh-CN" altLang="en-US" sz="2400" b="1" dirty="0">
                <a:solidFill>
                  <a:schemeClr val="bg1"/>
                </a:solidFill>
                <a:ea typeface="幼圆" panose="02010509060101010101" pitchFamily="49" charset="-122"/>
              </a:endParaRPr>
            </a:p>
          </p:txBody>
        </p:sp>
      </p:grpSp>
    </p:spTree>
  </p:cSld>
  <p:clrMapOvr>
    <a:masterClrMapping/>
  </p:clrMapOvr>
  <p:transition spd="med">
    <p:fade/>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91137" name="Object 1"/>
          <p:cNvGraphicFramePr>
            <a:graphicFrameLocks noChangeAspect="1"/>
          </p:cNvGraphicFramePr>
          <p:nvPr/>
        </p:nvGraphicFramePr>
        <p:xfrm>
          <a:off x="931863" y="931863"/>
          <a:ext cx="7432675" cy="5384800"/>
        </p:xfrm>
        <a:graphic>
          <a:graphicData uri="http://schemas.openxmlformats.org/presentationml/2006/ole">
            <p:oleObj spid="_x0000_s229377" name="Microsoft Office Word 97 - 2003 文档" r:id="rId4" imgW="8192982" imgH="5962454"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6"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91137" name="Object 1"/>
          <p:cNvGraphicFramePr>
            <a:graphicFrameLocks noChangeAspect="1"/>
          </p:cNvGraphicFramePr>
          <p:nvPr/>
        </p:nvGraphicFramePr>
        <p:xfrm>
          <a:off x="931863" y="1108095"/>
          <a:ext cx="7435850" cy="5106987"/>
        </p:xfrm>
        <a:graphic>
          <a:graphicData uri="http://schemas.openxmlformats.org/presentationml/2006/ole">
            <p:oleObj spid="_x0000_s230401" name="Microsoft Office Word 97 - 2003 文档" r:id="rId4" imgW="8173948" imgH="5655606"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6"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91137" name="Object 1"/>
          <p:cNvGraphicFramePr>
            <a:graphicFrameLocks noChangeAspect="1"/>
          </p:cNvGraphicFramePr>
          <p:nvPr/>
        </p:nvGraphicFramePr>
        <p:xfrm>
          <a:off x="931863" y="1455738"/>
          <a:ext cx="7399337" cy="4759325"/>
        </p:xfrm>
        <a:graphic>
          <a:graphicData uri="http://schemas.openxmlformats.org/presentationml/2006/ole">
            <p:oleObj spid="_x0000_s231425" name="Microsoft Office Word 97 - 2003 文档" r:id="rId4" imgW="8154915" imgH="5274118"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6"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91137" name="Object 1"/>
          <p:cNvGraphicFramePr>
            <a:graphicFrameLocks noChangeAspect="1"/>
          </p:cNvGraphicFramePr>
          <p:nvPr/>
        </p:nvGraphicFramePr>
        <p:xfrm>
          <a:off x="1071538" y="1214422"/>
          <a:ext cx="7400925" cy="4622800"/>
        </p:xfrm>
        <a:graphic>
          <a:graphicData uri="http://schemas.openxmlformats.org/presentationml/2006/ole">
            <p:oleObj spid="_x0000_s232449" name="Microsoft Office Word 97 - 2003 文档" r:id="rId4" imgW="8135882" imgH="5121595"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6"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91137" name="Object 1"/>
          <p:cNvGraphicFramePr>
            <a:graphicFrameLocks noChangeAspect="1"/>
          </p:cNvGraphicFramePr>
          <p:nvPr/>
        </p:nvGraphicFramePr>
        <p:xfrm>
          <a:off x="1066800" y="1201738"/>
          <a:ext cx="7366000" cy="4640262"/>
        </p:xfrm>
        <a:graphic>
          <a:graphicData uri="http://schemas.openxmlformats.org/presentationml/2006/ole">
            <p:oleObj spid="_x0000_s233473" name="Microsoft Office Word 97 - 2003 文档" r:id="rId4" imgW="8116848" imgH="5129528"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6"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91137" name="Object 1"/>
          <p:cNvGraphicFramePr>
            <a:graphicFrameLocks noChangeAspect="1"/>
          </p:cNvGraphicFramePr>
          <p:nvPr/>
        </p:nvGraphicFramePr>
        <p:xfrm>
          <a:off x="998538" y="1236663"/>
          <a:ext cx="7350125" cy="5130800"/>
        </p:xfrm>
        <a:graphic>
          <a:graphicData uri="http://schemas.openxmlformats.org/presentationml/2006/ole">
            <p:oleObj spid="_x0000_s234497" name="Microsoft Office Word 97 - 2003 文档" r:id="rId4" imgW="8079140" imgH="5685894"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6"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91137" name="Object 1"/>
          <p:cNvGraphicFramePr>
            <a:graphicFrameLocks noChangeAspect="1"/>
          </p:cNvGraphicFramePr>
          <p:nvPr/>
        </p:nvGraphicFramePr>
        <p:xfrm>
          <a:off x="1000100" y="857232"/>
          <a:ext cx="7350125" cy="5383213"/>
        </p:xfrm>
        <a:graphic>
          <a:graphicData uri="http://schemas.openxmlformats.org/presentationml/2006/ole">
            <p:oleObj spid="_x0000_s235521" name="Microsoft Office Word 97 - 2003 文档" r:id="rId4" imgW="8079140" imgH="5962454"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6"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91137" name="Object 1"/>
          <p:cNvGraphicFramePr>
            <a:graphicFrameLocks noChangeAspect="1"/>
          </p:cNvGraphicFramePr>
          <p:nvPr/>
        </p:nvGraphicFramePr>
        <p:xfrm>
          <a:off x="1000125" y="1328738"/>
          <a:ext cx="7315200" cy="4484687"/>
        </p:xfrm>
        <a:graphic>
          <a:graphicData uri="http://schemas.openxmlformats.org/presentationml/2006/ole">
            <p:oleObj spid="_x0000_s236545" name="Document" r:id="rId4" imgW="8041074" imgH="4987822"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6"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91137" name="Object 1"/>
          <p:cNvGraphicFramePr>
            <a:graphicFrameLocks noChangeAspect="1"/>
          </p:cNvGraphicFramePr>
          <p:nvPr/>
        </p:nvGraphicFramePr>
        <p:xfrm>
          <a:off x="1066800" y="1150938"/>
          <a:ext cx="7281863" cy="5029200"/>
        </p:xfrm>
        <a:graphic>
          <a:graphicData uri="http://schemas.openxmlformats.org/presentationml/2006/ole">
            <p:oleObj spid="_x0000_s237569" name="Microsoft Office Word 97 - 2003 文档" r:id="rId4" imgW="8022040" imgH="5565102"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6"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91137" name="Object 1"/>
          <p:cNvGraphicFramePr>
            <a:graphicFrameLocks noChangeAspect="1"/>
          </p:cNvGraphicFramePr>
          <p:nvPr/>
        </p:nvGraphicFramePr>
        <p:xfrm>
          <a:off x="1069975" y="1460518"/>
          <a:ext cx="7280275" cy="4468812"/>
        </p:xfrm>
        <a:graphic>
          <a:graphicData uri="http://schemas.openxmlformats.org/presentationml/2006/ole">
            <p:oleObj spid="_x0000_s238593" name="Document" r:id="rId4" imgW="8022040" imgH="4941308"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6"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专题八　古代诗歌鉴赏</a:t>
            </a:r>
          </a:p>
        </p:txBody>
      </p:sp>
      <p:sp>
        <p:nvSpPr>
          <p:cNvPr id="86019" name="内容占位符 2"/>
          <p:cNvSpPr>
            <a:spLocks noGrp="1"/>
          </p:cNvSpPr>
          <p:nvPr>
            <p:ph idx="4294967295"/>
          </p:nvPr>
        </p:nvSpPr>
        <p:spPr>
          <a:xfrm>
            <a:off x="785786" y="857232"/>
            <a:ext cx="7858180" cy="5500726"/>
          </a:xfrm>
        </p:spPr>
        <p:txBody>
          <a:bodyPr/>
          <a:lstStyle/>
          <a:p>
            <a:pPr marL="0" indent="0">
              <a:lnSpc>
                <a:spcPts val="3500"/>
              </a:lnSpc>
              <a:buNone/>
            </a:pPr>
            <a:r>
              <a:rPr lang="en-US" altLang="zh-CN" sz="2400" b="1" kern="100" dirty="0" smtClean="0">
                <a:latin typeface="+mn-ea"/>
                <a:cs typeface="Courier New" panose="02070309020205020404"/>
              </a:rPr>
              <a:t>2. </a:t>
            </a:r>
            <a:r>
              <a:rPr lang="zh-CN" altLang="en-US" sz="2400" b="1" kern="100" dirty="0" smtClean="0">
                <a:latin typeface="+mn-ea"/>
                <a:cs typeface="Courier New" panose="02070309020205020404"/>
              </a:rPr>
              <a:t>读不懂。部分考生知识积累少、文化背景缺失以及解读方法欠缺，以致面对一首古代诗歌，有的欲理解而茫然无措；有的以今解古，理解偏差；有的想当然，理解错</a:t>
            </a:r>
            <a:endParaRPr lang="en-US" altLang="zh-CN" sz="2400" b="1" kern="100" dirty="0" smtClean="0">
              <a:latin typeface="+mn-ea"/>
              <a:cs typeface="Courier New" panose="02070309020205020404"/>
            </a:endParaRPr>
          </a:p>
          <a:p>
            <a:pPr marL="0" indent="0">
              <a:lnSpc>
                <a:spcPts val="3500"/>
              </a:lnSpc>
              <a:buNone/>
            </a:pPr>
            <a:r>
              <a:rPr lang="zh-CN" altLang="en-US" sz="2400" b="1" kern="100" dirty="0" smtClean="0">
                <a:latin typeface="+mn-ea"/>
                <a:cs typeface="Courier New" panose="02070309020205020404"/>
              </a:rPr>
              <a:t>误。不少考生不懂得在诗词鉴赏时必须抓住诗词的具体内容去分析，没有意识到诗词考查的本质是正确理解诗意、词意，不知道回答问题时要在解读诗词的基础上准确答出要点。</a:t>
            </a:r>
          </a:p>
          <a:p>
            <a:pPr marL="0" indent="0">
              <a:lnSpc>
                <a:spcPts val="3500"/>
              </a:lnSpc>
              <a:buNone/>
            </a:pPr>
            <a:r>
              <a:rPr lang="en-US" altLang="zh-CN" sz="2400" b="1" kern="100" dirty="0" smtClean="0">
                <a:latin typeface="+mn-ea"/>
                <a:cs typeface="Courier New" panose="02070309020205020404"/>
              </a:rPr>
              <a:t>3. </a:t>
            </a:r>
            <a:r>
              <a:rPr lang="zh-CN" altLang="en-US" sz="2400" b="1" kern="100" dirty="0" smtClean="0">
                <a:latin typeface="+mn-ea"/>
                <a:cs typeface="Courier New" panose="02070309020205020404"/>
              </a:rPr>
              <a:t>审不清。部分考生没有审清某些易混淆的题目，以致答题思路错误。如“描写了怎样的景象”与“怎样描写景象的”， 前一问是“形象类试题”，后一问是“技巧类试题”，两个问题思考的方向、答题的内容自然也就不一样。</a:t>
            </a:r>
          </a:p>
          <a:p>
            <a:pPr marL="0" indent="0">
              <a:lnSpc>
                <a:spcPts val="3500"/>
              </a:lnSpc>
              <a:spcBef>
                <a:spcPts val="0"/>
              </a:spcBef>
              <a:spcAft>
                <a:spcPts val="0"/>
              </a:spcAft>
              <a:buNone/>
            </a:pPr>
            <a:endParaRPr lang="zh-CN" altLang="en-US" sz="2400" b="1" dirty="0" smtClean="0">
              <a:solidFill>
                <a:srgbClr val="990033"/>
              </a:solidFill>
              <a:latin typeface="宋体" panose="02010600030101010101" pitchFamily="2" charset="-122"/>
            </a:endParaRPr>
          </a:p>
          <a:p>
            <a:pPr indent="266700" algn="just">
              <a:lnSpc>
                <a:spcPts val="3500"/>
              </a:lnSpc>
              <a:spcAft>
                <a:spcPts val="0"/>
              </a:spcAft>
              <a:buNone/>
            </a:pPr>
            <a:endParaRPr lang="zh-CN" sz="2400" b="1" kern="100" dirty="0">
              <a:latin typeface="宋体" panose="02010600030101010101" pitchFamily="2" charset="-122"/>
              <a:cs typeface="Courier New" panose="02070309020205020404"/>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5" name="组合 4"/>
          <p:cNvGrpSpPr/>
          <p:nvPr/>
        </p:nvGrpSpPr>
        <p:grpSpPr>
          <a:xfrm>
            <a:off x="0" y="2071678"/>
            <a:ext cx="609600" cy="1857388"/>
            <a:chOff x="0" y="2714620"/>
            <a:chExt cx="609600" cy="1857388"/>
          </a:xfrm>
        </p:grpSpPr>
        <p:pic>
          <p:nvPicPr>
            <p:cNvPr id="7"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8"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smtClean="0">
                  <a:solidFill>
                    <a:schemeClr val="bg1"/>
                  </a:solidFill>
                  <a:ea typeface="幼圆" panose="02010509060101010101" pitchFamily="49" charset="-122"/>
                </a:rPr>
                <a:t>阅卷警示</a:t>
              </a:r>
              <a:endParaRPr lang="zh-CN" altLang="en-US" sz="2400" b="1" dirty="0">
                <a:solidFill>
                  <a:schemeClr val="bg1"/>
                </a:solidFill>
                <a:ea typeface="幼圆" panose="02010509060101010101" pitchFamily="49" charset="-122"/>
              </a:endParaRPr>
            </a:p>
          </p:txBody>
        </p:sp>
      </p:grpSp>
    </p:spTree>
  </p:cSld>
  <p:clrMapOvr>
    <a:masterClrMapping/>
  </p:clrMapOvr>
  <p:transition spd="med">
    <p:fade/>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91137" name="Object 1"/>
          <p:cNvGraphicFramePr>
            <a:graphicFrameLocks noChangeAspect="1"/>
          </p:cNvGraphicFramePr>
          <p:nvPr/>
        </p:nvGraphicFramePr>
        <p:xfrm>
          <a:off x="1071538" y="1006495"/>
          <a:ext cx="7262813" cy="5280025"/>
        </p:xfrm>
        <a:graphic>
          <a:graphicData uri="http://schemas.openxmlformats.org/presentationml/2006/ole">
            <p:oleObj spid="_x0000_s239617" name="Microsoft Office Word 97 - 2003 文档" r:id="rId4" imgW="7983973" imgH="5862575"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6"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91137" name="Object 1"/>
          <p:cNvGraphicFramePr>
            <a:graphicFrameLocks noChangeAspect="1"/>
          </p:cNvGraphicFramePr>
          <p:nvPr/>
        </p:nvGraphicFramePr>
        <p:xfrm>
          <a:off x="1066800" y="1185863"/>
          <a:ext cx="7213600" cy="5181600"/>
        </p:xfrm>
        <a:graphic>
          <a:graphicData uri="http://schemas.openxmlformats.org/presentationml/2006/ole">
            <p:oleObj spid="_x0000_s240641" name="Microsoft Office Word 97 - 2003 文档" r:id="rId4" imgW="7926873" imgH="5743225"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6"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91137" name="Object 1"/>
          <p:cNvGraphicFramePr>
            <a:graphicFrameLocks noChangeAspect="1"/>
          </p:cNvGraphicFramePr>
          <p:nvPr/>
        </p:nvGraphicFramePr>
        <p:xfrm>
          <a:off x="1066800" y="1135063"/>
          <a:ext cx="7180263" cy="5029200"/>
        </p:xfrm>
        <a:graphic>
          <a:graphicData uri="http://schemas.openxmlformats.org/presentationml/2006/ole">
            <p:oleObj spid="_x0000_s241665" name="Microsoft Office Word 97 - 2003 文档" r:id="rId4" imgW="7888806" imgH="5574477"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6"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1137" name="Object 1"/>
          <p:cNvGraphicFramePr>
            <a:graphicFrameLocks noChangeAspect="1"/>
          </p:cNvGraphicFramePr>
          <p:nvPr/>
        </p:nvGraphicFramePr>
        <p:xfrm>
          <a:off x="1069975" y="1465271"/>
          <a:ext cx="7194550" cy="3106737"/>
        </p:xfrm>
        <a:graphic>
          <a:graphicData uri="http://schemas.openxmlformats.org/presentationml/2006/ole">
            <p:oleObj spid="_x0000_s242689" name="Document" r:id="rId5" imgW="7926873" imgH="3434108"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1137" name="Object 1"/>
          <p:cNvGraphicFramePr>
            <a:graphicFrameLocks noChangeAspect="1"/>
          </p:cNvGraphicFramePr>
          <p:nvPr/>
        </p:nvGraphicFramePr>
        <p:xfrm>
          <a:off x="1150938" y="931863"/>
          <a:ext cx="7027862" cy="5283200"/>
        </p:xfrm>
        <a:graphic>
          <a:graphicData uri="http://schemas.openxmlformats.org/presentationml/2006/ole">
            <p:oleObj spid="_x0000_s243713" name="Microsoft Office Word 97 - 2003 文档" r:id="rId5" imgW="7888806" imgH="5962454"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1137" name="Object 1"/>
          <p:cNvGraphicFramePr>
            <a:graphicFrameLocks noChangeAspect="1"/>
          </p:cNvGraphicFramePr>
          <p:nvPr/>
        </p:nvGraphicFramePr>
        <p:xfrm>
          <a:off x="1138238" y="1473216"/>
          <a:ext cx="7159625" cy="4313238"/>
        </p:xfrm>
        <a:graphic>
          <a:graphicData uri="http://schemas.openxmlformats.org/presentationml/2006/ole">
            <p:oleObj spid="_x0000_s244737" name="Document" r:id="rId5" imgW="7888806" imgH="4769675"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1137" name="Object 1"/>
          <p:cNvGraphicFramePr>
            <a:graphicFrameLocks noChangeAspect="1"/>
          </p:cNvGraphicFramePr>
          <p:nvPr/>
        </p:nvGraphicFramePr>
        <p:xfrm>
          <a:off x="1138238" y="1331932"/>
          <a:ext cx="7108825" cy="4883150"/>
        </p:xfrm>
        <a:graphic>
          <a:graphicData uri="http://schemas.openxmlformats.org/presentationml/2006/ole">
            <p:oleObj spid="_x0000_s245761" name="Microsoft Office Word 97 - 2003 文档" r:id="rId5" imgW="7813032" imgH="5407531"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1137" name="Object 1"/>
          <p:cNvGraphicFramePr>
            <a:graphicFrameLocks noChangeAspect="1"/>
          </p:cNvGraphicFramePr>
          <p:nvPr/>
        </p:nvGraphicFramePr>
        <p:xfrm>
          <a:off x="1138238" y="1265257"/>
          <a:ext cx="7091362" cy="5021263"/>
        </p:xfrm>
        <a:graphic>
          <a:graphicData uri="http://schemas.openxmlformats.org/presentationml/2006/ole">
            <p:oleObj spid="_x0000_s246785" name="Microsoft Office Word 97 - 2003 文档" r:id="rId5" imgW="7793999" imgH="5560414"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1137" name="Object 1"/>
          <p:cNvGraphicFramePr>
            <a:graphicFrameLocks noChangeAspect="1"/>
          </p:cNvGraphicFramePr>
          <p:nvPr/>
        </p:nvGraphicFramePr>
        <p:xfrm>
          <a:off x="1150938" y="1473200"/>
          <a:ext cx="6943725" cy="1354138"/>
        </p:xfrm>
        <a:graphic>
          <a:graphicData uri="http://schemas.openxmlformats.org/presentationml/2006/ole">
            <p:oleObj spid="_x0000_s247809" name="Microsoft Office Word 97 - 2003 文档" r:id="rId5" imgW="7793999" imgH="1528113"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0113" name="Object 1"/>
          <p:cNvGraphicFramePr>
            <a:graphicFrameLocks noChangeAspect="1"/>
          </p:cNvGraphicFramePr>
          <p:nvPr/>
        </p:nvGraphicFramePr>
        <p:xfrm>
          <a:off x="931863" y="1287463"/>
          <a:ext cx="7467600" cy="4689475"/>
        </p:xfrm>
        <a:graphic>
          <a:graphicData uri="http://schemas.openxmlformats.org/presentationml/2006/ole">
            <p:oleObj spid="_x0000_s248833" name="Microsoft Office Word 97 - 2003 文档" r:id="rId5" imgW="8231049" imgH="5194792"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anose="02010509060101010101" pitchFamily="49" charset="-122"/>
                <a:ea typeface="幼圆" panose="02010509060101010101" pitchFamily="49" charset="-122"/>
              </a:rPr>
              <a:t>专题八　古代诗歌鉴赏</a:t>
            </a:r>
          </a:p>
        </p:txBody>
      </p:sp>
      <p:sp>
        <p:nvSpPr>
          <p:cNvPr id="86019" name="内容占位符 2"/>
          <p:cNvSpPr>
            <a:spLocks noGrp="1"/>
          </p:cNvSpPr>
          <p:nvPr>
            <p:ph idx="4294967295"/>
          </p:nvPr>
        </p:nvSpPr>
        <p:spPr>
          <a:xfrm>
            <a:off x="785786" y="1285860"/>
            <a:ext cx="7858180" cy="4572032"/>
          </a:xfrm>
        </p:spPr>
        <p:txBody>
          <a:bodyPr/>
          <a:lstStyle/>
          <a:p>
            <a:pPr marL="0" indent="0">
              <a:lnSpc>
                <a:spcPts val="3500"/>
              </a:lnSpc>
              <a:buNone/>
            </a:pPr>
            <a:r>
              <a:rPr lang="en-US" altLang="zh-CN" sz="2400" b="1" kern="100" dirty="0" smtClean="0">
                <a:latin typeface="+mn-ea"/>
                <a:cs typeface="Courier New" panose="02070309020205020404"/>
              </a:rPr>
              <a:t>4. </a:t>
            </a:r>
            <a:r>
              <a:rPr lang="zh-CN" altLang="en-US" sz="2400" b="1" kern="100" dirty="0" smtClean="0">
                <a:latin typeface="+mn-ea"/>
                <a:cs typeface="Courier New" panose="02070309020205020404"/>
              </a:rPr>
              <a:t>答不全。有的考生思路不清晰，考虑不全面。答题时一定要按照本类题型的题干要求和解答思路，要考虑分几层回答，答出几个要点才完整，然后再有条理地表述出</a:t>
            </a:r>
            <a:endParaRPr lang="en-US" altLang="zh-CN" sz="2400" b="1" kern="100" dirty="0" smtClean="0">
              <a:latin typeface="+mn-ea"/>
              <a:cs typeface="Courier New" panose="02070309020205020404"/>
            </a:endParaRPr>
          </a:p>
          <a:p>
            <a:pPr marL="0" indent="0">
              <a:lnSpc>
                <a:spcPts val="3500"/>
              </a:lnSpc>
              <a:buNone/>
            </a:pPr>
            <a:r>
              <a:rPr lang="zh-CN" altLang="en-US" sz="2400" b="1" kern="100" dirty="0" smtClean="0">
                <a:latin typeface="+mn-ea"/>
                <a:cs typeface="Courier New" panose="02070309020205020404"/>
              </a:rPr>
              <a:t>来。</a:t>
            </a:r>
          </a:p>
          <a:p>
            <a:pPr marL="0" indent="0">
              <a:lnSpc>
                <a:spcPts val="3500"/>
              </a:lnSpc>
              <a:buNone/>
            </a:pPr>
            <a:r>
              <a:rPr lang="en-US" altLang="zh-CN" sz="2400" b="1" kern="100" dirty="0" smtClean="0">
                <a:latin typeface="+mn-ea"/>
                <a:cs typeface="Courier New" panose="02070309020205020404"/>
              </a:rPr>
              <a:t>5. </a:t>
            </a:r>
            <a:r>
              <a:rPr lang="zh-CN" altLang="en-US" sz="2400" b="1" kern="100" dirty="0" smtClean="0">
                <a:latin typeface="+mn-ea"/>
                <a:cs typeface="Courier New" panose="02070309020205020404"/>
              </a:rPr>
              <a:t>表达差。卷面随意涂改；不会分解问题，答案缺乏条理性和层次性；不注意规范，表达方式错误，句子不通；说空话、套话，答案空泛，不会结合具体诗句进行解说；有少数考生就诗论诗；等。</a:t>
            </a:r>
          </a:p>
          <a:p>
            <a:pPr marL="0" indent="0">
              <a:lnSpc>
                <a:spcPts val="3500"/>
              </a:lnSpc>
              <a:spcBef>
                <a:spcPts val="0"/>
              </a:spcBef>
              <a:spcAft>
                <a:spcPts val="0"/>
              </a:spcAft>
              <a:buNone/>
            </a:pPr>
            <a:endParaRPr lang="zh-CN" altLang="en-US" sz="2400" b="1" dirty="0" smtClean="0">
              <a:solidFill>
                <a:srgbClr val="990033"/>
              </a:solidFill>
              <a:latin typeface="宋体" panose="02010600030101010101" pitchFamily="2" charset="-122"/>
            </a:endParaRPr>
          </a:p>
          <a:p>
            <a:pPr indent="266700" algn="just">
              <a:lnSpc>
                <a:spcPts val="3500"/>
              </a:lnSpc>
              <a:spcAft>
                <a:spcPts val="0"/>
              </a:spcAft>
              <a:buNone/>
            </a:pPr>
            <a:endParaRPr lang="zh-CN" sz="2400" b="1" kern="100" dirty="0">
              <a:latin typeface="宋体" panose="02010600030101010101" pitchFamily="2" charset="-122"/>
              <a:cs typeface="Courier New" panose="02070309020205020404"/>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5" name="组合 4"/>
          <p:cNvGrpSpPr/>
          <p:nvPr/>
        </p:nvGrpSpPr>
        <p:grpSpPr>
          <a:xfrm>
            <a:off x="0" y="2071678"/>
            <a:ext cx="609600" cy="1857388"/>
            <a:chOff x="0" y="2714620"/>
            <a:chExt cx="609600" cy="1857388"/>
          </a:xfrm>
        </p:grpSpPr>
        <p:pic>
          <p:nvPicPr>
            <p:cNvPr id="7"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8"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smtClean="0">
                  <a:solidFill>
                    <a:schemeClr val="bg1"/>
                  </a:solidFill>
                  <a:ea typeface="幼圆" panose="02010509060101010101" pitchFamily="49" charset="-122"/>
                </a:rPr>
                <a:t>阅卷警示</a:t>
              </a:r>
              <a:endParaRPr lang="zh-CN" altLang="en-US" sz="2400" b="1" dirty="0">
                <a:solidFill>
                  <a:schemeClr val="bg1"/>
                </a:solidFill>
                <a:ea typeface="幼圆" panose="02010509060101010101" pitchFamily="49" charset="-122"/>
              </a:endParaRPr>
            </a:p>
          </p:txBody>
        </p:sp>
      </p:grpSp>
    </p:spTree>
  </p:cSld>
  <p:clrMapOvr>
    <a:masterClrMapping/>
  </p:clrMapOvr>
  <p:transition spd="med">
    <p:fade/>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0113" name="Object 1"/>
          <p:cNvGraphicFramePr>
            <a:graphicFrameLocks noChangeAspect="1"/>
          </p:cNvGraphicFramePr>
          <p:nvPr/>
        </p:nvGraphicFramePr>
        <p:xfrm>
          <a:off x="931863" y="1287463"/>
          <a:ext cx="7467600" cy="4689475"/>
        </p:xfrm>
        <a:graphic>
          <a:graphicData uri="http://schemas.openxmlformats.org/presentationml/2006/ole">
            <p:oleObj spid="_x0000_s249857" name="Microsoft Office Word 97 - 2003 文档" r:id="rId5" imgW="8231049" imgH="5194792"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0113" name="Object 1"/>
          <p:cNvGraphicFramePr>
            <a:graphicFrameLocks noChangeAspect="1"/>
          </p:cNvGraphicFramePr>
          <p:nvPr/>
        </p:nvGraphicFramePr>
        <p:xfrm>
          <a:off x="998538" y="1270000"/>
          <a:ext cx="7416800" cy="5164138"/>
        </p:xfrm>
        <a:graphic>
          <a:graphicData uri="http://schemas.openxmlformats.org/presentationml/2006/ole">
            <p:oleObj spid="_x0000_s250881" name="Microsoft Office Word 97 - 2003 文档" r:id="rId5" imgW="8326216" imgH="5818946"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0113" name="Object 1"/>
          <p:cNvGraphicFramePr>
            <a:graphicFrameLocks noChangeAspect="1"/>
          </p:cNvGraphicFramePr>
          <p:nvPr/>
        </p:nvGraphicFramePr>
        <p:xfrm>
          <a:off x="1208088" y="1487492"/>
          <a:ext cx="7124700" cy="2655888"/>
        </p:xfrm>
        <a:graphic>
          <a:graphicData uri="http://schemas.openxmlformats.org/presentationml/2006/ole">
            <p:oleObj spid="_x0000_s251905" name="Microsoft Office Word 97 - 2003 文档" r:id="rId5" imgW="7832065" imgH="2943006"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0113" name="Object 1"/>
          <p:cNvGraphicFramePr>
            <a:graphicFrameLocks noChangeAspect="1"/>
          </p:cNvGraphicFramePr>
          <p:nvPr/>
        </p:nvGraphicFramePr>
        <p:xfrm>
          <a:off x="1000100" y="1000108"/>
          <a:ext cx="7348537" cy="5280025"/>
        </p:xfrm>
        <a:graphic>
          <a:graphicData uri="http://schemas.openxmlformats.org/presentationml/2006/ole">
            <p:oleObj spid="_x0000_s252929" name="Document" r:id="rId5" imgW="8098174" imgH="5953079"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0113" name="Object 1"/>
          <p:cNvGraphicFramePr>
            <a:graphicFrameLocks noChangeAspect="1"/>
          </p:cNvGraphicFramePr>
          <p:nvPr/>
        </p:nvGraphicFramePr>
        <p:xfrm>
          <a:off x="931863" y="1185863"/>
          <a:ext cx="7551737" cy="5113337"/>
        </p:xfrm>
        <a:graphic>
          <a:graphicData uri="http://schemas.openxmlformats.org/presentationml/2006/ole">
            <p:oleObj spid="_x0000_s253953" name="Microsoft Office Word 97 - 2003 文档" r:id="rId5" imgW="8326216" imgH="5655606"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0113" name="Object 1"/>
          <p:cNvGraphicFramePr>
            <a:graphicFrameLocks noChangeAspect="1"/>
          </p:cNvGraphicFramePr>
          <p:nvPr/>
        </p:nvGraphicFramePr>
        <p:xfrm>
          <a:off x="1071538" y="1357298"/>
          <a:ext cx="7400925" cy="4813300"/>
        </p:xfrm>
        <a:graphic>
          <a:graphicData uri="http://schemas.openxmlformats.org/presentationml/2006/ole">
            <p:oleObj spid="_x0000_s254977" name="Document" r:id="rId5" imgW="8154915" imgH="5322796"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0113" name="Object 1"/>
          <p:cNvGraphicFramePr>
            <a:graphicFrameLocks noChangeAspect="1"/>
          </p:cNvGraphicFramePr>
          <p:nvPr/>
        </p:nvGraphicFramePr>
        <p:xfrm>
          <a:off x="1069975" y="1363663"/>
          <a:ext cx="7383463" cy="4813300"/>
        </p:xfrm>
        <a:graphic>
          <a:graphicData uri="http://schemas.openxmlformats.org/presentationml/2006/ole">
            <p:oleObj spid="_x0000_s256001" name="Microsoft Office Word 97 - 2003 文档" r:id="rId5" imgW="8116848" imgH="5339382"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0113" name="Object 1"/>
          <p:cNvGraphicFramePr>
            <a:graphicFrameLocks noChangeAspect="1"/>
          </p:cNvGraphicFramePr>
          <p:nvPr/>
        </p:nvGraphicFramePr>
        <p:xfrm>
          <a:off x="1150938" y="1168400"/>
          <a:ext cx="7350125" cy="5214938"/>
        </p:xfrm>
        <a:graphic>
          <a:graphicData uri="http://schemas.openxmlformats.org/presentationml/2006/ole">
            <p:oleObj spid="_x0000_s257025" name="Microsoft Office Word 97 - 2003 文档" r:id="rId5" imgW="8098174" imgH="5763778"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0113" name="Object 1"/>
          <p:cNvGraphicFramePr>
            <a:graphicFrameLocks noChangeAspect="1"/>
          </p:cNvGraphicFramePr>
          <p:nvPr/>
        </p:nvGraphicFramePr>
        <p:xfrm>
          <a:off x="1071538" y="1450994"/>
          <a:ext cx="7350125" cy="4692650"/>
        </p:xfrm>
        <a:graphic>
          <a:graphicData uri="http://schemas.openxmlformats.org/presentationml/2006/ole">
            <p:oleObj spid="_x0000_s258049" name="Document" r:id="rId5" imgW="8098174" imgH="5189383"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0113" name="Object 1"/>
          <p:cNvGraphicFramePr>
            <a:graphicFrameLocks noChangeAspect="1"/>
          </p:cNvGraphicFramePr>
          <p:nvPr/>
        </p:nvGraphicFramePr>
        <p:xfrm>
          <a:off x="1066800" y="1201738"/>
          <a:ext cx="7297738" cy="4860925"/>
        </p:xfrm>
        <a:graphic>
          <a:graphicData uri="http://schemas.openxmlformats.org/presentationml/2006/ole">
            <p:oleObj spid="_x0000_s259073" name="Microsoft Office Word 97 - 2003 文档" r:id="rId5" imgW="8041074" imgH="5374358"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936625"/>
            <a:ext cx="7920037" cy="5399088"/>
          </a:xfrm>
        </p:spPr>
        <p:txBody>
          <a:bodyPr/>
          <a:lstStyle/>
          <a:p>
            <a:pPr>
              <a:spcBef>
                <a:spcPct val="0"/>
              </a:spcBef>
            </a:pPr>
            <a:r>
              <a:rPr lang="zh-CN" altLang="en-US" dirty="0" smtClean="0">
                <a:latin typeface="黑体" panose="02010600030101010101" charset="-122"/>
                <a:ea typeface="黑体" panose="02010600030101010101" charset="-122"/>
              </a:rPr>
              <a:t>►　技法一 “泡”开诗歌的五大关键点</a:t>
            </a:r>
          </a:p>
          <a:p>
            <a:pPr indent="631825" algn="just">
              <a:spcAft>
                <a:spcPts val="0"/>
              </a:spcAft>
            </a:pPr>
            <a:r>
              <a:rPr lang="zh-CN" altLang="en-US" kern="100" dirty="0" smtClean="0">
                <a:latin typeface="+mn-ea"/>
                <a:cs typeface="Times New Roman" panose="02020603050405020304"/>
              </a:rPr>
              <a:t>古代诗歌语言高度凝练，意象错落，情感丰富</a:t>
            </a:r>
            <a:r>
              <a:rPr lang="en-US" kern="100" dirty="0" smtClean="0">
                <a:latin typeface="+mn-ea"/>
                <a:cs typeface="Courier New" panose="02070309020205020404"/>
              </a:rPr>
              <a:t>——</a:t>
            </a:r>
            <a:r>
              <a:rPr lang="zh-CN" altLang="en-US" kern="100" dirty="0" smtClean="0">
                <a:latin typeface="+mn-ea"/>
                <a:cs typeface="Times New Roman" panose="02020603050405020304"/>
              </a:rPr>
              <a:t>像茶叶一样，不泡是无法品的。读诗歌要关注诗歌的题目、诗序、注释和作者；确切把握诗歌中的重要形象，整合诗歌意象；调动联想和想象，在思维里还原诗歌的情境。具体到</a:t>
            </a:r>
            <a:r>
              <a:rPr lang="en-US" kern="100" dirty="0" smtClean="0">
                <a:latin typeface="+mn-ea"/>
                <a:cs typeface="Times New Roman" panose="02020603050405020304"/>
              </a:rPr>
              <a:t>“</a:t>
            </a:r>
            <a:r>
              <a:rPr lang="zh-CN" altLang="en-US" kern="100" dirty="0" smtClean="0">
                <a:latin typeface="+mn-ea"/>
                <a:cs typeface="Times New Roman" panose="02020603050405020304"/>
              </a:rPr>
              <a:t>泡</a:t>
            </a:r>
            <a:r>
              <a:rPr lang="en-US" kern="100" dirty="0" smtClean="0">
                <a:latin typeface="+mn-ea"/>
                <a:cs typeface="Times New Roman" panose="02020603050405020304"/>
              </a:rPr>
              <a:t>”</a:t>
            </a:r>
            <a:r>
              <a:rPr lang="zh-CN" altLang="en-US" kern="100" dirty="0" smtClean="0">
                <a:latin typeface="+mn-ea"/>
                <a:cs typeface="Times New Roman" panose="02020603050405020304"/>
              </a:rPr>
              <a:t>有五大关键点：</a:t>
            </a:r>
            <a:r>
              <a:rPr lang="en-US" kern="100" dirty="0" smtClean="0">
                <a:latin typeface="+mn-ea"/>
                <a:cs typeface="Times New Roman" panose="02020603050405020304"/>
              </a:rPr>
              <a:t>“</a:t>
            </a:r>
            <a:r>
              <a:rPr lang="zh-CN" altLang="en-US" kern="100" dirty="0" smtClean="0">
                <a:latin typeface="+mn-ea"/>
                <a:cs typeface="Times New Roman" panose="02020603050405020304"/>
              </a:rPr>
              <a:t>泡</a:t>
            </a:r>
            <a:r>
              <a:rPr lang="en-US" kern="100" dirty="0" smtClean="0">
                <a:latin typeface="+mn-ea"/>
                <a:cs typeface="Times New Roman" panose="02020603050405020304"/>
              </a:rPr>
              <a:t>”</a:t>
            </a:r>
            <a:r>
              <a:rPr lang="zh-CN" altLang="en-US" kern="100" dirty="0" smtClean="0">
                <a:latin typeface="+mn-ea"/>
                <a:cs typeface="Times New Roman" panose="02020603050405020304"/>
              </a:rPr>
              <a:t>题目，</a:t>
            </a:r>
            <a:r>
              <a:rPr lang="en-US" kern="100" dirty="0" smtClean="0">
                <a:latin typeface="+mn-ea"/>
                <a:cs typeface="Times New Roman" panose="02020603050405020304"/>
              </a:rPr>
              <a:t>“</a:t>
            </a:r>
            <a:r>
              <a:rPr lang="zh-CN" altLang="en-US" kern="100" dirty="0" smtClean="0">
                <a:latin typeface="+mn-ea"/>
                <a:cs typeface="Times New Roman" panose="02020603050405020304"/>
              </a:rPr>
              <a:t>泡</a:t>
            </a:r>
            <a:r>
              <a:rPr lang="en-US" kern="100" dirty="0" smtClean="0">
                <a:latin typeface="+mn-ea"/>
                <a:cs typeface="Times New Roman" panose="02020603050405020304"/>
              </a:rPr>
              <a:t>”</a:t>
            </a:r>
            <a:r>
              <a:rPr lang="zh-CN" altLang="en-US" kern="100" dirty="0" smtClean="0">
                <a:latin typeface="+mn-ea"/>
                <a:cs typeface="Times New Roman" panose="02020603050405020304"/>
              </a:rPr>
              <a:t>作者，</a:t>
            </a:r>
            <a:r>
              <a:rPr lang="en-US" kern="100" dirty="0" smtClean="0">
                <a:latin typeface="+mn-ea"/>
                <a:cs typeface="Times New Roman" panose="02020603050405020304"/>
              </a:rPr>
              <a:t>“</a:t>
            </a:r>
            <a:r>
              <a:rPr lang="zh-CN" altLang="en-US" kern="100" dirty="0" smtClean="0">
                <a:latin typeface="+mn-ea"/>
                <a:cs typeface="Times New Roman" panose="02020603050405020304"/>
              </a:rPr>
              <a:t>泡</a:t>
            </a:r>
            <a:r>
              <a:rPr lang="en-US" kern="100" dirty="0" smtClean="0">
                <a:latin typeface="+mn-ea"/>
                <a:cs typeface="Times New Roman" panose="02020603050405020304"/>
              </a:rPr>
              <a:t>”</a:t>
            </a:r>
            <a:r>
              <a:rPr lang="zh-CN" altLang="en-US" kern="100" dirty="0" smtClean="0">
                <a:latin typeface="+mn-ea"/>
                <a:cs typeface="Times New Roman" panose="02020603050405020304"/>
              </a:rPr>
              <a:t>注释，“泡”诗句，“泡”情感。然而不同的诗歌其“泡”的环节也不尽相同，即五个环节不一定全部包括，视具体诗歌而定。经由各个环节把含蓄跳跃的诗句“泡”开，变成一篇散文或故事，就基本上把握了诗意。</a:t>
            </a:r>
            <a:endParaRPr lang="zh-CN" kern="100" dirty="0">
              <a:latin typeface="+mn-ea"/>
              <a:cs typeface="Courier New" panose="02070309020205020404"/>
            </a:endParaRPr>
          </a:p>
        </p:txBody>
      </p:sp>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7" name="组合 6"/>
          <p:cNvGrpSpPr/>
          <p:nvPr/>
        </p:nvGrpSpPr>
        <p:grpSpPr>
          <a:xfrm>
            <a:off x="0" y="3071810"/>
            <a:ext cx="609600" cy="1857388"/>
            <a:chOff x="0" y="2714620"/>
            <a:chExt cx="609600" cy="1857388"/>
          </a:xfrm>
        </p:grpSpPr>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603"/>
                                        </p:tgtEl>
                                        <p:attrNameLst>
                                          <p:attrName>style.visibility</p:attrName>
                                        </p:attrNameLst>
                                      </p:cBhvr>
                                      <p:to>
                                        <p:strVal val="visible"/>
                                      </p:to>
                                    </p:set>
                                    <p:anim calcmode="lin" valueType="num">
                                      <p:cBhvr additive="base">
                                        <p:cTn id="7" dur="500" fill="hold"/>
                                        <p:tgtEl>
                                          <p:spTgt spid="25603"/>
                                        </p:tgtEl>
                                        <p:attrNameLst>
                                          <p:attrName>ppt_x</p:attrName>
                                        </p:attrNameLst>
                                      </p:cBhvr>
                                      <p:tavLst>
                                        <p:tav tm="0">
                                          <p:val>
                                            <p:strVal val="0-#ppt_w/2"/>
                                          </p:val>
                                        </p:tav>
                                        <p:tav tm="100000">
                                          <p:val>
                                            <p:strVal val="#ppt_x"/>
                                          </p:val>
                                        </p:tav>
                                      </p:tavLst>
                                    </p:anim>
                                    <p:anim calcmode="lin" valueType="num">
                                      <p:cBhvr additive="base">
                                        <p:cTn id="8" dur="500" fill="hold"/>
                                        <p:tgtEl>
                                          <p:spTgt spid="25603"/>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602">
                                            <p:txEl>
                                              <p:pRg st="0" end="0"/>
                                            </p:txEl>
                                          </p:spTgt>
                                        </p:tgtEl>
                                        <p:attrNameLst>
                                          <p:attrName>style.visibility</p:attrName>
                                        </p:attrNameLst>
                                      </p:cBhvr>
                                      <p:to>
                                        <p:strVal val="visible"/>
                                      </p:to>
                                    </p:set>
                                    <p:animEffect transition="in" filter="blinds(horizontal)">
                                      <p:cBhvr>
                                        <p:cTn id="17" dur="500"/>
                                        <p:tgtEl>
                                          <p:spTgt spid="25602">
                                            <p:txEl>
                                              <p:pRg st="0" end="0"/>
                                            </p:txEl>
                                          </p:spTgt>
                                        </p:tgtEl>
                                      </p:cBhvr>
                                    </p:animEffect>
                                  </p:childTnLst>
                                </p:cTn>
                              </p:par>
                            </p:childTnLst>
                          </p:cTn>
                        </p:par>
                        <p:par>
                          <p:cTn id="18" fill="hold">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25602">
                                            <p:txEl>
                                              <p:pRg st="1" end="1"/>
                                            </p:txEl>
                                          </p:spTgt>
                                        </p:tgtEl>
                                        <p:attrNameLst>
                                          <p:attrName>style.visibility</p:attrName>
                                        </p:attrNameLst>
                                      </p:cBhvr>
                                      <p:to>
                                        <p:strVal val="visible"/>
                                      </p:to>
                                    </p:set>
                                    <p:animEffect transition="in" filter="blinds(horizontal)">
                                      <p:cBhvr>
                                        <p:cTn id="21" dur="500"/>
                                        <p:tgtEl>
                                          <p:spTgt spid="2560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uiExpand="1" build="p"/>
      <p:bldP spid="25603"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0113" name="Object 1"/>
          <p:cNvGraphicFramePr>
            <a:graphicFrameLocks noChangeAspect="1"/>
          </p:cNvGraphicFramePr>
          <p:nvPr/>
        </p:nvGraphicFramePr>
        <p:xfrm>
          <a:off x="1071538" y="1071546"/>
          <a:ext cx="7297738" cy="5199063"/>
        </p:xfrm>
        <a:graphic>
          <a:graphicData uri="http://schemas.openxmlformats.org/presentationml/2006/ole">
            <p:oleObj spid="_x0000_s260097" name="Microsoft Office Word 97 - 2003 文档" r:id="rId5" imgW="8041074" imgH="5374358"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0113" name="Object 1"/>
          <p:cNvGraphicFramePr>
            <a:graphicFrameLocks noChangeAspect="1"/>
          </p:cNvGraphicFramePr>
          <p:nvPr/>
        </p:nvGraphicFramePr>
        <p:xfrm>
          <a:off x="1000100" y="1438295"/>
          <a:ext cx="7297738" cy="4848225"/>
        </p:xfrm>
        <a:graphic>
          <a:graphicData uri="http://schemas.openxmlformats.org/presentationml/2006/ole">
            <p:oleObj spid="_x0000_s261121" name="Document" r:id="rId5" imgW="8041074" imgH="5374358"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0113" name="Object 1"/>
          <p:cNvGraphicFramePr>
            <a:graphicFrameLocks noChangeAspect="1"/>
          </p:cNvGraphicFramePr>
          <p:nvPr/>
        </p:nvGraphicFramePr>
        <p:xfrm>
          <a:off x="998538" y="1150938"/>
          <a:ext cx="7264400" cy="5029200"/>
        </p:xfrm>
        <a:graphic>
          <a:graphicData uri="http://schemas.openxmlformats.org/presentationml/2006/ole">
            <p:oleObj spid="_x0000_s262145" name="Microsoft Office Word 97 - 2003 文档" r:id="rId5" imgW="8003007" imgH="5565102"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0113" name="Object 1"/>
          <p:cNvGraphicFramePr>
            <a:graphicFrameLocks noChangeAspect="1"/>
          </p:cNvGraphicFramePr>
          <p:nvPr/>
        </p:nvGraphicFramePr>
        <p:xfrm>
          <a:off x="1066800" y="1270000"/>
          <a:ext cx="7246938" cy="5029200"/>
        </p:xfrm>
        <a:graphic>
          <a:graphicData uri="http://schemas.openxmlformats.org/presentationml/2006/ole">
            <p:oleObj spid="_x0000_s263169" name="Microsoft Office Word 97 - 2003 文档" r:id="rId5" imgW="7983973" imgH="5574477"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0113" name="Object 1"/>
          <p:cNvGraphicFramePr>
            <a:graphicFrameLocks noChangeAspect="1"/>
          </p:cNvGraphicFramePr>
          <p:nvPr/>
        </p:nvGraphicFramePr>
        <p:xfrm>
          <a:off x="1142976" y="1247795"/>
          <a:ext cx="7245350" cy="5038725"/>
        </p:xfrm>
        <a:graphic>
          <a:graphicData uri="http://schemas.openxmlformats.org/presentationml/2006/ole">
            <p:oleObj spid="_x0000_s264193" name="Document" r:id="rId5" imgW="7983973" imgH="5574477"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0113" name="Object 1"/>
          <p:cNvGraphicFramePr>
            <a:graphicFrameLocks noChangeAspect="1"/>
          </p:cNvGraphicFramePr>
          <p:nvPr/>
        </p:nvGraphicFramePr>
        <p:xfrm>
          <a:off x="1138238" y="1138238"/>
          <a:ext cx="7212012" cy="5056187"/>
        </p:xfrm>
        <a:graphic>
          <a:graphicData uri="http://schemas.openxmlformats.org/presentationml/2006/ole">
            <p:oleObj spid="_x0000_s265217" name="Document" r:id="rId5" imgW="7926873" imgH="5601520"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0113" name="Object 1"/>
          <p:cNvGraphicFramePr>
            <a:graphicFrameLocks noChangeAspect="1"/>
          </p:cNvGraphicFramePr>
          <p:nvPr/>
        </p:nvGraphicFramePr>
        <p:xfrm>
          <a:off x="998538" y="1063644"/>
          <a:ext cx="7383462" cy="5080000"/>
        </p:xfrm>
        <a:graphic>
          <a:graphicData uri="http://schemas.openxmlformats.org/presentationml/2006/ole">
            <p:oleObj spid="_x0000_s266241" name="Microsoft Office Word 97 - 2003 文档" r:id="rId5" imgW="8135882" imgH="5617746"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0113" name="Object 1"/>
          <p:cNvGraphicFramePr>
            <a:graphicFrameLocks noChangeAspect="1"/>
          </p:cNvGraphicFramePr>
          <p:nvPr/>
        </p:nvGraphicFramePr>
        <p:xfrm>
          <a:off x="998538" y="1455738"/>
          <a:ext cx="7366000" cy="4048125"/>
        </p:xfrm>
        <a:graphic>
          <a:graphicData uri="http://schemas.openxmlformats.org/presentationml/2006/ole">
            <p:oleObj spid="_x0000_s267265" name="Microsoft Office Word 97 - 2003 文档" r:id="rId5" imgW="8116848" imgH="4471120"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0113" name="Object 1"/>
          <p:cNvGraphicFramePr>
            <a:graphicFrameLocks noChangeAspect="1"/>
          </p:cNvGraphicFramePr>
          <p:nvPr/>
        </p:nvGraphicFramePr>
        <p:xfrm>
          <a:off x="1071538" y="1250971"/>
          <a:ext cx="7350125" cy="5106987"/>
        </p:xfrm>
        <a:graphic>
          <a:graphicData uri="http://schemas.openxmlformats.org/presentationml/2006/ole">
            <p:oleObj spid="_x0000_s268289" name="Microsoft Office Word 97 - 2003 文档" r:id="rId5" imgW="8079140" imgH="5655606"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0113" name="Object 1"/>
          <p:cNvGraphicFramePr>
            <a:graphicFrameLocks noChangeAspect="1"/>
          </p:cNvGraphicFramePr>
          <p:nvPr/>
        </p:nvGraphicFramePr>
        <p:xfrm>
          <a:off x="1071538" y="1541479"/>
          <a:ext cx="7350125" cy="4244975"/>
        </p:xfrm>
        <a:graphic>
          <a:graphicData uri="http://schemas.openxmlformats.org/presentationml/2006/ole">
            <p:oleObj spid="_x0000_s269313" name="Document" r:id="rId5" imgW="8098174" imgH="4693233"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936625"/>
            <a:ext cx="7920038" cy="5399088"/>
          </a:xfrm>
          <a:prstGeom prst="rect">
            <a:avLst/>
          </a:prstGeom>
          <a:noFill/>
          <a:ln w="9525">
            <a:noFill/>
            <a:miter lim="800000"/>
          </a:ln>
        </p:spPr>
        <p:txBody>
          <a:bodyPr/>
          <a:lstStyle/>
          <a:p>
            <a:pPr indent="266700" algn="just">
              <a:lnSpc>
                <a:spcPts val="3500"/>
              </a:lnSpc>
              <a:spcAft>
                <a:spcPts val="0"/>
              </a:spcAft>
            </a:pPr>
            <a:r>
              <a:rPr lang="zh-CN" altLang="en-US" sz="2400" b="1" kern="100" dirty="0" smtClean="0">
                <a:latin typeface="黑体" panose="02010600030101010101" charset="-122"/>
                <a:ea typeface="黑体" panose="02010600030101010101" charset="-122"/>
                <a:cs typeface="Courier New" panose="02070309020205020404"/>
              </a:rPr>
              <a:t>例</a:t>
            </a:r>
            <a:r>
              <a:rPr lang="en-US" sz="2400" b="1" kern="100" dirty="0" smtClean="0">
                <a:latin typeface="黑体" panose="02010600030101010101" charset="-122"/>
                <a:ea typeface="黑体" panose="02010600030101010101" charset="-122"/>
                <a:cs typeface="Courier New" panose="02070309020205020404"/>
              </a:rPr>
              <a:t>1  </a:t>
            </a:r>
            <a:r>
              <a:rPr lang="zh-CN" altLang="en-US" sz="2400" b="1" kern="100" dirty="0" smtClean="0">
                <a:latin typeface="Times New Roman" panose="02020603050405020304"/>
                <a:cs typeface="Times New Roman" panose="02020603050405020304"/>
              </a:rPr>
              <a:t>阅读下面的诗歌，完成题目。</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cs typeface="Times New Roman" panose="02020603050405020304"/>
              </a:rPr>
              <a:t>秋夜纪怀</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en-US" sz="2400" b="1" kern="100" dirty="0" smtClean="0">
                <a:latin typeface="Times New Roman" panose="02020603050405020304"/>
                <a:ea typeface="仿宋_GB2312" panose="02010609030101010101" charset="-122"/>
                <a:cs typeface="Courier New" panose="02070309020205020404"/>
              </a:rPr>
              <a:t>[</a:t>
            </a:r>
            <a:r>
              <a:rPr lang="zh-CN" altLang="en-US" sz="2400" b="1" kern="100" dirty="0" smtClean="0">
                <a:latin typeface="Times New Roman" panose="02020603050405020304"/>
                <a:ea typeface="仿宋_GB2312" panose="02010609030101010101" charset="-122"/>
                <a:cs typeface="Times New Roman" panose="02020603050405020304"/>
              </a:rPr>
              <a:t>宋</a:t>
            </a:r>
            <a:r>
              <a:rPr lang="en-US" sz="2400" b="1" kern="100" dirty="0" smtClean="0">
                <a:latin typeface="Times New Roman" panose="02020603050405020304"/>
                <a:ea typeface="仿宋_GB2312" panose="02010609030101010101" charset="-122"/>
                <a:cs typeface="Courier New" panose="02070309020205020404"/>
              </a:rPr>
              <a:t>] </a:t>
            </a:r>
            <a:r>
              <a:rPr lang="zh-CN" altLang="en-US" sz="2400" b="1" kern="100" dirty="0" smtClean="0">
                <a:latin typeface="Times New Roman" panose="02020603050405020304"/>
                <a:ea typeface="仿宋_GB2312" panose="02010609030101010101" charset="-122"/>
                <a:cs typeface="Times New Roman" panose="02020603050405020304"/>
              </a:rPr>
              <a:t>陆　游</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北斗垂莽苍，明河</a:t>
            </a:r>
            <a:r>
              <a:rPr lang="zh-CN" altLang="en-US" sz="2400" b="1" kern="100" baseline="30000" dirty="0" smtClean="0">
                <a:latin typeface="宋体" panose="02010600030101010101" pitchFamily="2" charset="-122"/>
                <a:ea typeface="楷体_GB2312" panose="02010609030101010101" pitchFamily="49" charset="-122"/>
                <a:cs typeface="Times New Roman" panose="02020603050405020304"/>
              </a:rPr>
              <a:t>①</a:t>
            </a:r>
            <a:r>
              <a:rPr lang="zh-CN" altLang="en-US" sz="2400" b="1" kern="100" dirty="0" smtClean="0">
                <a:latin typeface="Times New Roman" panose="02020603050405020304"/>
                <a:ea typeface="楷体_GB2312" panose="02010609030101010101" pitchFamily="49" charset="-122"/>
                <a:cs typeface="Times New Roman" panose="02020603050405020304"/>
              </a:rPr>
              <a:t>浮太清</a:t>
            </a:r>
            <a:r>
              <a:rPr lang="zh-CN" altLang="en-US" sz="2400" b="1" kern="100" baseline="30000" dirty="0" smtClean="0">
                <a:latin typeface="宋体" panose="02010600030101010101" pitchFamily="2" charset="-122"/>
                <a:ea typeface="楷体_GB2312" panose="02010609030101010101" pitchFamily="49" charset="-122"/>
                <a:cs typeface="Times New Roman" panose="02020603050405020304"/>
              </a:rPr>
              <a:t>②</a:t>
            </a:r>
            <a:r>
              <a:rPr lang="zh-CN" altLang="en-US" sz="2400" b="1" kern="100" dirty="0" smtClean="0">
                <a:latin typeface="Times New Roman" panose="02020603050405020304"/>
                <a:ea typeface="楷体_GB2312" panose="02010609030101010101" pitchFamily="49" charset="-122"/>
                <a:cs typeface="Times New Roman" panose="02020603050405020304"/>
              </a:rPr>
              <a:t>。</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风林一叶下，露草百虫鸣。</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病入新凉减，诗从半睡成。</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还思散关</a:t>
            </a:r>
            <a:r>
              <a:rPr lang="zh-CN" altLang="en-US" sz="2400" b="1" kern="100" baseline="30000" dirty="0" smtClean="0">
                <a:latin typeface="宋体" panose="02010600030101010101" pitchFamily="2" charset="-122"/>
                <a:ea typeface="楷体_GB2312" panose="02010609030101010101" pitchFamily="49" charset="-122"/>
                <a:cs typeface="Times New Roman" panose="02020603050405020304"/>
              </a:rPr>
              <a:t>③</a:t>
            </a:r>
            <a:r>
              <a:rPr lang="zh-CN" altLang="en-US" sz="2400" b="1" kern="100" dirty="0" smtClean="0">
                <a:latin typeface="Times New Roman" panose="02020603050405020304"/>
                <a:ea typeface="楷体_GB2312" panose="02010609030101010101" pitchFamily="49" charset="-122"/>
                <a:cs typeface="Times New Roman" panose="02020603050405020304"/>
              </a:rPr>
              <a:t>路，炬火驿前迎</a:t>
            </a:r>
            <a:r>
              <a:rPr lang="zh-CN" altLang="en-US" sz="2400" b="1" kern="100" baseline="30000" dirty="0" smtClean="0">
                <a:latin typeface="宋体" panose="02010600030101010101" pitchFamily="2" charset="-122"/>
                <a:ea typeface="楷体_GB2312" panose="02010609030101010101" pitchFamily="49" charset="-122"/>
                <a:cs typeface="Times New Roman" panose="02020603050405020304"/>
              </a:rPr>
              <a:t>④</a:t>
            </a:r>
            <a:r>
              <a:rPr lang="zh-CN" altLang="en-US" sz="2400" b="1" kern="100" dirty="0" smtClean="0">
                <a:latin typeface="Times New Roman" panose="02020603050405020304"/>
                <a:ea typeface="楷体_GB2312" panose="02010609030101010101" pitchFamily="49" charset="-122"/>
                <a:cs typeface="Times New Roman" panose="02020603050405020304"/>
              </a:rPr>
              <a:t>。</a:t>
            </a:r>
            <a:endParaRPr lang="zh-CN" altLang="en-US" sz="2400" b="1" kern="100" dirty="0" smtClean="0">
              <a:latin typeface="宋体" panose="02010600030101010101" pitchFamily="2" charset="-122"/>
              <a:cs typeface="Courier New" panose="02070309020205020404"/>
            </a:endParaRPr>
          </a:p>
          <a:p>
            <a:pPr indent="266700" algn="r">
              <a:lnSpc>
                <a:spcPts val="3500"/>
              </a:lnSpc>
              <a:spcAft>
                <a:spcPts val="0"/>
              </a:spcAft>
            </a:pPr>
            <a:r>
              <a:rPr lang="en-US" sz="2400" b="1" kern="100" dirty="0" smtClean="0">
                <a:latin typeface="Times New Roman" panose="02020603050405020304"/>
                <a:ea typeface="仿宋_GB2312" panose="02010609030101010101" charset="-122"/>
                <a:cs typeface="Courier New" panose="02070309020205020404"/>
              </a:rPr>
              <a:t>(</a:t>
            </a:r>
            <a:r>
              <a:rPr lang="zh-CN" altLang="en-US" sz="2400" b="1" kern="100" dirty="0" smtClean="0">
                <a:latin typeface="Times New Roman" panose="02020603050405020304"/>
                <a:ea typeface="仿宋_GB2312" panose="02010609030101010101" charset="-122"/>
                <a:cs typeface="Times New Roman" panose="02020603050405020304"/>
              </a:rPr>
              <a:t>选自</a:t>
            </a:r>
            <a:r>
              <a:rPr lang="en-US" altLang="zh-CN" sz="2400" b="1" kern="100" dirty="0" smtClean="0">
                <a:latin typeface="Times New Roman" panose="02020603050405020304"/>
                <a:ea typeface="仿宋_GB2312" panose="02010609030101010101" charset="-122"/>
                <a:cs typeface="Times New Roman" panose="02020603050405020304"/>
              </a:rPr>
              <a:t>《</a:t>
            </a:r>
            <a:r>
              <a:rPr lang="zh-CN" altLang="en-US" sz="2400" b="1" kern="100" dirty="0" smtClean="0">
                <a:latin typeface="Times New Roman" panose="02020603050405020304"/>
                <a:ea typeface="仿宋_GB2312" panose="02010609030101010101" charset="-122"/>
                <a:cs typeface="Times New Roman" panose="02020603050405020304"/>
              </a:rPr>
              <a:t>四库全书</a:t>
            </a:r>
            <a:r>
              <a:rPr lang="en-US" altLang="zh-CN" sz="2400" b="1" kern="100" dirty="0" smtClean="0">
                <a:latin typeface="Times New Roman" panose="02020603050405020304"/>
                <a:ea typeface="仿宋_GB2312" panose="02010609030101010101" charset="-122"/>
                <a:cs typeface="Times New Roman" panose="02020603050405020304"/>
              </a:rPr>
              <a:t>》</a:t>
            </a:r>
            <a:r>
              <a:rPr lang="zh-CN" altLang="en-US" sz="2400" b="1" kern="100" dirty="0" smtClean="0">
                <a:latin typeface="Times New Roman" panose="02020603050405020304"/>
                <a:ea typeface="仿宋_GB2312" panose="02010609030101010101" charset="-122"/>
                <a:cs typeface="Times New Roman" panose="02020603050405020304"/>
              </a:rPr>
              <a:t>本</a:t>
            </a:r>
            <a:r>
              <a:rPr lang="en-US" altLang="zh-CN" sz="2400" b="1" kern="100" dirty="0" smtClean="0">
                <a:latin typeface="Times New Roman" panose="02020603050405020304"/>
                <a:ea typeface="仿宋_GB2312" panose="02010609030101010101" charset="-122"/>
                <a:cs typeface="Times New Roman" panose="02020603050405020304"/>
              </a:rPr>
              <a:t>《</a:t>
            </a:r>
            <a:r>
              <a:rPr lang="zh-CN" altLang="en-US" sz="2400" b="1" kern="100" dirty="0" smtClean="0">
                <a:latin typeface="Times New Roman" panose="02020603050405020304"/>
                <a:ea typeface="仿宋_GB2312" panose="02010609030101010101" charset="-122"/>
                <a:cs typeface="Times New Roman" panose="02020603050405020304"/>
              </a:rPr>
              <a:t>放翁诗选</a:t>
            </a:r>
            <a:r>
              <a:rPr lang="en-US" altLang="zh-CN" sz="2400" b="1" kern="100" dirty="0" smtClean="0">
                <a:latin typeface="Times New Roman" panose="02020603050405020304"/>
                <a:ea typeface="仿宋_GB2312" panose="02010609030101010101" charset="-122"/>
                <a:cs typeface="Times New Roman" panose="02020603050405020304"/>
              </a:rPr>
              <a:t>》</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ea typeface="黑体" panose="02010600030101010101" charset="-122"/>
                <a:cs typeface="Courier New" panose="02070309020205020404"/>
              </a:rPr>
              <a:t>[</a:t>
            </a:r>
            <a:r>
              <a:rPr lang="zh-CN" altLang="en-US" sz="2400" b="1" kern="100" dirty="0" smtClean="0">
                <a:latin typeface="Times New Roman" panose="02020603050405020304"/>
                <a:ea typeface="黑体" panose="02010600030101010101" charset="-122"/>
                <a:cs typeface="Times New Roman" panose="02020603050405020304"/>
              </a:rPr>
              <a:t>注</a:t>
            </a:r>
            <a:r>
              <a:rPr lang="en-US" sz="2400" b="1" kern="100" dirty="0" smtClean="0">
                <a:latin typeface="Times New Roman" panose="02020603050405020304"/>
                <a:ea typeface="黑体" panose="02010600030101010101" charset="-122"/>
                <a:cs typeface="Courier New" panose="02070309020205020404"/>
              </a:rPr>
              <a:t>]</a:t>
            </a:r>
            <a:r>
              <a:rPr lang="en-US" sz="2400" b="1" kern="100" dirty="0" smtClean="0">
                <a:latin typeface="Times New Roman" panose="02020603050405020304"/>
                <a:ea typeface="仿宋_GB2312" panose="02010609030101010101" charset="-122"/>
                <a:cs typeface="Courier New" panose="02070309020205020404"/>
              </a:rPr>
              <a:t> </a:t>
            </a:r>
            <a:r>
              <a:rPr lang="en-US" sz="2400" b="1" kern="100" dirty="0" smtClean="0">
                <a:latin typeface="宋体" panose="02010600030101010101" pitchFamily="2" charset="-122"/>
                <a:ea typeface="仿宋_GB2312" panose="02010609030101010101" charset="-122"/>
                <a:cs typeface="Times New Roman" panose="02020603050405020304"/>
              </a:rPr>
              <a:t>①</a:t>
            </a:r>
            <a:r>
              <a:rPr lang="zh-CN" altLang="en-US" sz="2400" b="1" kern="100" dirty="0" smtClean="0">
                <a:latin typeface="Times New Roman" panose="02020603050405020304"/>
                <a:ea typeface="仿宋_GB2312" panose="02010609030101010101" charset="-122"/>
                <a:cs typeface="Times New Roman" panose="02020603050405020304"/>
              </a:rPr>
              <a:t>明河：银河。</a:t>
            </a:r>
            <a:r>
              <a:rPr lang="en-US" sz="2400" b="1" kern="100" dirty="0" smtClean="0">
                <a:latin typeface="宋体" panose="02010600030101010101" pitchFamily="2" charset="-122"/>
                <a:ea typeface="仿宋_GB2312" panose="02010609030101010101" charset="-122"/>
                <a:cs typeface="Times New Roman" panose="02020603050405020304"/>
              </a:rPr>
              <a:t>②</a:t>
            </a:r>
            <a:r>
              <a:rPr lang="zh-CN" altLang="en-US" sz="2400" b="1" kern="100" dirty="0" smtClean="0">
                <a:latin typeface="Times New Roman" panose="02020603050405020304"/>
                <a:ea typeface="仿宋_GB2312" panose="02010609030101010101" charset="-122"/>
                <a:cs typeface="Times New Roman" panose="02020603050405020304"/>
              </a:rPr>
              <a:t>太清：指天空。</a:t>
            </a:r>
            <a:r>
              <a:rPr lang="en-US" sz="2400" b="1" kern="100" dirty="0" smtClean="0">
                <a:latin typeface="宋体" panose="02010600030101010101" pitchFamily="2" charset="-122"/>
                <a:ea typeface="仿宋_GB2312" panose="02010609030101010101" charset="-122"/>
                <a:cs typeface="Times New Roman" panose="02020603050405020304"/>
              </a:rPr>
              <a:t>③</a:t>
            </a:r>
            <a:r>
              <a:rPr lang="zh-CN" altLang="en-US" sz="2400" b="1" kern="100" dirty="0" smtClean="0">
                <a:latin typeface="Times New Roman" panose="02020603050405020304"/>
                <a:ea typeface="仿宋_GB2312" panose="02010609030101010101" charset="-122"/>
                <a:cs typeface="Times New Roman" panose="02020603050405020304"/>
              </a:rPr>
              <a:t>散关：大散关。 </a:t>
            </a:r>
            <a:endParaRPr lang="en-US" altLang="zh-CN" sz="2400" b="1" kern="100" dirty="0" smtClean="0">
              <a:latin typeface="Times New Roman" panose="02020603050405020304"/>
              <a:ea typeface="仿宋_GB2312" panose="02010609030101010101" charset="-122"/>
              <a:cs typeface="Times New Roman" panose="02020603050405020304"/>
            </a:endParaRPr>
          </a:p>
          <a:p>
            <a:pPr indent="266700" algn="just">
              <a:lnSpc>
                <a:spcPts val="3500"/>
              </a:lnSpc>
              <a:spcAft>
                <a:spcPts val="0"/>
              </a:spcAft>
            </a:pPr>
            <a:r>
              <a:rPr lang="en-US" sz="2400" b="1" kern="100" dirty="0" smtClean="0">
                <a:latin typeface="宋体" panose="02010600030101010101" pitchFamily="2" charset="-122"/>
                <a:ea typeface="仿宋_GB2312" panose="02010609030101010101" charset="-122"/>
                <a:cs typeface="Times New Roman" panose="02020603050405020304"/>
              </a:rPr>
              <a:t>④</a:t>
            </a:r>
            <a:r>
              <a:rPr lang="zh-CN" altLang="en-US" sz="2400" b="1" kern="100" dirty="0" smtClean="0">
                <a:latin typeface="Times New Roman" panose="02020603050405020304"/>
                <a:ea typeface="仿宋_GB2312" panose="02010609030101010101" charset="-122"/>
                <a:cs typeface="Times New Roman" panose="02020603050405020304"/>
              </a:rPr>
              <a:t>炬火驿前迎：举着火把到驿馆前迎接</a:t>
            </a:r>
            <a:r>
              <a:rPr lang="zh-CN" altLang="en-US" sz="2400" kern="100" dirty="0" smtClean="0">
                <a:latin typeface="Times New Roman" panose="02020603050405020304"/>
                <a:ea typeface="仿宋_GB2312" panose="02010609030101010101" charset="-122"/>
                <a:cs typeface="Times New Roman" panose="02020603050405020304"/>
              </a:rPr>
              <a:t>。</a:t>
            </a:r>
            <a:endParaRPr lang="zh-CN" altLang="en-US" sz="2400" b="1" dirty="0" smtClean="0">
              <a:solidFill>
                <a:srgbClr val="990033"/>
              </a:solidFill>
              <a:latin typeface="Times New Roman" panose="02020603050405020304" pitchFamily="18" charset="0"/>
              <a:ea typeface="+mn-ea"/>
              <a:cs typeface="Times New Roman" panose="02020603050405020304" pitchFamily="18" charset="0"/>
            </a:endParaRPr>
          </a:p>
        </p:txBody>
      </p:sp>
      <p:grpSp>
        <p:nvGrpSpPr>
          <p:cNvPr id="7" name="组合 6"/>
          <p:cNvGrpSpPr/>
          <p:nvPr/>
        </p:nvGrpSpPr>
        <p:grpSpPr>
          <a:xfrm>
            <a:off x="0" y="3071810"/>
            <a:ext cx="609600" cy="1857388"/>
            <a:chOff x="0" y="2714620"/>
            <a:chExt cx="609600" cy="1857388"/>
          </a:xfrm>
        </p:grpSpPr>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0113" name="Object 1"/>
          <p:cNvGraphicFramePr>
            <a:graphicFrameLocks noChangeAspect="1"/>
          </p:cNvGraphicFramePr>
          <p:nvPr/>
        </p:nvGraphicFramePr>
        <p:xfrm>
          <a:off x="1071538" y="1142984"/>
          <a:ext cx="7332663" cy="5019675"/>
        </p:xfrm>
        <a:graphic>
          <a:graphicData uri="http://schemas.openxmlformats.org/presentationml/2006/ole">
            <p:oleObj spid="_x0000_s270337" name="Document" r:id="rId5" imgW="8079140" imgH="5556087"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0113" name="Object 1"/>
          <p:cNvGraphicFramePr>
            <a:graphicFrameLocks noChangeAspect="1"/>
          </p:cNvGraphicFramePr>
          <p:nvPr/>
        </p:nvGraphicFramePr>
        <p:xfrm>
          <a:off x="1066800" y="1135063"/>
          <a:ext cx="7297738" cy="4757737"/>
        </p:xfrm>
        <a:graphic>
          <a:graphicData uri="http://schemas.openxmlformats.org/presentationml/2006/ole">
            <p:oleObj spid="_x0000_s271361" name="Microsoft Office Word 97 - 2003 文档" r:id="rId5" imgW="8041074" imgH="5274118"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0113" name="Object 1"/>
          <p:cNvGraphicFramePr>
            <a:graphicFrameLocks noChangeAspect="1"/>
          </p:cNvGraphicFramePr>
          <p:nvPr/>
        </p:nvGraphicFramePr>
        <p:xfrm>
          <a:off x="1069975" y="1381144"/>
          <a:ext cx="7297738" cy="4762500"/>
        </p:xfrm>
        <a:graphic>
          <a:graphicData uri="http://schemas.openxmlformats.org/presentationml/2006/ole">
            <p:oleObj spid="_x0000_s272385" name="Microsoft Office Word 97 - 2003 文档" r:id="rId5" imgW="8022040" imgH="5282051"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0113" name="Object 1"/>
          <p:cNvGraphicFramePr>
            <a:graphicFrameLocks noChangeAspect="1"/>
          </p:cNvGraphicFramePr>
          <p:nvPr/>
        </p:nvGraphicFramePr>
        <p:xfrm>
          <a:off x="1069975" y="1266821"/>
          <a:ext cx="7280275" cy="1519237"/>
        </p:xfrm>
        <a:graphic>
          <a:graphicData uri="http://schemas.openxmlformats.org/presentationml/2006/ole">
            <p:oleObj spid="_x0000_s273409" name="Document" r:id="rId5" imgW="8022040" imgH="1678833"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3"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表格 6"/>
          <p:cNvGraphicFramePr>
            <a:graphicFrameLocks noGrp="1"/>
          </p:cNvGraphicFramePr>
          <p:nvPr/>
        </p:nvGraphicFramePr>
        <p:xfrm>
          <a:off x="785786" y="1337370"/>
          <a:ext cx="7842228" cy="4806274"/>
        </p:xfrm>
        <a:graphic>
          <a:graphicData uri="http://schemas.openxmlformats.org/drawingml/2006/table">
            <a:tbl>
              <a:tblPr/>
              <a:tblGrid>
                <a:gridCol w="2071702"/>
                <a:gridCol w="2214578"/>
                <a:gridCol w="1214446"/>
                <a:gridCol w="2341502"/>
              </a:tblGrid>
              <a:tr h="390918">
                <a:tc>
                  <a:txBody>
                    <a:bodyPr/>
                    <a:lstStyle/>
                    <a:p>
                      <a:pPr algn="ctr">
                        <a:lnSpc>
                          <a:spcPct val="118000"/>
                        </a:lnSpc>
                        <a:spcAft>
                          <a:spcPts val="0"/>
                        </a:spcAft>
                      </a:pPr>
                      <a:r>
                        <a:rPr lang="zh-CN" sz="2000" b="1" kern="100" dirty="0">
                          <a:latin typeface="Times New Roman" panose="02020603050405020304"/>
                          <a:cs typeface="Times New Roman" panose="02020603050405020304"/>
                        </a:rPr>
                        <a:t>情况</a:t>
                      </a:r>
                      <a:endParaRPr lang="zh-CN" sz="2000" b="1" kern="100" dirty="0">
                        <a:latin typeface="宋体" panose="02010600030101010101" pitchFamily="2" charset="-122"/>
                        <a:cs typeface="Courier New" panose="02070309020205020404"/>
                      </a:endParaRPr>
                    </a:p>
                  </a:txBody>
                  <a:tcPr marL="74539" marR="745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8000"/>
                        </a:lnSpc>
                        <a:spcAft>
                          <a:spcPts val="0"/>
                        </a:spcAft>
                      </a:pPr>
                      <a:r>
                        <a:rPr lang="zh-CN" sz="2000" b="1" kern="100">
                          <a:latin typeface="Times New Roman" panose="02020603050405020304"/>
                          <a:cs typeface="Times New Roman" panose="02020603050405020304"/>
                        </a:rPr>
                        <a:t>例句</a:t>
                      </a:r>
                      <a:endParaRPr lang="zh-CN" sz="2000" b="1" kern="100">
                        <a:latin typeface="宋体" panose="02010600030101010101" pitchFamily="2" charset="-122"/>
                        <a:cs typeface="Courier New" panose="02070309020205020404"/>
                      </a:endParaRPr>
                    </a:p>
                  </a:txBody>
                  <a:tcPr marL="74539" marR="745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18000"/>
                        </a:lnSpc>
                        <a:spcAft>
                          <a:spcPts val="0"/>
                        </a:spcAft>
                      </a:pPr>
                      <a:r>
                        <a:rPr lang="zh-CN" sz="2000" b="1" kern="100">
                          <a:latin typeface="Times New Roman" panose="02020603050405020304"/>
                          <a:cs typeface="Times New Roman" panose="02020603050405020304"/>
                        </a:rPr>
                        <a:t>翻译</a:t>
                      </a:r>
                      <a:endParaRPr lang="zh-CN" sz="2000" b="1" kern="100">
                        <a:latin typeface="宋体" panose="02010600030101010101" pitchFamily="2" charset="-122"/>
                        <a:cs typeface="Courier New" panose="02070309020205020404"/>
                      </a:endParaRPr>
                    </a:p>
                  </a:txBody>
                  <a:tcPr marL="74539" marR="745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r>
              <a:tr h="390918">
                <a:tc rowSpan="2">
                  <a:txBody>
                    <a:bodyPr/>
                    <a:lstStyle/>
                    <a:p>
                      <a:pPr algn="l">
                        <a:lnSpc>
                          <a:spcPct val="118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古</a:t>
                      </a:r>
                      <a:r>
                        <a:rPr lang="zh-CN" sz="2000" b="1" kern="100" dirty="0">
                          <a:latin typeface="Times New Roman" panose="02020603050405020304"/>
                          <a:cs typeface="Times New Roman" panose="02020603050405020304"/>
                        </a:rPr>
                        <a:t>今意义相同的词可以保留</a:t>
                      </a:r>
                      <a:endParaRPr lang="zh-CN" sz="2000" b="1" kern="100" dirty="0">
                        <a:latin typeface="宋体" panose="02010600030101010101" pitchFamily="2" charset="-122"/>
                        <a:cs typeface="Courier New" panose="02070309020205020404"/>
                      </a:endParaRPr>
                    </a:p>
                  </a:txBody>
                  <a:tcPr marL="74539" marR="745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a:lnSpc>
                          <a:spcPct val="118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樊</a:t>
                      </a:r>
                      <a:r>
                        <a:rPr lang="zh-CN" sz="2000" b="1" kern="100" dirty="0">
                          <a:latin typeface="Times New Roman" panose="02020603050405020304"/>
                          <a:cs typeface="Times New Roman" panose="02020603050405020304"/>
                        </a:rPr>
                        <a:t>将军仰天太息流涕曰。</a:t>
                      </a:r>
                      <a:r>
                        <a:rPr lang="en-US" sz="2000" b="1" kern="100" dirty="0">
                          <a:latin typeface="Times New Roman" panose="02020603050405020304"/>
                          <a:cs typeface="Courier New" panose="02070309020205020404"/>
                        </a:rPr>
                        <a:t> </a:t>
                      </a:r>
                      <a:r>
                        <a:rPr lang="en-US" sz="2000" b="1" kern="100" dirty="0" smtClean="0">
                          <a:latin typeface="Times New Roman" panose="02020603050405020304"/>
                          <a:cs typeface="Courier New" panose="02070309020205020404"/>
                        </a:rPr>
                        <a:t>(</a:t>
                      </a:r>
                      <a:r>
                        <a:rPr lang="zh-CN" sz="2000" b="1" kern="100" dirty="0">
                          <a:latin typeface="Times New Roman" panose="02020603050405020304"/>
                          <a:cs typeface="Times New Roman" panose="02020603050405020304"/>
                        </a:rPr>
                        <a:t>《荆轲刺秦王》</a:t>
                      </a:r>
                      <a:r>
                        <a:rPr lang="en-US" sz="2000" b="1" kern="100" dirty="0">
                          <a:latin typeface="Times New Roman" panose="02020603050405020304"/>
                          <a:cs typeface="Courier New" panose="02070309020205020404"/>
                        </a:rPr>
                        <a:t>)</a:t>
                      </a:r>
                      <a:endParaRPr lang="zh-CN" sz="2000" b="1" kern="100" dirty="0">
                        <a:latin typeface="宋体" panose="02010600030101010101" pitchFamily="2" charset="-122"/>
                        <a:cs typeface="Courier New" panose="02070309020205020404"/>
                      </a:endParaRPr>
                    </a:p>
                  </a:txBody>
                  <a:tcPr marL="74539" marR="745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a:latin typeface="Times New Roman" panose="02020603050405020304"/>
                          <a:cs typeface="Times New Roman" panose="02020603050405020304"/>
                        </a:rPr>
                        <a:t>保留词语</a:t>
                      </a:r>
                      <a:endParaRPr lang="zh-CN" sz="2000" b="1" kern="100">
                        <a:latin typeface="宋体" panose="02010600030101010101" pitchFamily="2" charset="-122"/>
                        <a:cs typeface="Courier New" panose="02070309020205020404"/>
                      </a:endParaRPr>
                    </a:p>
                  </a:txBody>
                  <a:tcPr marL="74539" marR="745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en-US" altLang="zh-CN" sz="2000" b="1" kern="100" dirty="0" smtClean="0">
                          <a:latin typeface="Times New Roman" panose="02020603050405020304"/>
                          <a:ea typeface="宋体" panose="02010600030101010101" pitchFamily="2" charset="-122"/>
                          <a:cs typeface="Times New Roman" panose="02020603050405020304"/>
                        </a:rPr>
                        <a:t>    </a:t>
                      </a:r>
                      <a:r>
                        <a:rPr lang="zh-CN" sz="2000" b="1" kern="100" dirty="0" smtClean="0">
                          <a:latin typeface="Times New Roman" panose="02020603050405020304"/>
                          <a:ea typeface="宋体" panose="02010600030101010101" pitchFamily="2" charset="-122"/>
                          <a:cs typeface="Times New Roman" panose="02020603050405020304"/>
                        </a:rPr>
                        <a:t>仰</a:t>
                      </a:r>
                      <a:r>
                        <a:rPr lang="zh-CN" sz="2000" b="1" kern="100" dirty="0">
                          <a:latin typeface="Times New Roman" panose="02020603050405020304"/>
                          <a:ea typeface="宋体" panose="02010600030101010101" pitchFamily="2" charset="-122"/>
                          <a:cs typeface="Times New Roman" panose="02020603050405020304"/>
                        </a:rPr>
                        <a:t>天</a:t>
                      </a:r>
                      <a:endParaRPr lang="zh-CN" sz="2000" b="1" kern="100" dirty="0">
                        <a:latin typeface="Calibri" panose="020F0502020204030204"/>
                        <a:ea typeface="宋体" panose="02010600030101010101" pitchFamily="2" charset="-122"/>
                        <a:cs typeface="Times New Roman" panose="02020603050405020304"/>
                      </a:endParaRPr>
                    </a:p>
                  </a:txBody>
                  <a:tcPr marL="74539" marR="745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51864">
                <a:tc vMerge="1">
                  <a:txBody>
                    <a:bodyPr/>
                    <a:lstStyle/>
                    <a:p>
                      <a:endParaRPr lang="zh-CN"/>
                    </a:p>
                  </a:txBody>
                  <a:tcPr/>
                </a:tc>
                <a:tc vMerge="1">
                  <a:txBody>
                    <a:bodyPr/>
                    <a:lstStyle/>
                    <a:p>
                      <a:endParaRPr lang="zh-CN"/>
                    </a:p>
                  </a:txBody>
                  <a:tcPr/>
                </a:tc>
                <a:tc>
                  <a:txBody>
                    <a:bodyPr/>
                    <a:lstStyle/>
                    <a:p>
                      <a:pPr algn="l">
                        <a:lnSpc>
                          <a:spcPct val="118000"/>
                        </a:lnSpc>
                        <a:spcAft>
                          <a:spcPts val="0"/>
                        </a:spcAft>
                      </a:pPr>
                      <a:r>
                        <a:rPr lang="zh-CN" sz="2000" b="1" kern="100" dirty="0">
                          <a:latin typeface="Times New Roman" panose="02020603050405020304"/>
                          <a:cs typeface="Times New Roman" panose="02020603050405020304"/>
                        </a:rPr>
                        <a:t>参考译文</a:t>
                      </a:r>
                      <a:endParaRPr lang="zh-CN" sz="2000" b="1" kern="100" dirty="0">
                        <a:latin typeface="宋体" panose="02010600030101010101" pitchFamily="2" charset="-122"/>
                        <a:cs typeface="Courier New" panose="02070309020205020404"/>
                      </a:endParaRPr>
                    </a:p>
                  </a:txBody>
                  <a:tcPr marL="74539" marR="745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樊</a:t>
                      </a:r>
                      <a:r>
                        <a:rPr lang="zh-CN" sz="2000" b="1" kern="100" dirty="0">
                          <a:latin typeface="Times New Roman" panose="02020603050405020304"/>
                          <a:cs typeface="Times New Roman" panose="02020603050405020304"/>
                        </a:rPr>
                        <a:t>将军仰天长叹，流着泪说</a:t>
                      </a:r>
                      <a:endParaRPr lang="zh-CN" sz="2000" b="1" kern="100" dirty="0">
                        <a:latin typeface="宋体" panose="02010600030101010101" pitchFamily="2" charset="-122"/>
                        <a:cs typeface="Courier New" panose="02070309020205020404"/>
                      </a:endParaRPr>
                    </a:p>
                  </a:txBody>
                  <a:tcPr marL="74539" marR="745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1836">
                <a:tc rowSpan="2">
                  <a:txBody>
                    <a:bodyPr/>
                    <a:lstStyle/>
                    <a:p>
                      <a:pPr algn="l">
                        <a:lnSpc>
                          <a:spcPct val="118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专</a:t>
                      </a:r>
                      <a:r>
                        <a:rPr lang="zh-CN" sz="2000" b="1" kern="100" dirty="0">
                          <a:latin typeface="Times New Roman" panose="02020603050405020304"/>
                          <a:cs typeface="Times New Roman" panose="02020603050405020304"/>
                        </a:rPr>
                        <a:t>有名词</a:t>
                      </a:r>
                      <a:r>
                        <a:rPr lang="en-US" sz="2000" b="1" kern="100" dirty="0">
                          <a:latin typeface="Times New Roman" panose="02020603050405020304"/>
                          <a:cs typeface="Courier New" panose="02070309020205020404"/>
                        </a:rPr>
                        <a:t>(</a:t>
                      </a:r>
                      <a:r>
                        <a:rPr lang="zh-CN" sz="2000" b="1" kern="100" dirty="0">
                          <a:latin typeface="Times New Roman" panose="02020603050405020304"/>
                          <a:cs typeface="Times New Roman" panose="02020603050405020304"/>
                        </a:rPr>
                        <a:t>如人、物、地名、朝代、年号、帝号、国号、官职、典章制度等</a:t>
                      </a:r>
                      <a:r>
                        <a:rPr lang="en-US" sz="2000" b="1" kern="100" dirty="0">
                          <a:latin typeface="Times New Roman" panose="02020603050405020304"/>
                          <a:cs typeface="Courier New" panose="02070309020205020404"/>
                        </a:rPr>
                        <a:t>)</a:t>
                      </a:r>
                      <a:r>
                        <a:rPr lang="zh-CN" sz="2000" b="1" kern="100" dirty="0">
                          <a:latin typeface="Times New Roman" panose="02020603050405020304"/>
                          <a:cs typeface="Times New Roman" panose="02020603050405020304"/>
                        </a:rPr>
                        <a:t>可以保留</a:t>
                      </a:r>
                      <a:endParaRPr lang="zh-CN" sz="2000" b="1" kern="100" dirty="0">
                        <a:latin typeface="宋体" panose="02010600030101010101" pitchFamily="2" charset="-122"/>
                        <a:cs typeface="Courier New" panose="02070309020205020404"/>
                      </a:endParaRPr>
                    </a:p>
                  </a:txBody>
                  <a:tcPr marL="74539" marR="745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a:lnSpc>
                          <a:spcPct val="118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沛</a:t>
                      </a:r>
                      <a:r>
                        <a:rPr lang="zh-CN" sz="2000" b="1" kern="100" dirty="0">
                          <a:latin typeface="Times New Roman" panose="02020603050405020304"/>
                          <a:cs typeface="Times New Roman" panose="02020603050405020304"/>
                        </a:rPr>
                        <a:t>公左司马曹无伤使人言于项羽曰。</a:t>
                      </a:r>
                      <a:r>
                        <a:rPr lang="en-US" sz="2000" b="1" kern="100" dirty="0">
                          <a:latin typeface="Times New Roman" panose="02020603050405020304"/>
                          <a:cs typeface="Courier New" panose="02070309020205020404"/>
                        </a:rPr>
                        <a:t>(</a:t>
                      </a:r>
                      <a:r>
                        <a:rPr lang="zh-CN" sz="2000" b="1" kern="100" dirty="0">
                          <a:latin typeface="Times New Roman" panose="02020603050405020304"/>
                          <a:cs typeface="Times New Roman" panose="02020603050405020304"/>
                        </a:rPr>
                        <a:t>《鸿</a:t>
                      </a:r>
                      <a:r>
                        <a:rPr lang="zh-CN" sz="2000" b="1" kern="100" dirty="0" smtClean="0">
                          <a:latin typeface="Times New Roman" panose="02020603050405020304"/>
                          <a:cs typeface="Times New Roman" panose="02020603050405020304"/>
                        </a:rPr>
                        <a:t>门宴</a:t>
                      </a:r>
                      <a:r>
                        <a:rPr lang="zh-CN" sz="2000" b="1" kern="100" dirty="0">
                          <a:latin typeface="Times New Roman" panose="02020603050405020304"/>
                          <a:cs typeface="Times New Roman" panose="02020603050405020304"/>
                        </a:rPr>
                        <a:t>》</a:t>
                      </a:r>
                      <a:r>
                        <a:rPr lang="en-US" sz="2000" b="1" kern="100" dirty="0">
                          <a:latin typeface="Times New Roman" panose="02020603050405020304"/>
                          <a:cs typeface="Courier New" panose="02070309020205020404"/>
                        </a:rPr>
                        <a:t>)</a:t>
                      </a:r>
                      <a:endParaRPr lang="zh-CN" sz="2000" b="1" kern="100" dirty="0">
                        <a:latin typeface="宋体" panose="02010600030101010101" pitchFamily="2" charset="-122"/>
                        <a:cs typeface="Courier New" panose="02070309020205020404"/>
                      </a:endParaRPr>
                    </a:p>
                  </a:txBody>
                  <a:tcPr marL="74539" marR="745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a:latin typeface="Times New Roman" panose="02020603050405020304"/>
                          <a:cs typeface="Times New Roman" panose="02020603050405020304"/>
                        </a:rPr>
                        <a:t>保留词语</a:t>
                      </a:r>
                      <a:endParaRPr lang="zh-CN" sz="2000" b="1" kern="100">
                        <a:latin typeface="宋体" panose="02010600030101010101" pitchFamily="2" charset="-122"/>
                        <a:cs typeface="Courier New" panose="02070309020205020404"/>
                      </a:endParaRPr>
                    </a:p>
                  </a:txBody>
                  <a:tcPr marL="74539" marR="745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沛</a:t>
                      </a:r>
                      <a:r>
                        <a:rPr lang="zh-CN" sz="2000" b="1" kern="100" dirty="0">
                          <a:latin typeface="Times New Roman" panose="02020603050405020304"/>
                          <a:cs typeface="Times New Roman" panose="02020603050405020304"/>
                        </a:rPr>
                        <a:t>公左司马曹无伤、项羽</a:t>
                      </a:r>
                      <a:endParaRPr lang="zh-CN" sz="2000" b="1" kern="100" dirty="0">
                        <a:latin typeface="宋体" panose="02010600030101010101" pitchFamily="2" charset="-122"/>
                        <a:cs typeface="Courier New" panose="02070309020205020404"/>
                      </a:endParaRPr>
                    </a:p>
                  </a:txBody>
                  <a:tcPr marL="74539" marR="745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80492">
                <a:tc vMerge="1">
                  <a:txBody>
                    <a:bodyPr/>
                    <a:lstStyle/>
                    <a:p>
                      <a:endParaRPr lang="zh-CN"/>
                    </a:p>
                  </a:txBody>
                  <a:tcPr/>
                </a:tc>
                <a:tc vMerge="1">
                  <a:txBody>
                    <a:bodyPr/>
                    <a:lstStyle/>
                    <a:p>
                      <a:endParaRPr lang="zh-CN"/>
                    </a:p>
                  </a:txBody>
                  <a:tcPr/>
                </a:tc>
                <a:tc>
                  <a:txBody>
                    <a:bodyPr/>
                    <a:lstStyle/>
                    <a:p>
                      <a:pPr algn="l">
                        <a:lnSpc>
                          <a:spcPct val="118000"/>
                        </a:lnSpc>
                        <a:spcAft>
                          <a:spcPts val="0"/>
                        </a:spcAft>
                      </a:pPr>
                      <a:r>
                        <a:rPr lang="zh-CN" sz="2000" b="1" kern="100">
                          <a:latin typeface="Times New Roman" panose="02020603050405020304"/>
                          <a:cs typeface="Times New Roman" panose="02020603050405020304"/>
                        </a:rPr>
                        <a:t>参考译文</a:t>
                      </a:r>
                      <a:endParaRPr lang="zh-CN" sz="2000" b="1" kern="100">
                        <a:latin typeface="宋体" panose="02010600030101010101" pitchFamily="2" charset="-122"/>
                        <a:cs typeface="Courier New" panose="02070309020205020404"/>
                      </a:endParaRPr>
                    </a:p>
                  </a:txBody>
                  <a:tcPr marL="74539" marR="745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沛</a:t>
                      </a:r>
                      <a:r>
                        <a:rPr lang="zh-CN" sz="2000" b="1" kern="100" dirty="0">
                          <a:latin typeface="Times New Roman" panose="02020603050405020304"/>
                          <a:cs typeface="Times New Roman" panose="02020603050405020304"/>
                        </a:rPr>
                        <a:t>公的左司马曹无伤让人对项羽说</a:t>
                      </a:r>
                      <a:endParaRPr lang="zh-CN" sz="2000" b="1" kern="100" dirty="0">
                        <a:latin typeface="宋体" panose="02010600030101010101" pitchFamily="2" charset="-122"/>
                        <a:cs typeface="Courier New" panose="02070309020205020404"/>
                      </a:endParaRPr>
                    </a:p>
                  </a:txBody>
                  <a:tcPr marL="74539" marR="745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0918">
                <a:tc rowSpan="2">
                  <a:txBody>
                    <a:bodyPr/>
                    <a:lstStyle/>
                    <a:p>
                      <a:pPr algn="l">
                        <a:lnSpc>
                          <a:spcPct val="118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成</a:t>
                      </a:r>
                      <a:r>
                        <a:rPr lang="zh-CN" sz="2000" b="1" kern="100" dirty="0">
                          <a:latin typeface="Times New Roman" panose="02020603050405020304"/>
                          <a:cs typeface="Times New Roman" panose="02020603050405020304"/>
                        </a:rPr>
                        <a:t>语可以保留不译</a:t>
                      </a:r>
                      <a:endParaRPr lang="zh-CN" sz="2000" b="1" kern="100" dirty="0">
                        <a:latin typeface="宋体" panose="02010600030101010101" pitchFamily="2" charset="-122"/>
                        <a:cs typeface="Courier New" panose="02070309020205020404"/>
                      </a:endParaRPr>
                    </a:p>
                  </a:txBody>
                  <a:tcPr marL="74539" marR="745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a:lnSpc>
                          <a:spcPct val="118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劳</a:t>
                      </a:r>
                      <a:r>
                        <a:rPr lang="zh-CN" sz="2000" b="1" kern="100" dirty="0">
                          <a:latin typeface="Times New Roman" panose="02020603050405020304"/>
                          <a:cs typeface="Times New Roman" panose="02020603050405020304"/>
                        </a:rPr>
                        <a:t>苦而功高如此，未有封侯之</a:t>
                      </a:r>
                      <a:r>
                        <a:rPr lang="zh-CN" sz="2000" b="1" kern="100" dirty="0" smtClean="0">
                          <a:latin typeface="Times New Roman" panose="02020603050405020304"/>
                          <a:cs typeface="Times New Roman" panose="02020603050405020304"/>
                        </a:rPr>
                        <a:t>赏。</a:t>
                      </a:r>
                      <a:endParaRPr lang="en-US" altLang="zh-CN" sz="2000" b="1" kern="100" dirty="0" smtClean="0">
                        <a:latin typeface="Times New Roman" panose="02020603050405020304"/>
                        <a:cs typeface="Times New Roman" panose="02020603050405020304"/>
                      </a:endParaRPr>
                    </a:p>
                    <a:p>
                      <a:pPr algn="l">
                        <a:lnSpc>
                          <a:spcPct val="118000"/>
                        </a:lnSpc>
                        <a:spcAft>
                          <a:spcPts val="0"/>
                        </a:spcAft>
                      </a:pPr>
                      <a:r>
                        <a:rPr lang="en-US" sz="2000" b="1" kern="100" dirty="0" smtClean="0">
                          <a:latin typeface="Times New Roman" panose="02020603050405020304"/>
                          <a:cs typeface="Courier New" panose="02070309020205020404"/>
                        </a:rPr>
                        <a:t>(</a:t>
                      </a:r>
                      <a:r>
                        <a:rPr lang="zh-CN" sz="2000" b="1" kern="100" dirty="0">
                          <a:latin typeface="Times New Roman" panose="02020603050405020304"/>
                          <a:cs typeface="Times New Roman" panose="02020603050405020304"/>
                        </a:rPr>
                        <a:t>《鸿门宴》</a:t>
                      </a:r>
                      <a:r>
                        <a:rPr lang="en-US" sz="2000" b="1" kern="100" dirty="0">
                          <a:latin typeface="Times New Roman" panose="02020603050405020304"/>
                          <a:cs typeface="Courier New" panose="02070309020205020404"/>
                        </a:rPr>
                        <a:t>)</a:t>
                      </a:r>
                      <a:endParaRPr lang="zh-CN" sz="2000" b="1" kern="100" dirty="0">
                        <a:latin typeface="宋体" panose="02010600030101010101" pitchFamily="2" charset="-122"/>
                        <a:cs typeface="Courier New" panose="02070309020205020404"/>
                      </a:endParaRPr>
                    </a:p>
                  </a:txBody>
                  <a:tcPr marL="74539" marR="745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a:latin typeface="Times New Roman" panose="02020603050405020304"/>
                          <a:cs typeface="Times New Roman" panose="02020603050405020304"/>
                        </a:rPr>
                        <a:t>保留词语</a:t>
                      </a:r>
                      <a:endParaRPr lang="zh-CN" sz="2000" b="1" kern="100">
                        <a:latin typeface="宋体" panose="02010600030101010101" pitchFamily="2" charset="-122"/>
                        <a:cs typeface="Courier New" panose="02070309020205020404"/>
                      </a:endParaRPr>
                    </a:p>
                  </a:txBody>
                  <a:tcPr marL="74539" marR="745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panose="02020603050405020304"/>
                          <a:cs typeface="Times New Roman" panose="02020603050405020304"/>
                        </a:rPr>
                        <a:t>劳苦而功高、封侯</a:t>
                      </a:r>
                      <a:endParaRPr lang="zh-CN" sz="2000" b="1" kern="100" dirty="0">
                        <a:latin typeface="宋体" panose="02010600030101010101" pitchFamily="2" charset="-122"/>
                        <a:cs typeface="Courier New" panose="02070309020205020404"/>
                      </a:endParaRPr>
                    </a:p>
                  </a:txBody>
                  <a:tcPr marL="74539" marR="745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37550">
                <a:tc vMerge="1">
                  <a:txBody>
                    <a:bodyPr/>
                    <a:lstStyle/>
                    <a:p>
                      <a:endParaRPr lang="zh-CN"/>
                    </a:p>
                  </a:txBody>
                  <a:tcPr/>
                </a:tc>
                <a:tc vMerge="1">
                  <a:txBody>
                    <a:bodyPr/>
                    <a:lstStyle/>
                    <a:p>
                      <a:endParaRPr lang="zh-CN"/>
                    </a:p>
                  </a:txBody>
                  <a:tcPr/>
                </a:tc>
                <a:tc>
                  <a:txBody>
                    <a:bodyPr/>
                    <a:lstStyle/>
                    <a:p>
                      <a:pPr algn="l">
                        <a:lnSpc>
                          <a:spcPct val="118000"/>
                        </a:lnSpc>
                        <a:spcAft>
                          <a:spcPts val="0"/>
                        </a:spcAft>
                      </a:pPr>
                      <a:r>
                        <a:rPr lang="zh-CN" sz="2000" b="1" kern="100">
                          <a:latin typeface="Times New Roman" panose="02020603050405020304"/>
                          <a:cs typeface="Times New Roman" panose="02020603050405020304"/>
                        </a:rPr>
                        <a:t>参考译文</a:t>
                      </a:r>
                      <a:endParaRPr lang="zh-CN" sz="2000" b="1" kern="100">
                        <a:latin typeface="宋体" panose="02010600030101010101" pitchFamily="2" charset="-122"/>
                        <a:cs typeface="Courier New" panose="02070309020205020404"/>
                      </a:endParaRPr>
                    </a:p>
                  </a:txBody>
                  <a:tcPr marL="74539" marR="745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如</a:t>
                      </a:r>
                      <a:r>
                        <a:rPr lang="zh-CN" sz="2000" b="1" kern="100" dirty="0">
                          <a:latin typeface="Times New Roman" panose="02020603050405020304"/>
                          <a:cs typeface="Times New Roman" panose="02020603050405020304"/>
                        </a:rPr>
                        <a:t>此劳苦功高，却没有封侯的奖赏</a:t>
                      </a:r>
                      <a:endParaRPr lang="zh-CN" sz="2000" b="1" kern="100" dirty="0">
                        <a:latin typeface="宋体" panose="02010600030101010101" pitchFamily="2" charset="-122"/>
                        <a:cs typeface="Courier New" panose="02070309020205020404"/>
                      </a:endParaRPr>
                    </a:p>
                  </a:txBody>
                  <a:tcPr marL="74539" marR="745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8" name="组合 7"/>
          <p:cNvGrpSpPr/>
          <p:nvPr/>
        </p:nvGrpSpPr>
        <p:grpSpPr>
          <a:xfrm>
            <a:off x="0" y="3357562"/>
            <a:ext cx="609600" cy="1857388"/>
            <a:chOff x="0" y="2714620"/>
            <a:chExt cx="609600" cy="1857388"/>
          </a:xfrm>
        </p:grpSpPr>
        <p:pic>
          <p:nvPicPr>
            <p:cNvPr id="9" name="Picture 32"/>
            <p:cNvPicPr>
              <a:picLocks noChangeAspect="1" noChangeArrowheads="1"/>
            </p:cNvPicPr>
            <p:nvPr/>
          </p:nvPicPr>
          <p:blipFill>
            <a:blip r:embed="rId4"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3"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0113" name="Object 1"/>
          <p:cNvGraphicFramePr>
            <a:graphicFrameLocks noChangeAspect="1"/>
          </p:cNvGraphicFramePr>
          <p:nvPr/>
        </p:nvGraphicFramePr>
        <p:xfrm>
          <a:off x="1066800" y="1354138"/>
          <a:ext cx="7450138" cy="4081462"/>
        </p:xfrm>
        <a:graphic>
          <a:graphicData uri="http://schemas.openxmlformats.org/presentationml/2006/ole">
            <p:oleObj spid="_x0000_s274433" name="Microsoft Office Word 97 - 2003 文档" r:id="rId5" imgW="8212015" imgH="4509341"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0113" name="Object 1"/>
          <p:cNvGraphicFramePr>
            <a:graphicFrameLocks noChangeAspect="1"/>
          </p:cNvGraphicFramePr>
          <p:nvPr/>
        </p:nvGraphicFramePr>
        <p:xfrm>
          <a:off x="1066800" y="1574800"/>
          <a:ext cx="7434263" cy="4081463"/>
        </p:xfrm>
        <a:graphic>
          <a:graphicData uri="http://schemas.openxmlformats.org/presentationml/2006/ole">
            <p:oleObj spid="_x0000_s276481" name="Microsoft Office Word 97 - 2003 文档" r:id="rId5" imgW="8192982" imgH="4517273"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0113" name="Object 1"/>
          <p:cNvGraphicFramePr>
            <a:graphicFrameLocks noChangeAspect="1"/>
          </p:cNvGraphicFramePr>
          <p:nvPr/>
        </p:nvGraphicFramePr>
        <p:xfrm>
          <a:off x="1069975" y="1428765"/>
          <a:ext cx="7435850" cy="4071937"/>
        </p:xfrm>
        <a:graphic>
          <a:graphicData uri="http://schemas.openxmlformats.org/presentationml/2006/ole">
            <p:oleObj spid="_x0000_s277505" name="Microsoft Office Word 97 - 2003 文档" r:id="rId5" imgW="8173948" imgH="4525206"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0113" name="Object 1"/>
          <p:cNvGraphicFramePr>
            <a:graphicFrameLocks noChangeAspect="1"/>
          </p:cNvGraphicFramePr>
          <p:nvPr/>
        </p:nvGraphicFramePr>
        <p:xfrm>
          <a:off x="1069975" y="1339864"/>
          <a:ext cx="7418388" cy="4089400"/>
        </p:xfrm>
        <a:graphic>
          <a:graphicData uri="http://schemas.openxmlformats.org/presentationml/2006/ole">
            <p:oleObj spid="_x0000_s278529" name="Document" r:id="rId5" imgW="8173948" imgH="4525206"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3"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表格 6"/>
          <p:cNvGraphicFramePr>
            <a:graphicFrameLocks noGrp="1"/>
          </p:cNvGraphicFramePr>
          <p:nvPr/>
        </p:nvGraphicFramePr>
        <p:xfrm>
          <a:off x="928662" y="1399834"/>
          <a:ext cx="7643867" cy="4886686"/>
        </p:xfrm>
        <a:graphic>
          <a:graphicData uri="http://schemas.openxmlformats.org/drawingml/2006/table">
            <a:tbl>
              <a:tblPr/>
              <a:tblGrid>
                <a:gridCol w="2071702"/>
                <a:gridCol w="1714512"/>
                <a:gridCol w="1428760"/>
                <a:gridCol w="2428893"/>
              </a:tblGrid>
              <a:tr h="362331">
                <a:tc>
                  <a:txBody>
                    <a:bodyPr/>
                    <a:lstStyle/>
                    <a:p>
                      <a:pPr algn="ctr">
                        <a:lnSpc>
                          <a:spcPct val="122000"/>
                        </a:lnSpc>
                        <a:spcAft>
                          <a:spcPts val="0"/>
                        </a:spcAft>
                      </a:pPr>
                      <a:r>
                        <a:rPr lang="zh-CN" sz="2000" b="1" kern="100" dirty="0">
                          <a:latin typeface="Times New Roman" panose="02020603050405020304"/>
                          <a:cs typeface="Times New Roman" panose="02020603050405020304"/>
                        </a:rPr>
                        <a:t>情况</a:t>
                      </a:r>
                      <a:endParaRPr lang="zh-CN" sz="2000" b="1" kern="100" dirty="0">
                        <a:latin typeface="宋体" panose="02010600030101010101" pitchFamily="2" charset="-122"/>
                        <a:cs typeface="Courier New" panose="02070309020205020404"/>
                      </a:endParaRPr>
                    </a:p>
                  </a:txBody>
                  <a:tcPr marL="113280" marR="1132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2000"/>
                        </a:lnSpc>
                        <a:spcAft>
                          <a:spcPts val="0"/>
                        </a:spcAft>
                      </a:pPr>
                      <a:r>
                        <a:rPr lang="zh-CN" sz="2000" b="1" kern="100">
                          <a:latin typeface="Times New Roman" panose="02020603050405020304"/>
                          <a:cs typeface="Times New Roman" panose="02020603050405020304"/>
                        </a:rPr>
                        <a:t>例句</a:t>
                      </a:r>
                      <a:endParaRPr lang="zh-CN" sz="2000" b="1" kern="100">
                        <a:latin typeface="宋体" panose="02010600030101010101" pitchFamily="2" charset="-122"/>
                        <a:cs typeface="Courier New" panose="02070309020205020404"/>
                      </a:endParaRPr>
                    </a:p>
                  </a:txBody>
                  <a:tcPr marL="113280" marR="1132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22000"/>
                        </a:lnSpc>
                        <a:spcAft>
                          <a:spcPts val="0"/>
                        </a:spcAft>
                      </a:pPr>
                      <a:r>
                        <a:rPr lang="zh-CN" sz="2000" b="1" kern="100">
                          <a:latin typeface="Times New Roman" panose="02020603050405020304"/>
                          <a:cs typeface="Times New Roman" panose="02020603050405020304"/>
                        </a:rPr>
                        <a:t>翻译</a:t>
                      </a:r>
                      <a:endParaRPr lang="zh-CN" sz="2000" b="1" kern="100">
                        <a:latin typeface="宋体" panose="02010600030101010101" pitchFamily="2" charset="-122"/>
                        <a:cs typeface="Courier New" panose="02070309020205020404"/>
                      </a:endParaRPr>
                    </a:p>
                  </a:txBody>
                  <a:tcPr marL="113280" marR="1132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r>
              <a:tr h="313513">
                <a:tc rowSpan="2">
                  <a:txBody>
                    <a:bodyPr/>
                    <a:lstStyle/>
                    <a:p>
                      <a:pPr algn="l">
                        <a:lnSpc>
                          <a:spcPct val="122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现</a:t>
                      </a:r>
                      <a:r>
                        <a:rPr lang="zh-CN" sz="2000" b="1" kern="100" dirty="0">
                          <a:latin typeface="Times New Roman" panose="02020603050405020304"/>
                          <a:cs typeface="Times New Roman" panose="02020603050405020304"/>
                        </a:rPr>
                        <a:t>代汉语中没有相应的词语与文言助词对应时，可以删掉</a:t>
                      </a:r>
                      <a:endParaRPr lang="zh-CN" sz="2000" b="1" kern="100" dirty="0">
                        <a:latin typeface="宋体" panose="02010600030101010101" pitchFamily="2" charset="-122"/>
                        <a:cs typeface="Courier New" panose="02070309020205020404"/>
                      </a:endParaRPr>
                    </a:p>
                  </a:txBody>
                  <a:tcPr marL="113280" marR="1132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a:lnSpc>
                          <a:spcPct val="122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道</a:t>
                      </a:r>
                      <a:r>
                        <a:rPr lang="zh-CN" sz="2000" b="1" kern="100" dirty="0">
                          <a:latin typeface="Times New Roman" panose="02020603050405020304"/>
                          <a:cs typeface="Times New Roman" panose="02020603050405020304"/>
                        </a:rPr>
                        <a:t>之所存，师之所存也！</a:t>
                      </a:r>
                      <a:r>
                        <a:rPr lang="en-US" sz="2000" b="1" kern="100" dirty="0">
                          <a:latin typeface="Times New Roman" panose="02020603050405020304"/>
                          <a:cs typeface="Courier New" panose="02070309020205020404"/>
                        </a:rPr>
                        <a:t>(</a:t>
                      </a:r>
                      <a:r>
                        <a:rPr lang="zh-CN" sz="2000" b="1" kern="100" dirty="0">
                          <a:latin typeface="Times New Roman" panose="02020603050405020304"/>
                          <a:cs typeface="Times New Roman" panose="02020603050405020304"/>
                        </a:rPr>
                        <a:t>《师说》</a:t>
                      </a:r>
                      <a:r>
                        <a:rPr lang="en-US" sz="2000" b="1" kern="100" dirty="0">
                          <a:latin typeface="Times New Roman" panose="02020603050405020304"/>
                          <a:cs typeface="Courier New" panose="02070309020205020404"/>
                        </a:rPr>
                        <a:t>)</a:t>
                      </a:r>
                      <a:endParaRPr lang="zh-CN" sz="2000" b="1" kern="100" dirty="0">
                        <a:latin typeface="宋体" panose="02010600030101010101" pitchFamily="2" charset="-122"/>
                        <a:cs typeface="Courier New" panose="02070309020205020404"/>
                      </a:endParaRPr>
                    </a:p>
                  </a:txBody>
                  <a:tcPr marL="113280" marR="1132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22000"/>
                        </a:lnSpc>
                        <a:spcAft>
                          <a:spcPts val="0"/>
                        </a:spcAft>
                      </a:pPr>
                      <a:r>
                        <a:rPr lang="zh-CN" sz="2000" b="1" kern="100">
                          <a:latin typeface="Times New Roman" panose="02020603050405020304"/>
                          <a:cs typeface="Times New Roman" panose="02020603050405020304"/>
                        </a:rPr>
                        <a:t>删掉词语</a:t>
                      </a:r>
                      <a:endParaRPr lang="zh-CN" sz="2000" b="1" kern="100">
                        <a:latin typeface="宋体" panose="02010600030101010101" pitchFamily="2" charset="-122"/>
                        <a:cs typeface="Courier New" panose="02070309020205020404"/>
                      </a:endParaRPr>
                    </a:p>
                  </a:txBody>
                  <a:tcPr marL="113280" marR="1132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22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之</a:t>
                      </a:r>
                      <a:endParaRPr lang="zh-CN" sz="2000" b="1" kern="100" dirty="0">
                        <a:latin typeface="宋体" panose="02010600030101010101" pitchFamily="2" charset="-122"/>
                        <a:cs typeface="Courier New" panose="02070309020205020404"/>
                      </a:endParaRPr>
                    </a:p>
                  </a:txBody>
                  <a:tcPr marL="113280" marR="1132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55352">
                <a:tc vMerge="1">
                  <a:txBody>
                    <a:bodyPr/>
                    <a:lstStyle/>
                    <a:p>
                      <a:endParaRPr lang="zh-CN"/>
                    </a:p>
                  </a:txBody>
                  <a:tcPr/>
                </a:tc>
                <a:tc vMerge="1">
                  <a:txBody>
                    <a:bodyPr/>
                    <a:lstStyle/>
                    <a:p>
                      <a:endParaRPr lang="zh-CN"/>
                    </a:p>
                  </a:txBody>
                  <a:tcPr/>
                </a:tc>
                <a:tc>
                  <a:txBody>
                    <a:bodyPr/>
                    <a:lstStyle/>
                    <a:p>
                      <a:pPr algn="l">
                        <a:lnSpc>
                          <a:spcPct val="122000"/>
                        </a:lnSpc>
                        <a:spcAft>
                          <a:spcPts val="0"/>
                        </a:spcAft>
                      </a:pPr>
                      <a:r>
                        <a:rPr lang="zh-CN" sz="2000" b="1" kern="100">
                          <a:latin typeface="Times New Roman" panose="02020603050405020304"/>
                          <a:cs typeface="Times New Roman" panose="02020603050405020304"/>
                        </a:rPr>
                        <a:t>参考译文</a:t>
                      </a:r>
                      <a:endParaRPr lang="zh-CN" sz="2000" b="1" kern="100">
                        <a:latin typeface="宋体" panose="02010600030101010101" pitchFamily="2" charset="-122"/>
                        <a:cs typeface="Courier New" panose="02070309020205020404"/>
                      </a:endParaRPr>
                    </a:p>
                  </a:txBody>
                  <a:tcPr marL="113280" marR="1132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22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道</a:t>
                      </a:r>
                      <a:r>
                        <a:rPr lang="zh-CN" sz="2000" b="1" kern="100" dirty="0">
                          <a:latin typeface="Times New Roman" panose="02020603050405020304"/>
                          <a:cs typeface="Times New Roman" panose="02020603050405020304"/>
                        </a:rPr>
                        <a:t>存在的地方，就是老师存在的地方啊</a:t>
                      </a:r>
                      <a:endParaRPr lang="zh-CN" sz="2000" b="1" kern="100" dirty="0">
                        <a:latin typeface="宋体" panose="02010600030101010101" pitchFamily="2" charset="-122"/>
                        <a:cs typeface="Courier New" panose="02070309020205020404"/>
                      </a:endParaRPr>
                    </a:p>
                  </a:txBody>
                  <a:tcPr marL="113280" marR="1132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3513">
                <a:tc rowSpan="2">
                  <a:txBody>
                    <a:bodyPr/>
                    <a:lstStyle/>
                    <a:p>
                      <a:pPr algn="l">
                        <a:lnSpc>
                          <a:spcPct val="122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某</a:t>
                      </a:r>
                      <a:r>
                        <a:rPr lang="zh-CN" sz="2000" b="1" kern="100" dirty="0">
                          <a:latin typeface="Times New Roman" panose="02020603050405020304"/>
                          <a:cs typeface="Times New Roman" panose="02020603050405020304"/>
                        </a:rPr>
                        <a:t>些发语词、表停顿和补足音节的虚词，可以删掉</a:t>
                      </a:r>
                      <a:endParaRPr lang="zh-CN" sz="2000" b="1" kern="100" dirty="0">
                        <a:latin typeface="宋体" panose="02010600030101010101" pitchFamily="2" charset="-122"/>
                        <a:cs typeface="Courier New" panose="02070309020205020404"/>
                      </a:endParaRPr>
                    </a:p>
                  </a:txBody>
                  <a:tcPr marL="113280" marR="1132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a:lnSpc>
                          <a:spcPct val="122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夫</a:t>
                      </a:r>
                      <a:r>
                        <a:rPr lang="zh-CN" sz="2000" b="1" kern="100" dirty="0">
                          <a:latin typeface="Times New Roman" panose="02020603050405020304"/>
                          <a:cs typeface="Times New Roman" panose="02020603050405020304"/>
                        </a:rPr>
                        <a:t>夷以近，则游者众。</a:t>
                      </a:r>
                      <a:r>
                        <a:rPr lang="en-US" sz="2000" b="1" kern="100" dirty="0">
                          <a:latin typeface="Times New Roman" panose="02020603050405020304"/>
                          <a:cs typeface="Courier New" panose="02070309020205020404"/>
                        </a:rPr>
                        <a:t>(</a:t>
                      </a:r>
                      <a:r>
                        <a:rPr lang="zh-CN" sz="2000" b="1" kern="100" dirty="0">
                          <a:latin typeface="Times New Roman" panose="02020603050405020304"/>
                          <a:cs typeface="Times New Roman" panose="02020603050405020304"/>
                        </a:rPr>
                        <a:t>《游褒禅山记》</a:t>
                      </a:r>
                      <a:r>
                        <a:rPr lang="en-US" sz="2000" b="1" kern="100" dirty="0">
                          <a:latin typeface="Times New Roman" panose="02020603050405020304"/>
                          <a:cs typeface="Courier New" panose="02070309020205020404"/>
                        </a:rPr>
                        <a:t>)</a:t>
                      </a:r>
                      <a:endParaRPr lang="zh-CN" sz="2000" b="1" kern="100" dirty="0">
                        <a:latin typeface="宋体" panose="02010600030101010101" pitchFamily="2" charset="-122"/>
                        <a:cs typeface="Courier New" panose="02070309020205020404"/>
                      </a:endParaRPr>
                    </a:p>
                  </a:txBody>
                  <a:tcPr marL="113280" marR="1132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22000"/>
                        </a:lnSpc>
                        <a:spcAft>
                          <a:spcPts val="0"/>
                        </a:spcAft>
                      </a:pPr>
                      <a:r>
                        <a:rPr lang="zh-CN" sz="2000" b="1" kern="100">
                          <a:latin typeface="Times New Roman" panose="02020603050405020304"/>
                          <a:cs typeface="Times New Roman" panose="02020603050405020304"/>
                        </a:rPr>
                        <a:t>删掉词语</a:t>
                      </a:r>
                      <a:endParaRPr lang="zh-CN" sz="2000" b="1" kern="100">
                        <a:latin typeface="宋体" panose="02010600030101010101" pitchFamily="2" charset="-122"/>
                        <a:cs typeface="Courier New" panose="02070309020205020404"/>
                      </a:endParaRPr>
                    </a:p>
                  </a:txBody>
                  <a:tcPr marL="113280" marR="1132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22000"/>
                        </a:lnSpc>
                        <a:spcAft>
                          <a:spcPts val="0"/>
                        </a:spcAft>
                      </a:pPr>
                      <a:r>
                        <a:rPr lang="zh-CN" sz="2000" b="1" kern="100" dirty="0">
                          <a:latin typeface="Times New Roman" panose="02020603050405020304"/>
                          <a:cs typeface="Times New Roman" panose="02020603050405020304"/>
                        </a:rPr>
                        <a:t>夫</a:t>
                      </a:r>
                      <a:endParaRPr lang="zh-CN" sz="2000" b="1" kern="100" dirty="0">
                        <a:latin typeface="宋体" panose="02010600030101010101" pitchFamily="2" charset="-122"/>
                        <a:cs typeface="Courier New" panose="02070309020205020404"/>
                      </a:endParaRPr>
                    </a:p>
                  </a:txBody>
                  <a:tcPr marL="113280" marR="1132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8342">
                <a:tc vMerge="1">
                  <a:txBody>
                    <a:bodyPr/>
                    <a:lstStyle/>
                    <a:p>
                      <a:endParaRPr lang="zh-CN"/>
                    </a:p>
                  </a:txBody>
                  <a:tcPr/>
                </a:tc>
                <a:tc vMerge="1">
                  <a:txBody>
                    <a:bodyPr/>
                    <a:lstStyle/>
                    <a:p>
                      <a:endParaRPr lang="zh-CN"/>
                    </a:p>
                  </a:txBody>
                  <a:tcPr/>
                </a:tc>
                <a:tc>
                  <a:txBody>
                    <a:bodyPr/>
                    <a:lstStyle/>
                    <a:p>
                      <a:pPr algn="l">
                        <a:lnSpc>
                          <a:spcPct val="122000"/>
                        </a:lnSpc>
                        <a:spcAft>
                          <a:spcPts val="0"/>
                        </a:spcAft>
                      </a:pPr>
                      <a:r>
                        <a:rPr lang="zh-CN" sz="2000" b="1" kern="100">
                          <a:latin typeface="Times New Roman" panose="02020603050405020304"/>
                          <a:cs typeface="Times New Roman" panose="02020603050405020304"/>
                        </a:rPr>
                        <a:t>参考译文</a:t>
                      </a:r>
                      <a:endParaRPr lang="zh-CN" sz="2000" b="1" kern="100">
                        <a:latin typeface="宋体" panose="02010600030101010101" pitchFamily="2" charset="-122"/>
                        <a:cs typeface="Courier New" panose="02070309020205020404"/>
                      </a:endParaRPr>
                    </a:p>
                  </a:txBody>
                  <a:tcPr marL="113280" marR="1132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22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平</a:t>
                      </a:r>
                      <a:r>
                        <a:rPr lang="zh-CN" sz="2000" b="1" kern="100" dirty="0">
                          <a:latin typeface="Times New Roman" panose="02020603050405020304"/>
                          <a:cs typeface="Times New Roman" panose="02020603050405020304"/>
                        </a:rPr>
                        <a:t>坦而且近的地方，那里旅游的人就多</a:t>
                      </a:r>
                      <a:endParaRPr lang="zh-CN" sz="2000" b="1" kern="100" dirty="0">
                        <a:latin typeface="宋体" panose="02010600030101010101" pitchFamily="2" charset="-122"/>
                        <a:cs typeface="Courier New" panose="02070309020205020404"/>
                      </a:endParaRPr>
                    </a:p>
                  </a:txBody>
                  <a:tcPr marL="113280" marR="1132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3513">
                <a:tc rowSpan="2">
                  <a:txBody>
                    <a:bodyPr/>
                    <a:lstStyle/>
                    <a:p>
                      <a:pPr algn="l">
                        <a:lnSpc>
                          <a:spcPct val="122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某</a:t>
                      </a:r>
                      <a:r>
                        <a:rPr lang="zh-CN" sz="2000" b="1" kern="100" dirty="0">
                          <a:latin typeface="Times New Roman" panose="02020603050405020304"/>
                          <a:cs typeface="Times New Roman" panose="02020603050405020304"/>
                        </a:rPr>
                        <a:t>些语气词，可以不译</a:t>
                      </a:r>
                      <a:endParaRPr lang="zh-CN" sz="2000" b="1" kern="100" dirty="0">
                        <a:latin typeface="宋体" panose="02010600030101010101" pitchFamily="2" charset="-122"/>
                        <a:cs typeface="Courier New" panose="02070309020205020404"/>
                      </a:endParaRPr>
                    </a:p>
                  </a:txBody>
                  <a:tcPr marL="113280" marR="1132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a:lnSpc>
                          <a:spcPct val="122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夺</a:t>
                      </a:r>
                      <a:r>
                        <a:rPr lang="zh-CN" sz="2000" b="1" kern="100" dirty="0">
                          <a:latin typeface="Times New Roman" panose="02020603050405020304"/>
                          <a:cs typeface="Times New Roman" panose="02020603050405020304"/>
                        </a:rPr>
                        <a:t>项王天下者必沛公也。</a:t>
                      </a:r>
                      <a:r>
                        <a:rPr lang="en-US" sz="2000" b="1" kern="100" dirty="0">
                          <a:latin typeface="Times New Roman" panose="02020603050405020304"/>
                          <a:cs typeface="Courier New" panose="02070309020205020404"/>
                        </a:rPr>
                        <a:t>(</a:t>
                      </a:r>
                      <a:r>
                        <a:rPr lang="zh-CN" sz="2000" b="1" kern="100" dirty="0">
                          <a:latin typeface="Times New Roman" panose="02020603050405020304"/>
                          <a:cs typeface="Times New Roman" panose="02020603050405020304"/>
                        </a:rPr>
                        <a:t>《鸿门宴》</a:t>
                      </a:r>
                      <a:r>
                        <a:rPr lang="en-US" sz="2000" b="1" kern="100" dirty="0">
                          <a:latin typeface="Times New Roman" panose="02020603050405020304"/>
                          <a:cs typeface="Courier New" panose="02070309020205020404"/>
                        </a:rPr>
                        <a:t>)</a:t>
                      </a:r>
                      <a:endParaRPr lang="zh-CN" sz="2000" b="1" kern="100" dirty="0">
                        <a:latin typeface="宋体" panose="02010600030101010101" pitchFamily="2" charset="-122"/>
                        <a:cs typeface="Courier New" panose="02070309020205020404"/>
                      </a:endParaRPr>
                    </a:p>
                  </a:txBody>
                  <a:tcPr marL="113280" marR="1132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22000"/>
                        </a:lnSpc>
                        <a:spcAft>
                          <a:spcPts val="0"/>
                        </a:spcAft>
                      </a:pPr>
                      <a:r>
                        <a:rPr lang="zh-CN" sz="2000" b="1" kern="100">
                          <a:latin typeface="Times New Roman" panose="02020603050405020304"/>
                          <a:cs typeface="Times New Roman" panose="02020603050405020304"/>
                        </a:rPr>
                        <a:t>删掉词语</a:t>
                      </a:r>
                      <a:endParaRPr lang="zh-CN" sz="2000" b="1" kern="100">
                        <a:latin typeface="宋体" panose="02010600030101010101" pitchFamily="2" charset="-122"/>
                        <a:cs typeface="Courier New" panose="02070309020205020404"/>
                      </a:endParaRPr>
                    </a:p>
                  </a:txBody>
                  <a:tcPr marL="113280" marR="1132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22000"/>
                        </a:lnSpc>
                        <a:spcAft>
                          <a:spcPts val="0"/>
                        </a:spcAft>
                      </a:pPr>
                      <a:r>
                        <a:rPr lang="zh-CN" sz="2000" b="1" kern="100">
                          <a:latin typeface="Times New Roman" panose="02020603050405020304"/>
                          <a:cs typeface="Times New Roman" panose="02020603050405020304"/>
                        </a:rPr>
                        <a:t>也</a:t>
                      </a:r>
                      <a:endParaRPr lang="zh-CN" sz="2000" b="1" kern="100">
                        <a:latin typeface="宋体" panose="02010600030101010101" pitchFamily="2" charset="-122"/>
                        <a:cs typeface="Courier New" panose="02070309020205020404"/>
                      </a:endParaRPr>
                    </a:p>
                  </a:txBody>
                  <a:tcPr marL="113280" marR="1132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15820">
                <a:tc vMerge="1">
                  <a:txBody>
                    <a:bodyPr/>
                    <a:lstStyle/>
                    <a:p>
                      <a:endParaRPr lang="zh-CN"/>
                    </a:p>
                  </a:txBody>
                  <a:tcPr/>
                </a:tc>
                <a:tc vMerge="1">
                  <a:txBody>
                    <a:bodyPr/>
                    <a:lstStyle/>
                    <a:p>
                      <a:endParaRPr lang="zh-CN"/>
                    </a:p>
                  </a:txBody>
                  <a:tcPr/>
                </a:tc>
                <a:tc>
                  <a:txBody>
                    <a:bodyPr/>
                    <a:lstStyle/>
                    <a:p>
                      <a:pPr algn="l">
                        <a:lnSpc>
                          <a:spcPct val="122000"/>
                        </a:lnSpc>
                        <a:spcAft>
                          <a:spcPts val="0"/>
                        </a:spcAft>
                      </a:pPr>
                      <a:r>
                        <a:rPr lang="zh-CN" sz="2000" b="1" kern="100">
                          <a:latin typeface="Times New Roman" panose="02020603050405020304"/>
                          <a:cs typeface="Times New Roman" panose="02020603050405020304"/>
                        </a:rPr>
                        <a:t>参考译文</a:t>
                      </a:r>
                      <a:endParaRPr lang="zh-CN" sz="2000" b="1" kern="100">
                        <a:latin typeface="宋体" panose="02010600030101010101" pitchFamily="2" charset="-122"/>
                        <a:cs typeface="Courier New" panose="02070309020205020404"/>
                      </a:endParaRPr>
                    </a:p>
                  </a:txBody>
                  <a:tcPr marL="113280" marR="1132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22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夺</a:t>
                      </a:r>
                      <a:r>
                        <a:rPr lang="zh-CN" sz="2000" b="1" kern="100" dirty="0">
                          <a:latin typeface="Times New Roman" panose="02020603050405020304"/>
                          <a:cs typeface="Times New Roman" panose="02020603050405020304"/>
                        </a:rPr>
                        <a:t>取项王天下的人，必定是沛公</a:t>
                      </a:r>
                      <a:endParaRPr lang="zh-CN" sz="2000" b="1" kern="100" dirty="0">
                        <a:latin typeface="宋体" panose="02010600030101010101" pitchFamily="2" charset="-122"/>
                        <a:cs typeface="Courier New" panose="02070309020205020404"/>
                      </a:endParaRPr>
                    </a:p>
                  </a:txBody>
                  <a:tcPr marL="113280" marR="1132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8" name="组合 7"/>
          <p:cNvGrpSpPr/>
          <p:nvPr/>
        </p:nvGrpSpPr>
        <p:grpSpPr>
          <a:xfrm>
            <a:off x="0" y="3357562"/>
            <a:ext cx="609600" cy="1857388"/>
            <a:chOff x="0" y="2714620"/>
            <a:chExt cx="609600" cy="1857388"/>
          </a:xfrm>
        </p:grpSpPr>
        <p:pic>
          <p:nvPicPr>
            <p:cNvPr id="9" name="Picture 32"/>
            <p:cNvPicPr>
              <a:picLocks noChangeAspect="1" noChangeArrowheads="1"/>
            </p:cNvPicPr>
            <p:nvPr/>
          </p:nvPicPr>
          <p:blipFill>
            <a:blip r:embed="rId4"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3"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16"/>
          <p:cNvGrpSpPr/>
          <p:nvPr/>
        </p:nvGrpSpPr>
        <p:grpSpPr bwMode="auto">
          <a:xfrm>
            <a:off x="0" y="476672"/>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TextBox 7"/>
          <p:cNvSpPr txBox="1">
            <a:spLocks noChangeArrowheads="1"/>
          </p:cNvSpPr>
          <p:nvPr/>
        </p:nvSpPr>
        <p:spPr bwMode="auto">
          <a:xfrm>
            <a:off x="1115616" y="2636912"/>
            <a:ext cx="7197725" cy="3477875"/>
          </a:xfrm>
          <a:prstGeom prst="rect">
            <a:avLst/>
          </a:prstGeom>
          <a:noFill/>
          <a:ln w="9525">
            <a:noFill/>
            <a:miter lim="800000"/>
          </a:ln>
        </p:spPr>
        <p:txBody>
          <a:bodyPr wrap="square">
            <a:spAutoFit/>
          </a:bodyPr>
          <a:lstStyle/>
          <a:p>
            <a:pPr eaLnBrk="1" latinLnBrk="0" hangingPunct="1">
              <a:lnSpc>
                <a:spcPts val="2400"/>
              </a:lnSpc>
            </a:pPr>
            <a:r>
              <a:rPr lang="zh-CN" altLang="en-US" sz="2000" b="1" u="sng" dirty="0">
                <a:solidFill>
                  <a:schemeClr val="hlink"/>
                </a:solidFill>
                <a:latin typeface="宋体" panose="02010600030101010101" pitchFamily="2" charset="-122"/>
                <a:hlinkClick r:id="rId2" action="ppaction://hlinksldjump"/>
              </a:rPr>
              <a:t>专</a:t>
            </a:r>
            <a:r>
              <a:rPr lang="zh-CN" altLang="en-US" sz="2000" b="1" u="sng" dirty="0" smtClean="0">
                <a:solidFill>
                  <a:schemeClr val="hlink"/>
                </a:solidFill>
                <a:latin typeface="宋体" panose="02010600030101010101" pitchFamily="2" charset="-122"/>
                <a:hlinkClick r:id="rId2" action="ppaction://hlinksldjump"/>
              </a:rPr>
              <a:t>题八　古代诗歌鉴赏</a:t>
            </a:r>
          </a:p>
          <a:p>
            <a:pPr eaLnBrk="1" latinLnBrk="0" hangingPunct="1">
              <a:lnSpc>
                <a:spcPts val="2400"/>
              </a:lnSpc>
            </a:pPr>
            <a:r>
              <a:rPr lang="zh-CN" altLang="en-US" sz="1600" b="1" dirty="0">
                <a:solidFill>
                  <a:srgbClr val="C00000"/>
                </a:solidFill>
                <a:latin typeface="仿宋_GB2312" panose="02010609030101010101" charset="-122"/>
                <a:ea typeface="仿宋_GB2312" panose="02010609030101010101" charset="-122"/>
                <a:sym typeface="+mn-ea"/>
                <a:hlinkClick r:id="rId3" action="ppaction://hlinksldjump"/>
              </a:rPr>
              <a:t>技法一　“泡”开诗歌的五大关键点</a:t>
            </a:r>
          </a:p>
          <a:p>
            <a:pPr eaLnBrk="1" latinLnBrk="0" hangingPunct="1">
              <a:lnSpc>
                <a:spcPts val="2400"/>
              </a:lnSpc>
            </a:pPr>
            <a:r>
              <a:rPr lang="zh-CN" altLang="en-US" sz="1600" b="1" u="sng" dirty="0" smtClean="0">
                <a:solidFill>
                  <a:srgbClr val="C00000"/>
                </a:solidFill>
                <a:latin typeface="仿宋_GB2312" panose="02010609030101010101" charset="-122"/>
                <a:ea typeface="仿宋_GB2312" panose="02010609030101010101" charset="-122"/>
                <a:sym typeface="+mn-ea"/>
                <a:hlinkClick r:id="rId4" action="ppaction://hlinksldjump"/>
              </a:rPr>
              <a:t>技法二　 “一读懂”“两比对”，做对诗歌选择题</a:t>
            </a:r>
            <a:endParaRPr lang="en-US" altLang="zh-CN" sz="1600" b="1" u="sng" dirty="0" smtClean="0">
              <a:solidFill>
                <a:srgbClr val="C00000"/>
              </a:solidFill>
              <a:latin typeface="仿宋_GB2312" panose="02010609030101010101" charset="-122"/>
              <a:ea typeface="仿宋_GB2312" panose="02010609030101010101" charset="-122"/>
              <a:sym typeface="+mn-ea"/>
              <a:hlinkClick r:id="rId4" action="ppaction://hlinksldjump"/>
            </a:endParaRPr>
          </a:p>
          <a:p>
            <a:pPr eaLnBrk="1" latinLnBrk="0" hangingPunct="1">
              <a:lnSpc>
                <a:spcPts val="2400"/>
              </a:lnSpc>
            </a:pPr>
            <a:r>
              <a:rPr lang="zh-CN" altLang="en-US" sz="1600" b="1" u="sng" dirty="0" smtClean="0">
                <a:solidFill>
                  <a:srgbClr val="C00000"/>
                </a:solidFill>
                <a:latin typeface="仿宋_GB2312" panose="02010609030101010101" charset="-122"/>
                <a:ea typeface="仿宋_GB2312" panose="02010609030101010101" charset="-122"/>
                <a:sym typeface="+mn-ea"/>
                <a:hlinkClick r:id="rId5" action="ppaction://hlinksldjump"/>
              </a:rPr>
              <a:t>技法三  熟用答题模板，突破诗歌四大题型</a:t>
            </a:r>
            <a:endParaRPr lang="zh-CN" altLang="en-US" sz="1600" b="1" u="sng" dirty="0" smtClean="0">
              <a:solidFill>
                <a:srgbClr val="C00000"/>
              </a:solidFill>
              <a:latin typeface="仿宋_GB2312" panose="02010609030101010101" charset="-122"/>
              <a:ea typeface="仿宋_GB2312" panose="02010609030101010101" charset="-122"/>
              <a:sym typeface="+mn-ea"/>
              <a:hlinkClick r:id="rId4" action="ppaction://hlinksldjump"/>
            </a:endParaRPr>
          </a:p>
          <a:p>
            <a:pPr eaLnBrk="1" latinLnBrk="0" hangingPunct="1">
              <a:lnSpc>
                <a:spcPts val="2400"/>
              </a:lnSpc>
            </a:pPr>
            <a:r>
              <a:rPr lang="zh-CN" altLang="en-US" sz="1600" b="1" u="sng" dirty="0" smtClean="0">
                <a:solidFill>
                  <a:srgbClr val="C00000"/>
                </a:solidFill>
                <a:latin typeface="仿宋_GB2312" panose="02010609030101010101" charset="-122"/>
                <a:ea typeface="仿宋_GB2312" panose="02010609030101010101" charset="-122"/>
                <a:sym typeface="+mn-ea"/>
                <a:hlinkClick r:id="rId6" action="ppaction://hlinksldjump"/>
              </a:rPr>
              <a:t>技法四　比较类诗歌鉴赏全突破</a:t>
            </a:r>
          </a:p>
          <a:p>
            <a:pPr eaLnBrk="1" latinLnBrk="0" hangingPunct="1">
              <a:lnSpc>
                <a:spcPts val="2400"/>
              </a:lnSpc>
            </a:pPr>
            <a:r>
              <a:rPr lang="zh-CN" altLang="zh-CN" sz="2000" b="1" u="sng" dirty="0">
                <a:solidFill>
                  <a:schemeClr val="hlink"/>
                </a:solidFill>
                <a:latin typeface="宋体" panose="02010600030101010101" pitchFamily="2" charset="-122"/>
                <a:sym typeface="+mn-ea"/>
                <a:hlinkClick r:id="rId7" action="ppaction://hlinksldjump"/>
              </a:rPr>
              <a:t>专</a:t>
            </a:r>
            <a:r>
              <a:rPr lang="zh-CN" altLang="zh-CN" sz="2000" b="1" u="sng" dirty="0" smtClean="0">
                <a:solidFill>
                  <a:schemeClr val="hlink"/>
                </a:solidFill>
                <a:latin typeface="宋体" panose="02010600030101010101" pitchFamily="2" charset="-122"/>
                <a:sym typeface="+mn-ea"/>
                <a:hlinkClick r:id="rId7" action="ppaction://hlinksldjump"/>
              </a:rPr>
              <a:t>题</a:t>
            </a:r>
            <a:r>
              <a:rPr lang="zh-CN" altLang="en-US" sz="2000" b="1" u="sng" dirty="0" smtClean="0">
                <a:solidFill>
                  <a:schemeClr val="hlink"/>
                </a:solidFill>
                <a:latin typeface="宋体" panose="02010600030101010101" pitchFamily="2" charset="-122"/>
                <a:sym typeface="+mn-ea"/>
                <a:hlinkClick r:id="rId7" action="ppaction://hlinksldjump"/>
              </a:rPr>
              <a:t>九　文言文阅读</a:t>
            </a:r>
            <a:endParaRPr lang="zh-CN" altLang="en-US" sz="2000" b="1" u="sng" dirty="0" smtClean="0">
              <a:solidFill>
                <a:schemeClr val="hlink"/>
              </a:solidFill>
              <a:latin typeface="宋体" panose="02010600030101010101" pitchFamily="2" charset="-122"/>
              <a:sym typeface="+mn-ea"/>
              <a:hlinkClick r:id="rId8" action="ppaction://hlinksldjump"/>
            </a:endParaRPr>
          </a:p>
          <a:p>
            <a:pPr eaLnBrk="1" latinLnBrk="0" hangingPunct="1">
              <a:lnSpc>
                <a:spcPts val="2400"/>
              </a:lnSpc>
            </a:pPr>
            <a:r>
              <a:rPr lang="zh-CN" altLang="en-US" sz="1600" b="1" dirty="0">
                <a:solidFill>
                  <a:srgbClr val="C00000"/>
                </a:solidFill>
                <a:latin typeface="仿宋_GB2312" panose="02010609030101010101" charset="-122"/>
                <a:ea typeface="仿宋_GB2312" panose="02010609030101010101" charset="-122"/>
                <a:sym typeface="+mn-ea"/>
                <a:hlinkClick r:id="rId9" action="ppaction://hlinksldjump"/>
              </a:rPr>
              <a:t>技法一　文言断句“五凭借”</a:t>
            </a:r>
          </a:p>
          <a:p>
            <a:pPr eaLnBrk="1" latinLnBrk="0" hangingPunct="1">
              <a:lnSpc>
                <a:spcPts val="2400"/>
              </a:lnSpc>
            </a:pPr>
            <a:r>
              <a:rPr lang="zh-CN" altLang="en-US" sz="1600" b="1" dirty="0">
                <a:solidFill>
                  <a:srgbClr val="C00000"/>
                </a:solidFill>
                <a:latin typeface="仿宋_GB2312" panose="02010609030101010101" charset="-122"/>
                <a:ea typeface="仿宋_GB2312" panose="02010609030101010101" charset="-122"/>
                <a:sym typeface="+mn-ea"/>
                <a:hlinkClick r:id="rId10" action="ppaction://hlinksldjump"/>
              </a:rPr>
              <a:t>技法二　“三法”突破文化常识题</a:t>
            </a:r>
          </a:p>
          <a:p>
            <a:pPr eaLnBrk="1" latinLnBrk="0" hangingPunct="1">
              <a:lnSpc>
                <a:spcPts val="2400"/>
              </a:lnSpc>
            </a:pPr>
            <a:r>
              <a:rPr lang="zh-CN" altLang="en-US" sz="1600" b="1" dirty="0">
                <a:solidFill>
                  <a:srgbClr val="C00000"/>
                </a:solidFill>
                <a:latin typeface="仿宋_GB2312" panose="02010609030101010101" charset="-122"/>
                <a:ea typeface="仿宋_GB2312" panose="02010609030101010101" charset="-122"/>
                <a:sym typeface="+mn-ea"/>
                <a:hlinkClick r:id="rId11" action="ppaction://hlinksldjump"/>
              </a:rPr>
              <a:t>技法三　“四比对”巧解综合分析题</a:t>
            </a:r>
          </a:p>
          <a:p>
            <a:pPr eaLnBrk="1" latinLnBrk="0" hangingPunct="1">
              <a:lnSpc>
                <a:spcPts val="2400"/>
              </a:lnSpc>
            </a:pPr>
            <a:r>
              <a:rPr lang="zh-CN" altLang="en-US" sz="1600" b="1" dirty="0">
                <a:solidFill>
                  <a:srgbClr val="C00000"/>
                </a:solidFill>
                <a:latin typeface="仿宋_GB2312" panose="02010609030101010101" charset="-122"/>
                <a:ea typeface="仿宋_GB2312" panose="02010609030101010101" charset="-122"/>
                <a:sym typeface="+mn-ea"/>
                <a:hlinkClick r:id="rId12" action="ppaction://hlinksldjump"/>
              </a:rPr>
              <a:t>技法四　文言翻译题的“两原则”“六法”</a:t>
            </a:r>
          </a:p>
          <a:p>
            <a:pPr eaLnBrk="1" latinLnBrk="0" hangingPunct="1">
              <a:lnSpc>
                <a:spcPts val="2400"/>
              </a:lnSpc>
            </a:pPr>
            <a:r>
              <a:rPr lang="zh-CN" altLang="en-US" sz="1600" b="1" dirty="0">
                <a:solidFill>
                  <a:srgbClr val="C00000"/>
                </a:solidFill>
                <a:latin typeface="仿宋_GB2312" panose="02010609030101010101" charset="-122"/>
                <a:ea typeface="仿宋_GB2312" panose="02010609030101010101" charset="-122"/>
                <a:sym typeface="+mn-ea"/>
                <a:hlinkClick r:id="rId8" action="ppaction://hlinksldjump"/>
              </a:rPr>
              <a:t>技法五　实词推断五法</a:t>
            </a:r>
            <a:endParaRPr lang="zh-CN" altLang="en-US" sz="1600" b="1" u="sng" dirty="0">
              <a:solidFill>
                <a:schemeClr val="hlink"/>
              </a:solidFill>
              <a:latin typeface="宋体" panose="02010600030101010101" pitchFamily="2" charset="-122"/>
            </a:endParaRPr>
          </a:p>
        </p:txBody>
      </p:sp>
      <p:sp>
        <p:nvSpPr>
          <p:cNvPr id="9" name="TextBox 8"/>
          <p:cNvSpPr txBox="1"/>
          <p:nvPr/>
        </p:nvSpPr>
        <p:spPr>
          <a:xfrm>
            <a:off x="1547664" y="1844824"/>
            <a:ext cx="2092588" cy="830997"/>
          </a:xfrm>
          <a:prstGeom prst="rect">
            <a:avLst/>
          </a:prstGeom>
          <a:noFill/>
        </p:spPr>
        <p:txBody>
          <a:bodyPr>
            <a:spAutoFit/>
          </a:bodyPr>
          <a:lstStyle/>
          <a:p>
            <a:pPr fontAlgn="auto">
              <a:spcBef>
                <a:spcPts val="0"/>
              </a:spcBef>
              <a:spcAft>
                <a:spcPts val="0"/>
              </a:spcAft>
              <a:defRPr/>
            </a:pPr>
            <a:r>
              <a:rPr lang="zh-CN" altLang="en-US" sz="3000" b="1" cap="all" dirty="0">
                <a:ln w="9000" cmpd="sng">
                  <a:solidFill>
                    <a:schemeClr val="accent4">
                      <a:shade val="50000"/>
                      <a:satMod val="120000"/>
                    </a:schemeClr>
                  </a:solidFill>
                  <a:prstDash val="solid"/>
                </a:ln>
                <a:solidFill>
                  <a:schemeClr val="bg1">
                    <a:lumMod val="50000"/>
                  </a:schemeClr>
                </a:solidFill>
                <a:effectLst>
                  <a:reflection blurRad="12700" stA="28000" endPos="45000" dist="1000" dir="5400000" sy="-100000" algn="bl" rotWithShape="0"/>
                </a:effectLst>
                <a:latin typeface="幼圆" panose="02010509060101010101" pitchFamily="49" charset="-122"/>
                <a:ea typeface="幼圆" panose="02010509060101010101" pitchFamily="49" charset="-122"/>
              </a:rPr>
              <a:t>目 录</a:t>
            </a:r>
          </a:p>
          <a:p>
            <a:pPr fontAlgn="auto">
              <a:spcBef>
                <a:spcPts val="0"/>
              </a:spcBef>
              <a:spcAft>
                <a:spcPts val="0"/>
              </a:spcAft>
              <a:defRPr/>
            </a:pPr>
            <a:endParaRPr lang="zh-CN" alt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n-lt"/>
              <a:ea typeface="+mn-ea"/>
            </a:endParaRPr>
          </a:p>
        </p:txBody>
      </p:sp>
      <p:cxnSp>
        <p:nvCxnSpPr>
          <p:cNvPr id="10" name="直接连接符 9"/>
          <p:cNvCxnSpPr/>
          <p:nvPr/>
        </p:nvCxnSpPr>
        <p:spPr>
          <a:xfrm>
            <a:off x="1115616" y="2492896"/>
            <a:ext cx="6480175" cy="0"/>
          </a:xfrm>
          <a:prstGeom prst="line">
            <a:avLst/>
          </a:prstGeom>
        </p:spPr>
        <p:style>
          <a:lnRef idx="2">
            <a:schemeClr val="accent6"/>
          </a:lnRef>
          <a:fillRef idx="0">
            <a:schemeClr val="accent6"/>
          </a:fillRef>
          <a:effectRef idx="1">
            <a:schemeClr val="accent6"/>
          </a:effectRef>
          <a:fontRef idx="minor">
            <a:schemeClr val="tx1"/>
          </a:fontRef>
        </p:style>
      </p:cxnSp>
      <p:sp>
        <p:nvSpPr>
          <p:cNvPr id="83974" name="Text Box 6"/>
          <p:cNvSpPr txBox="1">
            <a:spLocks noChangeArrowheads="1"/>
          </p:cNvSpPr>
          <p:nvPr/>
        </p:nvSpPr>
        <p:spPr bwMode="auto">
          <a:xfrm>
            <a:off x="467544" y="980728"/>
            <a:ext cx="8135937" cy="830997"/>
          </a:xfrm>
          <a:prstGeom prst="rect">
            <a:avLst/>
          </a:prstGeom>
          <a:noFill/>
          <a:ln w="9525">
            <a:noFill/>
            <a:miter lim="800000"/>
          </a:ln>
          <a:effec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defRPr/>
            </a:pPr>
            <a:r>
              <a:rPr lang="zh-CN" altLang="en-US" sz="4000" b="1" dirty="0" smtClean="0">
                <a:solidFill>
                  <a:srgbClr val="FF6600"/>
                </a:solidFill>
                <a:effectLst>
                  <a:outerShdw blurRad="38100" dist="38100" dir="2700000" algn="tl">
                    <a:srgbClr val="C0C0C0"/>
                  </a:outerShdw>
                </a:effectLst>
                <a:latin typeface="黑体" panose="02010600030101010101" charset="-122"/>
                <a:ea typeface="黑体" panose="02010600030101010101" charset="-122"/>
              </a:rPr>
              <a:t>第二部分　古代诗文阅读 </a:t>
            </a:r>
          </a:p>
        </p:txBody>
      </p:sp>
      <p:pic>
        <p:nvPicPr>
          <p:cNvPr id="234497" name="Picture 1" descr="C:\Documents and Settings\Administrator\桌面\全品文教.jpg"/>
          <p:cNvPicPr>
            <a:picLocks noChangeAspect="1" noChangeArrowheads="1"/>
          </p:cNvPicPr>
          <p:nvPr/>
        </p:nvPicPr>
        <p:blipFill>
          <a:blip r:embed="rId13" cstate="print"/>
          <a:srcRect/>
          <a:stretch>
            <a:fillRect/>
          </a:stretch>
        </p:blipFill>
        <p:spPr bwMode="auto">
          <a:xfrm>
            <a:off x="6948264" y="548680"/>
            <a:ext cx="1676400" cy="557213"/>
          </a:xfrm>
          <a:prstGeom prst="rect">
            <a:avLst/>
          </a:prstGeom>
          <a:noFill/>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3974"/>
                                        </p:tgtEl>
                                        <p:attrNameLst>
                                          <p:attrName>style.visibility</p:attrName>
                                        </p:attrNameLst>
                                      </p:cBhvr>
                                      <p:to>
                                        <p:strVal val="visible"/>
                                      </p:to>
                                    </p:set>
                                    <p:animEffect transition="in" filter="blinds(horizontal)">
                                      <p:cBhvr>
                                        <p:cTn id="7" dur="500"/>
                                        <p:tgtEl>
                                          <p:spTgt spid="8397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21"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4)">
                                      <p:cBhvr>
                                        <p:cTn id="13" dur="500"/>
                                        <p:tgtEl>
                                          <p:spTgt spid="9"/>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checkerboard(across)">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397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936625"/>
            <a:ext cx="7920038" cy="5399088"/>
          </a:xfrm>
          <a:prstGeom prst="rect">
            <a:avLst/>
          </a:prstGeom>
          <a:noFill/>
          <a:ln w="9525">
            <a:noFill/>
            <a:miter lim="800000"/>
          </a:ln>
        </p:spPr>
        <p:txBody>
          <a:bodyPr/>
          <a:lstStyle/>
          <a:p>
            <a:pPr indent="266700" algn="just">
              <a:lnSpc>
                <a:spcPts val="3500"/>
              </a:lnSpc>
              <a:spcAft>
                <a:spcPts val="0"/>
              </a:spcAft>
            </a:pPr>
            <a:r>
              <a:rPr lang="en-US" sz="2400" b="1" kern="100" dirty="0" smtClean="0">
                <a:latin typeface="+mj-ea"/>
                <a:ea typeface="+mj-ea"/>
                <a:cs typeface="Courier New" panose="02070309020205020404"/>
              </a:rPr>
              <a:t>[</a:t>
            </a:r>
            <a:r>
              <a:rPr lang="en-US" sz="2400" b="1" kern="100" dirty="0" smtClean="0">
                <a:latin typeface="+mj-ea"/>
                <a:ea typeface="+mj-ea"/>
                <a:cs typeface="Times New Roman" panose="02020603050405020304"/>
              </a:rPr>
              <a:t>“</a:t>
            </a:r>
            <a:r>
              <a:rPr lang="zh-CN" altLang="en-US" sz="2400" b="1" kern="100" dirty="0" smtClean="0">
                <a:latin typeface="+mj-ea"/>
                <a:ea typeface="+mj-ea"/>
                <a:cs typeface="Times New Roman" panose="02020603050405020304"/>
              </a:rPr>
              <a:t>泡开</a:t>
            </a:r>
            <a:r>
              <a:rPr lang="en-US" sz="2400" b="1" kern="100" dirty="0" smtClean="0">
                <a:latin typeface="+mj-ea"/>
                <a:ea typeface="+mj-ea"/>
                <a:cs typeface="Times New Roman" panose="02020603050405020304"/>
              </a:rPr>
              <a:t>”</a:t>
            </a:r>
            <a:r>
              <a:rPr lang="zh-CN" altLang="en-US" sz="2400" b="1" kern="100" dirty="0" smtClean="0">
                <a:latin typeface="+mj-ea"/>
                <a:ea typeface="+mj-ea"/>
                <a:cs typeface="Times New Roman" panose="02020603050405020304"/>
              </a:rPr>
              <a:t>诗歌的关键</a:t>
            </a:r>
            <a:r>
              <a:rPr lang="en-US" sz="2400" b="1" kern="100" dirty="0" smtClean="0">
                <a:latin typeface="+mj-ea"/>
                <a:ea typeface="+mj-ea"/>
                <a:cs typeface="Courier New" panose="02070309020205020404"/>
              </a:rPr>
              <a:t>]</a:t>
            </a:r>
            <a:endParaRPr lang="zh-CN" altLang="en-US" sz="2400" b="1" kern="100" dirty="0" smtClean="0">
              <a:latin typeface="+mj-ea"/>
              <a:ea typeface="+mj-ea"/>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黑体" panose="02010600030101010101" charset="-122"/>
                <a:cs typeface="Times New Roman" panose="02020603050405020304"/>
              </a:rPr>
              <a:t>关键一：</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黑体" panose="02010600030101010101" charset="-122"/>
                <a:cs typeface="Times New Roman" panose="02020603050405020304"/>
              </a:rPr>
              <a:t>泡</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黑体" panose="02010600030101010101" charset="-122"/>
                <a:cs typeface="Times New Roman" panose="02020603050405020304"/>
              </a:rPr>
              <a:t>题目</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初判题材。题目</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秋夜纪怀</a:t>
            </a:r>
            <a:r>
              <a:rPr lang="en-US" sz="2400" b="1" kern="100" dirty="0" smtClean="0">
                <a:latin typeface="宋体" panose="02010600030101010101" pitchFamily="2" charset="-122"/>
                <a:cs typeface="Times New Roman" panose="02020603050405020304"/>
              </a:rPr>
              <a:t>”</a:t>
            </a: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意为</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在秋天的夜晚记述自己的心情</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。这是一首借景</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抒怀的诗。</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黑体" panose="02010600030101010101" charset="-122"/>
                <a:cs typeface="Times New Roman" panose="02020603050405020304"/>
              </a:rPr>
              <a:t>关键二：</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黑体" panose="02010600030101010101" charset="-122"/>
                <a:cs typeface="Times New Roman" panose="02020603050405020304"/>
              </a:rPr>
              <a:t>泡</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黑体" panose="02010600030101010101" charset="-122"/>
                <a:cs typeface="Times New Roman" panose="02020603050405020304"/>
              </a:rPr>
              <a:t>作者</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知人论世。陆游，南宋文学家、</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史学家、爱国诗人。陆游生逢北宋灭亡之际，少年时即</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深受家庭爱国思想的熏陶。一生笔耕不辍，其诗兼具李</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白的雄奇奔放与杜甫的沉郁悲凉的特点，尤以饱含爱国</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热情对后世影响深远。</a:t>
            </a:r>
            <a:endParaRPr lang="zh-CN" altLang="en-US" sz="2400" b="1" dirty="0" smtClean="0">
              <a:solidFill>
                <a:srgbClr val="990033"/>
              </a:solidFill>
              <a:latin typeface="Times New Roman" panose="02020603050405020304" pitchFamily="18" charset="0"/>
              <a:ea typeface="+mn-ea"/>
              <a:cs typeface="Times New Roman" panose="02020603050405020304" pitchFamily="18" charset="0"/>
            </a:endParaRPr>
          </a:p>
        </p:txBody>
      </p:sp>
      <p:sp>
        <p:nvSpPr>
          <p:cNvPr id="14" name="内容占位符 2">
            <a:hlinkClick r:id="rId3"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nvGrpSpPr>
          <p:cNvPr id="7" name="组合 6"/>
          <p:cNvGrpSpPr/>
          <p:nvPr/>
        </p:nvGrpSpPr>
        <p:grpSpPr>
          <a:xfrm>
            <a:off x="0" y="3071810"/>
            <a:ext cx="609600" cy="1857388"/>
            <a:chOff x="0" y="2714620"/>
            <a:chExt cx="609600" cy="1857388"/>
          </a:xfrm>
        </p:grpSpPr>
        <p:pic>
          <p:nvPicPr>
            <p:cNvPr id="8" name="Picture 32"/>
            <p:cNvPicPr>
              <a:picLocks noChangeAspect="1" noChangeArrowheads="1"/>
            </p:cNvPicPr>
            <p:nvPr/>
          </p:nvPicPr>
          <p:blipFill>
            <a:blip r:embed="rId4"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3"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0113" name="Object 1"/>
          <p:cNvGraphicFramePr>
            <a:graphicFrameLocks noChangeAspect="1"/>
          </p:cNvGraphicFramePr>
          <p:nvPr/>
        </p:nvGraphicFramePr>
        <p:xfrm>
          <a:off x="1066800" y="1252538"/>
          <a:ext cx="7366000" cy="4894262"/>
        </p:xfrm>
        <a:graphic>
          <a:graphicData uri="http://schemas.openxmlformats.org/presentationml/2006/ole">
            <p:oleObj spid="_x0000_s279553" name="Microsoft Office Word 97 - 2003 文档" r:id="rId5" imgW="8116848" imgH="5407531"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90113" name="Object 1"/>
          <p:cNvGraphicFramePr>
            <a:graphicFrameLocks noChangeAspect="1"/>
          </p:cNvGraphicFramePr>
          <p:nvPr/>
        </p:nvGraphicFramePr>
        <p:xfrm>
          <a:off x="1066800" y="1303338"/>
          <a:ext cx="7366000" cy="982662"/>
        </p:xfrm>
        <a:graphic>
          <a:graphicData uri="http://schemas.openxmlformats.org/presentationml/2006/ole">
            <p:oleObj spid="_x0000_s281601" name="Microsoft Office Word 97 - 2003 文档" r:id="rId5" imgW="8116848" imgH="1089295"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1071538" y="1428736"/>
          <a:ext cx="7416800" cy="4792662"/>
        </p:xfrm>
        <a:graphic>
          <a:graphicData uri="http://schemas.openxmlformats.org/presentationml/2006/ole">
            <p:oleObj spid="_x0000_s282625" name="Microsoft Office Word 97 - 2003 文档" r:id="rId5" imgW="8173948" imgH="5312339"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1000100" y="1160461"/>
          <a:ext cx="7419975" cy="2054225"/>
        </p:xfrm>
        <a:graphic>
          <a:graphicData uri="http://schemas.openxmlformats.org/presentationml/2006/ole">
            <p:oleObj spid="_x0000_s283649" name="Document" r:id="rId5" imgW="8173948" imgH="2270175"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3"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表格 6"/>
          <p:cNvGraphicFramePr>
            <a:graphicFrameLocks noGrp="1"/>
          </p:cNvGraphicFramePr>
          <p:nvPr/>
        </p:nvGraphicFramePr>
        <p:xfrm>
          <a:off x="1142976" y="1643051"/>
          <a:ext cx="7215237" cy="3929089"/>
        </p:xfrm>
        <a:graphic>
          <a:graphicData uri="http://schemas.openxmlformats.org/drawingml/2006/table">
            <a:tbl>
              <a:tblPr/>
              <a:tblGrid>
                <a:gridCol w="2143139"/>
                <a:gridCol w="2667019"/>
                <a:gridCol w="2405079"/>
              </a:tblGrid>
              <a:tr h="357190">
                <a:tc>
                  <a:txBody>
                    <a:bodyPr/>
                    <a:lstStyle/>
                    <a:p>
                      <a:pPr algn="ctr">
                        <a:spcAft>
                          <a:spcPts val="0"/>
                        </a:spcAft>
                      </a:pPr>
                      <a:r>
                        <a:rPr lang="zh-CN" sz="2000" b="1" kern="100" dirty="0">
                          <a:latin typeface="Times New Roman" panose="02020603050405020304"/>
                          <a:cs typeface="Times New Roman" panose="02020603050405020304"/>
                        </a:rPr>
                        <a:t>情况</a:t>
                      </a:r>
                      <a:endParaRPr lang="zh-CN" sz="2000" b="1" kern="100" dirty="0">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panose="02020603050405020304"/>
                          <a:cs typeface="Times New Roman" panose="02020603050405020304"/>
                        </a:rPr>
                        <a:t>例句</a:t>
                      </a:r>
                      <a:endParaRPr lang="zh-CN" sz="2000" b="1" kern="100">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latin typeface="Times New Roman" panose="02020603050405020304"/>
                          <a:cs typeface="Times New Roman" panose="02020603050405020304"/>
                        </a:rPr>
                        <a:t>翻译</a:t>
                      </a:r>
                      <a:endParaRPr lang="zh-CN" sz="2000" b="1" kern="100" dirty="0">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71570">
                <a:tc>
                  <a:txBody>
                    <a:bodyPr/>
                    <a:lstStyle/>
                    <a:p>
                      <a:pPr algn="l">
                        <a:spcAft>
                          <a:spcPts val="0"/>
                        </a:spcAft>
                      </a:pPr>
                      <a:r>
                        <a:rPr lang="zh-CN" sz="2000" b="1" kern="100">
                          <a:latin typeface="Times New Roman" panose="02020603050405020304"/>
                          <a:cs typeface="Times New Roman" panose="02020603050405020304"/>
                        </a:rPr>
                        <a:t>　省略主语、谓语、宾语要补上</a:t>
                      </a:r>
                      <a:endParaRPr lang="zh-CN" sz="2000" b="1" kern="100">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b="1" kern="100" dirty="0">
                          <a:latin typeface="Times New Roman" panose="02020603050405020304"/>
                          <a:cs typeface="Times New Roman" panose="02020603050405020304"/>
                        </a:rPr>
                        <a:t>　度我至军中，公乃入。</a:t>
                      </a:r>
                      <a:r>
                        <a:rPr lang="en-US" sz="2000" b="1" kern="100" dirty="0">
                          <a:latin typeface="Times New Roman" panose="02020603050405020304"/>
                          <a:cs typeface="Courier New" panose="02070309020205020404"/>
                        </a:rPr>
                        <a:t> (</a:t>
                      </a:r>
                      <a:r>
                        <a:rPr lang="zh-CN" sz="2000" b="1" kern="100" dirty="0">
                          <a:latin typeface="Times New Roman" panose="02020603050405020304"/>
                          <a:cs typeface="Times New Roman" panose="02020603050405020304"/>
                        </a:rPr>
                        <a:t>《鸿门宴》</a:t>
                      </a:r>
                      <a:r>
                        <a:rPr lang="en-US" sz="2000" b="1" kern="100" dirty="0">
                          <a:latin typeface="Times New Roman" panose="02020603050405020304"/>
                          <a:cs typeface="Courier New" panose="02070309020205020404"/>
                        </a:rPr>
                        <a:t>)</a:t>
                      </a:r>
                      <a:endParaRPr lang="zh-CN" sz="2000" b="1" kern="100" dirty="0">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b="1" kern="100" dirty="0">
                          <a:latin typeface="Times New Roman" panose="02020603050405020304"/>
                          <a:cs typeface="Times New Roman" panose="02020603050405020304"/>
                        </a:rPr>
                        <a:t>　</a:t>
                      </a:r>
                      <a:r>
                        <a:rPr lang="en-US" sz="2000" b="1" kern="100" dirty="0">
                          <a:latin typeface="Times New Roman" panose="02020603050405020304"/>
                          <a:cs typeface="Courier New" panose="02070309020205020404"/>
                        </a:rPr>
                        <a:t> (</a:t>
                      </a:r>
                      <a:r>
                        <a:rPr lang="zh-CN" sz="2000" b="1" kern="100" dirty="0">
                          <a:latin typeface="Times New Roman" panose="02020603050405020304"/>
                          <a:cs typeface="Times New Roman" panose="02020603050405020304"/>
                        </a:rPr>
                        <a:t>你</a:t>
                      </a:r>
                      <a:r>
                        <a:rPr lang="en-US" sz="2000" b="1" kern="100" dirty="0">
                          <a:latin typeface="Times New Roman" panose="02020603050405020304"/>
                          <a:cs typeface="Courier New" panose="02070309020205020404"/>
                        </a:rPr>
                        <a:t>)</a:t>
                      </a:r>
                      <a:r>
                        <a:rPr lang="zh-CN" sz="2000" b="1" kern="100" dirty="0">
                          <a:latin typeface="Times New Roman" panose="02020603050405020304"/>
                          <a:cs typeface="Times New Roman" panose="02020603050405020304"/>
                        </a:rPr>
                        <a:t>估计我回到军营中，你再进去</a:t>
                      </a:r>
                      <a:r>
                        <a:rPr lang="en-US" sz="2000" b="1" kern="100" dirty="0">
                          <a:latin typeface="Times New Roman" panose="02020603050405020304"/>
                          <a:cs typeface="Courier New" panose="02070309020205020404"/>
                        </a:rPr>
                        <a:t>(</a:t>
                      </a:r>
                      <a:r>
                        <a:rPr lang="zh-CN" sz="2000" b="1" kern="100" dirty="0">
                          <a:latin typeface="Times New Roman" panose="02020603050405020304"/>
                          <a:cs typeface="Times New Roman" panose="02020603050405020304"/>
                        </a:rPr>
                        <a:t>辞谢</a:t>
                      </a:r>
                      <a:r>
                        <a:rPr lang="en-US" sz="2000" b="1" kern="100" dirty="0">
                          <a:latin typeface="Times New Roman" panose="02020603050405020304"/>
                          <a:cs typeface="Courier New" panose="02070309020205020404"/>
                        </a:rPr>
                        <a:t>)</a:t>
                      </a:r>
                      <a:endParaRPr lang="zh-CN" sz="2000" b="1" kern="100" dirty="0">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71570">
                <a:tc>
                  <a:txBody>
                    <a:bodyPr/>
                    <a:lstStyle/>
                    <a:p>
                      <a:pPr algn="l">
                        <a:spcAft>
                          <a:spcPts val="0"/>
                        </a:spcAft>
                      </a:pPr>
                      <a:r>
                        <a:rPr lang="zh-CN" sz="2000" b="1" kern="100">
                          <a:latin typeface="Times New Roman" panose="02020603050405020304"/>
                          <a:cs typeface="Times New Roman" panose="02020603050405020304"/>
                        </a:rPr>
                        <a:t>　省略介词</a:t>
                      </a:r>
                      <a:r>
                        <a:rPr lang="en-US" sz="2000" b="1" kern="100">
                          <a:latin typeface="宋体" panose="02010600030101010101" pitchFamily="2" charset="-122"/>
                          <a:cs typeface="Times New Roman" panose="02020603050405020304"/>
                        </a:rPr>
                        <a:t>“</a:t>
                      </a:r>
                      <a:r>
                        <a:rPr lang="zh-CN" sz="2000" b="1" kern="100">
                          <a:latin typeface="Times New Roman" panose="02020603050405020304"/>
                          <a:cs typeface="Times New Roman" panose="02020603050405020304"/>
                        </a:rPr>
                        <a:t>于</a:t>
                      </a:r>
                      <a:r>
                        <a:rPr lang="en-US" sz="2000" b="1" kern="100">
                          <a:latin typeface="宋体" panose="02010600030101010101" pitchFamily="2" charset="-122"/>
                          <a:cs typeface="Times New Roman" panose="02020603050405020304"/>
                        </a:rPr>
                        <a:t>”</a:t>
                      </a:r>
                      <a:r>
                        <a:rPr lang="zh-CN" sz="2000" b="1" kern="100">
                          <a:latin typeface="Times New Roman" panose="02020603050405020304"/>
                          <a:cs typeface="Times New Roman" panose="02020603050405020304"/>
                        </a:rPr>
                        <a:t>等要补上</a:t>
                      </a:r>
                      <a:endParaRPr lang="zh-CN" sz="2000" b="1" kern="100">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b="1" kern="100">
                          <a:latin typeface="Times New Roman" panose="02020603050405020304"/>
                          <a:cs typeface="Times New Roman" panose="02020603050405020304"/>
                        </a:rPr>
                        <a:t>　将军战河北，臣战河南。</a:t>
                      </a:r>
                      <a:r>
                        <a:rPr lang="en-US" sz="2000" b="1" kern="100">
                          <a:latin typeface="Times New Roman" panose="02020603050405020304"/>
                          <a:cs typeface="Courier New" panose="02070309020205020404"/>
                        </a:rPr>
                        <a:t> (</a:t>
                      </a:r>
                      <a:r>
                        <a:rPr lang="zh-CN" sz="2000" b="1" kern="100">
                          <a:latin typeface="Times New Roman" panose="02020603050405020304"/>
                          <a:cs typeface="Times New Roman" panose="02020603050405020304"/>
                        </a:rPr>
                        <a:t>《鸿门宴》</a:t>
                      </a:r>
                      <a:r>
                        <a:rPr lang="en-US" sz="2000" b="1" kern="100">
                          <a:latin typeface="Times New Roman" panose="02020603050405020304"/>
                          <a:cs typeface="Courier New" panose="02070309020205020404"/>
                        </a:rPr>
                        <a:t>)</a:t>
                      </a:r>
                      <a:endParaRPr lang="zh-CN" sz="2000" b="1" kern="100">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b="1" kern="100" dirty="0">
                          <a:latin typeface="Times New Roman" panose="02020603050405020304"/>
                          <a:cs typeface="Times New Roman" panose="02020603050405020304"/>
                        </a:rPr>
                        <a:t>　将军</a:t>
                      </a:r>
                      <a:r>
                        <a:rPr lang="en-US" sz="2000" b="1" kern="100" dirty="0">
                          <a:latin typeface="Times New Roman" panose="02020603050405020304"/>
                          <a:cs typeface="Courier New" panose="02070309020205020404"/>
                        </a:rPr>
                        <a:t>(</a:t>
                      </a:r>
                      <a:r>
                        <a:rPr lang="zh-CN" sz="2000" b="1" kern="100" dirty="0">
                          <a:latin typeface="Times New Roman" panose="02020603050405020304"/>
                          <a:cs typeface="Times New Roman" panose="02020603050405020304"/>
                        </a:rPr>
                        <a:t>在</a:t>
                      </a:r>
                      <a:r>
                        <a:rPr lang="en-US" sz="2000" b="1" kern="100" dirty="0">
                          <a:latin typeface="Times New Roman" panose="02020603050405020304"/>
                          <a:cs typeface="Courier New" panose="02070309020205020404"/>
                        </a:rPr>
                        <a:t>)</a:t>
                      </a:r>
                      <a:r>
                        <a:rPr lang="zh-CN" sz="2000" b="1" kern="100" dirty="0">
                          <a:latin typeface="Times New Roman" panose="02020603050405020304"/>
                          <a:cs typeface="Times New Roman" panose="02020603050405020304"/>
                        </a:rPr>
                        <a:t>黄河以北作战，我</a:t>
                      </a:r>
                      <a:r>
                        <a:rPr lang="en-US" sz="2000" b="1" kern="100" dirty="0">
                          <a:latin typeface="Times New Roman" panose="02020603050405020304"/>
                          <a:cs typeface="Courier New" panose="02070309020205020404"/>
                        </a:rPr>
                        <a:t>(</a:t>
                      </a:r>
                      <a:r>
                        <a:rPr lang="zh-CN" sz="2000" b="1" kern="100" dirty="0">
                          <a:latin typeface="Times New Roman" panose="02020603050405020304"/>
                          <a:cs typeface="Times New Roman" panose="02020603050405020304"/>
                        </a:rPr>
                        <a:t>在</a:t>
                      </a:r>
                      <a:r>
                        <a:rPr lang="en-US" sz="2000" b="1" kern="100" dirty="0">
                          <a:latin typeface="Times New Roman" panose="02020603050405020304"/>
                          <a:cs typeface="Courier New" panose="02070309020205020404"/>
                        </a:rPr>
                        <a:t>)</a:t>
                      </a:r>
                      <a:r>
                        <a:rPr lang="zh-CN" sz="2000" b="1" kern="100" dirty="0">
                          <a:latin typeface="Times New Roman" panose="02020603050405020304"/>
                          <a:cs typeface="Times New Roman" panose="02020603050405020304"/>
                        </a:rPr>
                        <a:t>黄河以南作战</a:t>
                      </a:r>
                      <a:endParaRPr lang="zh-CN" sz="2000" b="1" kern="100" dirty="0">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28759">
                <a:tc>
                  <a:txBody>
                    <a:bodyPr/>
                    <a:lstStyle/>
                    <a:p>
                      <a:pPr algn="l">
                        <a:spcAft>
                          <a:spcPts val="0"/>
                        </a:spcAft>
                      </a:pPr>
                      <a:r>
                        <a:rPr lang="zh-CN" sz="2000" b="1" kern="100">
                          <a:latin typeface="Times New Roman" panose="02020603050405020304"/>
                          <a:cs typeface="Times New Roman" panose="02020603050405020304"/>
                        </a:rPr>
                        <a:t>　判断句要补上判断词</a:t>
                      </a:r>
                      <a:endParaRPr lang="zh-CN" sz="2000" b="1" kern="100">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b="1" kern="100" dirty="0">
                          <a:latin typeface="Times New Roman" panose="02020603050405020304"/>
                          <a:cs typeface="Times New Roman" panose="02020603050405020304"/>
                        </a:rPr>
                        <a:t>　师者，所以传道受业解惑也。</a:t>
                      </a:r>
                      <a:r>
                        <a:rPr lang="en-US" sz="2000" b="1" kern="100" dirty="0">
                          <a:latin typeface="Times New Roman" panose="02020603050405020304"/>
                          <a:cs typeface="Courier New" panose="02070309020205020404"/>
                        </a:rPr>
                        <a:t>(</a:t>
                      </a:r>
                      <a:r>
                        <a:rPr lang="zh-CN" sz="2000" b="1" kern="100" dirty="0">
                          <a:latin typeface="Times New Roman" panose="02020603050405020304"/>
                          <a:cs typeface="Times New Roman" panose="02020603050405020304"/>
                        </a:rPr>
                        <a:t>《师说》</a:t>
                      </a:r>
                      <a:r>
                        <a:rPr lang="en-US" sz="2000" b="1" kern="100" dirty="0">
                          <a:latin typeface="Times New Roman" panose="02020603050405020304"/>
                          <a:cs typeface="Courier New" panose="02070309020205020404"/>
                        </a:rPr>
                        <a:t>)</a:t>
                      </a:r>
                      <a:endParaRPr lang="zh-CN" sz="2000" b="1" kern="100" dirty="0">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b="1" kern="100" dirty="0">
                          <a:latin typeface="Times New Roman" panose="02020603050405020304"/>
                          <a:cs typeface="Times New Roman" panose="02020603050405020304"/>
                        </a:rPr>
                        <a:t>　老师，</a:t>
                      </a:r>
                      <a:r>
                        <a:rPr lang="en-US" sz="2000" b="1" kern="100" dirty="0">
                          <a:latin typeface="Times New Roman" panose="02020603050405020304"/>
                          <a:cs typeface="Courier New" panose="02070309020205020404"/>
                        </a:rPr>
                        <a:t>(</a:t>
                      </a:r>
                      <a:r>
                        <a:rPr lang="zh-CN" sz="2000" b="1" kern="100" dirty="0">
                          <a:latin typeface="Times New Roman" panose="02020603050405020304"/>
                          <a:cs typeface="Times New Roman" panose="02020603050405020304"/>
                        </a:rPr>
                        <a:t>是</a:t>
                      </a:r>
                      <a:r>
                        <a:rPr lang="en-US" sz="2000" b="1" kern="100" dirty="0">
                          <a:latin typeface="Times New Roman" panose="02020603050405020304"/>
                          <a:cs typeface="Courier New" panose="02070309020205020404"/>
                        </a:rPr>
                        <a:t>)</a:t>
                      </a:r>
                      <a:r>
                        <a:rPr lang="zh-CN" sz="2000" b="1" kern="100" dirty="0">
                          <a:latin typeface="Times New Roman" panose="02020603050405020304"/>
                          <a:cs typeface="Times New Roman" panose="02020603050405020304"/>
                        </a:rPr>
                        <a:t>用来传授道理、教授学业、解答疑难问题的人</a:t>
                      </a:r>
                      <a:endParaRPr lang="zh-CN" sz="2000" b="1" kern="100" dirty="0">
                        <a:latin typeface="宋体" panose="02010600030101010101" pitchFamily="2" charset="-122"/>
                        <a:cs typeface="Courier New" panose="020703090202050204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8" name="组合 7"/>
          <p:cNvGrpSpPr/>
          <p:nvPr/>
        </p:nvGrpSpPr>
        <p:grpSpPr>
          <a:xfrm>
            <a:off x="0" y="3357562"/>
            <a:ext cx="609600" cy="1857388"/>
            <a:chOff x="0" y="2714620"/>
            <a:chExt cx="609600" cy="1857388"/>
          </a:xfrm>
        </p:grpSpPr>
        <p:pic>
          <p:nvPicPr>
            <p:cNvPr id="9" name="Picture 32"/>
            <p:cNvPicPr>
              <a:picLocks noChangeAspect="1" noChangeArrowheads="1"/>
            </p:cNvPicPr>
            <p:nvPr/>
          </p:nvPicPr>
          <p:blipFill>
            <a:blip r:embed="rId4"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3"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931863" y="1052513"/>
          <a:ext cx="7504112" cy="5037137"/>
        </p:xfrm>
        <a:graphic>
          <a:graphicData uri="http://schemas.openxmlformats.org/presentationml/2006/ole">
            <p:oleObj spid="_x0000_s284673" name="Document" r:id="rId5" imgW="8269115" imgH="5574477"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1066800" y="1455738"/>
          <a:ext cx="7264400" cy="4640262"/>
        </p:xfrm>
        <a:graphic>
          <a:graphicData uri="http://schemas.openxmlformats.org/presentationml/2006/ole">
            <p:oleObj spid="_x0000_s286721" name="Microsoft Office Word 97 - 2003 文档" r:id="rId5" imgW="8003007" imgH="5140706"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931863" y="1301771"/>
          <a:ext cx="7556500" cy="5056187"/>
        </p:xfrm>
        <a:graphic>
          <a:graphicData uri="http://schemas.openxmlformats.org/presentationml/2006/ole">
            <p:oleObj spid="_x0000_s287745" name="Microsoft Office Word 97 - 2003 文档" r:id="rId5" imgW="8288149" imgH="5608010"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931863" y="1352556"/>
          <a:ext cx="7556500" cy="2933700"/>
        </p:xfrm>
        <a:graphic>
          <a:graphicData uri="http://schemas.openxmlformats.org/presentationml/2006/ole">
            <p:oleObj spid="_x0000_s288769" name="Document" r:id="rId5" imgW="8326216" imgH="3262475"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931863" y="1138238"/>
          <a:ext cx="7539037" cy="1863725"/>
        </p:xfrm>
        <a:graphic>
          <a:graphicData uri="http://schemas.openxmlformats.org/presentationml/2006/ole">
            <p:oleObj spid="_x0000_s289793" name="Document" r:id="rId5" imgW="8307182" imgH="2060321"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1365253"/>
            <a:ext cx="7920038" cy="4635515"/>
          </a:xfrm>
          <a:prstGeom prst="rect">
            <a:avLst/>
          </a:prstGeom>
          <a:noFill/>
          <a:ln w="9525">
            <a:noFill/>
            <a:miter lim="800000"/>
          </a:ln>
        </p:spPr>
        <p:txBody>
          <a:bodyPr/>
          <a:lstStyle/>
          <a:p>
            <a:pPr indent="266700" algn="just">
              <a:lnSpc>
                <a:spcPts val="3500"/>
              </a:lnSpc>
              <a:spcAft>
                <a:spcPts val="0"/>
              </a:spcAft>
            </a:pPr>
            <a:r>
              <a:rPr lang="zh-CN" altLang="en-US" sz="2400" b="1" kern="100" dirty="0" smtClean="0">
                <a:latin typeface="Times New Roman" panose="02020603050405020304"/>
                <a:ea typeface="黑体" panose="02010600030101010101" charset="-122"/>
                <a:cs typeface="Times New Roman" panose="02020603050405020304"/>
              </a:rPr>
              <a:t>关键三：</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黑体" panose="02010600030101010101" charset="-122"/>
                <a:cs typeface="Times New Roman" panose="02020603050405020304"/>
              </a:rPr>
              <a:t>泡</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黑体" panose="02010600030101010101" charset="-122"/>
                <a:cs typeface="Times New Roman" panose="02020603050405020304"/>
              </a:rPr>
              <a:t>注释</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提取信息。散关，即大散关。</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可联系陆游</a:t>
            </a:r>
            <a:r>
              <a:rPr lang="en-US" altLang="zh-CN" sz="2400" b="1" kern="100" dirty="0" smtClean="0">
                <a:latin typeface="Times New Roman" panose="02020603050405020304"/>
                <a:cs typeface="Times New Roman" panose="02020603050405020304"/>
              </a:rPr>
              <a:t>《</a:t>
            </a:r>
            <a:r>
              <a:rPr lang="zh-CN" altLang="en-US" sz="2400" b="1" kern="100" dirty="0" smtClean="0">
                <a:latin typeface="Times New Roman" panose="02020603050405020304"/>
                <a:cs typeface="Times New Roman" panose="02020603050405020304"/>
              </a:rPr>
              <a:t>书愤</a:t>
            </a:r>
            <a:r>
              <a:rPr lang="en-US" altLang="zh-CN" sz="2400" b="1" kern="100" dirty="0" smtClean="0">
                <a:latin typeface="Times New Roman" panose="02020603050405020304"/>
                <a:cs typeface="Times New Roman" panose="02020603050405020304"/>
              </a:rPr>
              <a:t>》</a:t>
            </a:r>
            <a:r>
              <a:rPr lang="zh-CN" altLang="en-US" sz="2400" b="1" kern="100" dirty="0" smtClean="0">
                <a:latin typeface="Times New Roman" panose="02020603050405020304"/>
                <a:cs typeface="Times New Roman" panose="02020603050405020304"/>
              </a:rPr>
              <a:t>中</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楼船夜雪瓜洲渡，铁马秋风大</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散关</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的诗句来理解。大散关位于当时宋与金的西部边</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界，因其重要的战略地位成为兵家必争之地。</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黑体" panose="02010600030101010101" charset="-122"/>
                <a:cs typeface="Times New Roman" panose="02020603050405020304"/>
              </a:rPr>
              <a:t>关键四：</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黑体" panose="02010600030101010101" charset="-122"/>
                <a:cs typeface="Times New Roman" panose="02020603050405020304"/>
              </a:rPr>
              <a:t>泡</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黑体" panose="02010600030101010101" charset="-122"/>
                <a:cs typeface="Times New Roman" panose="02020603050405020304"/>
              </a:rPr>
              <a:t>诗句</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翻译诗句。</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宋体" panose="02010600030101010101" pitchFamily="2" charset="-122"/>
                <a:cs typeface="Times New Roman" panose="02020603050405020304"/>
              </a:rPr>
              <a:t>①</a:t>
            </a:r>
            <a:r>
              <a:rPr lang="zh-CN" altLang="en-US" sz="2400" b="1" kern="100" dirty="0" smtClean="0">
                <a:latin typeface="Times New Roman" panose="02020603050405020304"/>
                <a:cs typeface="Times New Roman" panose="02020603050405020304"/>
              </a:rPr>
              <a:t>北斗垂莽苍，明河浮太清。</a:t>
            </a:r>
            <a:r>
              <a:rPr lang="en-US" altLang="zh-CN" sz="2400" b="1" kern="100" dirty="0" smtClean="0">
                <a:latin typeface="Times New Roman" panose="02020603050405020304"/>
                <a:cs typeface="Times New Roman" panose="02020603050405020304"/>
              </a:rPr>
              <a:t>——</a:t>
            </a:r>
            <a:r>
              <a:rPr lang="zh-CN" altLang="en-US" sz="2400" b="1" kern="100" dirty="0" smtClean="0">
                <a:latin typeface="Times New Roman" panose="02020603050405020304"/>
                <a:cs typeface="Times New Roman" panose="02020603050405020304"/>
              </a:rPr>
              <a:t>北斗星高悬在苍茫的</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夜空中，银河飘浮在天空之上。</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cs typeface="Courier New" panose="02070309020205020404"/>
              </a:rPr>
              <a:t> </a:t>
            </a:r>
            <a:r>
              <a:rPr lang="zh-CN" altLang="en-US" sz="2400" b="1" kern="100" dirty="0" smtClean="0">
                <a:latin typeface="Times New Roman" panose="02020603050405020304"/>
                <a:cs typeface="Courier New" panose="02070309020205020404"/>
              </a:rPr>
              <a:t>　　</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北斗</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指天上的星宿，</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明河</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指银河，</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莽</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苍</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太清</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指夜空。</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垂</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浮</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二字生动地表现了</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秋夜星空高远的特点。</a:t>
            </a:r>
            <a:endParaRPr lang="zh-CN" sz="2400" b="1" kern="100" dirty="0">
              <a:latin typeface="宋体" panose="02010600030101010101" pitchFamily="2" charset="-122"/>
              <a:cs typeface="Courier New" panose="02070309020205020404"/>
            </a:endParaRPr>
          </a:p>
        </p:txBody>
      </p:sp>
      <p:grpSp>
        <p:nvGrpSpPr>
          <p:cNvPr id="7" name="组合 6"/>
          <p:cNvGrpSpPr/>
          <p:nvPr/>
        </p:nvGrpSpPr>
        <p:grpSpPr>
          <a:xfrm>
            <a:off x="0" y="3071810"/>
            <a:ext cx="609600" cy="1857388"/>
            <a:chOff x="0" y="2714620"/>
            <a:chExt cx="609600" cy="1857388"/>
          </a:xfrm>
        </p:grpSpPr>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3"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表格 6"/>
          <p:cNvGraphicFramePr>
            <a:graphicFrameLocks noGrp="1"/>
          </p:cNvGraphicFramePr>
          <p:nvPr/>
        </p:nvGraphicFramePr>
        <p:xfrm>
          <a:off x="928662" y="1396574"/>
          <a:ext cx="7643866" cy="4675632"/>
        </p:xfrm>
        <a:graphic>
          <a:graphicData uri="http://schemas.openxmlformats.org/drawingml/2006/table">
            <a:tbl>
              <a:tblPr/>
              <a:tblGrid>
                <a:gridCol w="2135183"/>
                <a:gridCol w="1793907"/>
                <a:gridCol w="1571636"/>
                <a:gridCol w="2143140"/>
              </a:tblGrid>
              <a:tr h="223839">
                <a:tc>
                  <a:txBody>
                    <a:bodyPr/>
                    <a:lstStyle/>
                    <a:p>
                      <a:pPr algn="ctr">
                        <a:lnSpc>
                          <a:spcPct val="118000"/>
                        </a:lnSpc>
                        <a:spcAft>
                          <a:spcPts val="0"/>
                        </a:spcAft>
                      </a:pPr>
                      <a:r>
                        <a:rPr lang="zh-CN" sz="2000" b="1" kern="100" dirty="0">
                          <a:latin typeface="Times New Roman" panose="02020603050405020304"/>
                          <a:cs typeface="Times New Roman" panose="02020603050405020304"/>
                        </a:rPr>
                        <a:t>情况</a:t>
                      </a:r>
                      <a:endParaRPr lang="zh-CN" sz="2000" b="1" kern="100" dirty="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8000"/>
                        </a:lnSpc>
                        <a:spcAft>
                          <a:spcPts val="0"/>
                        </a:spcAft>
                      </a:pPr>
                      <a:r>
                        <a:rPr lang="zh-CN" sz="2000" b="1" kern="100">
                          <a:latin typeface="Times New Roman" panose="02020603050405020304"/>
                          <a:cs typeface="Times New Roman" panose="02020603050405020304"/>
                        </a:rPr>
                        <a:t>例句</a:t>
                      </a:r>
                      <a:endParaRPr lang="zh-CN" sz="2000" b="1" kern="10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18000"/>
                        </a:lnSpc>
                        <a:spcAft>
                          <a:spcPts val="0"/>
                        </a:spcAft>
                      </a:pPr>
                      <a:r>
                        <a:rPr lang="zh-CN" sz="2000" b="1" kern="100">
                          <a:latin typeface="Times New Roman" panose="02020603050405020304"/>
                          <a:cs typeface="Times New Roman" panose="02020603050405020304"/>
                        </a:rPr>
                        <a:t>翻译</a:t>
                      </a:r>
                      <a:endParaRPr lang="zh-CN" sz="2000" b="1" kern="10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r>
              <a:tr h="223839">
                <a:tc rowSpan="2">
                  <a:txBody>
                    <a:bodyPr/>
                    <a:lstStyle/>
                    <a:p>
                      <a:pPr algn="l">
                        <a:lnSpc>
                          <a:spcPct val="118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有</a:t>
                      </a:r>
                      <a:r>
                        <a:rPr lang="zh-CN" sz="2000" b="1" kern="100" dirty="0">
                          <a:latin typeface="Times New Roman" panose="02020603050405020304"/>
                          <a:cs typeface="Times New Roman" panose="02020603050405020304"/>
                        </a:rPr>
                        <a:t>些文言词语、单音词在现代已不使用，应替换</a:t>
                      </a:r>
                      <a:endParaRPr lang="zh-CN" sz="2000" b="1" kern="100" dirty="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a:lnSpc>
                          <a:spcPct val="118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吾</a:t>
                      </a:r>
                      <a:r>
                        <a:rPr lang="zh-CN" sz="2000" b="1" kern="100" dirty="0">
                          <a:latin typeface="Times New Roman" panose="02020603050405020304"/>
                          <a:cs typeface="Times New Roman" panose="02020603050405020304"/>
                        </a:rPr>
                        <a:t>尝终日而思矣。</a:t>
                      </a:r>
                      <a:r>
                        <a:rPr lang="en-US" sz="2000" b="1" kern="100" dirty="0">
                          <a:latin typeface="Times New Roman" panose="02020603050405020304"/>
                          <a:cs typeface="Courier New" panose="02070309020205020404"/>
                        </a:rPr>
                        <a:t>(</a:t>
                      </a:r>
                      <a:r>
                        <a:rPr lang="zh-CN" sz="2000" b="1" kern="100" dirty="0">
                          <a:latin typeface="Times New Roman" panose="02020603050405020304"/>
                          <a:cs typeface="Times New Roman" panose="02020603050405020304"/>
                        </a:rPr>
                        <a:t>《劝学》</a:t>
                      </a:r>
                      <a:r>
                        <a:rPr lang="en-US" sz="2000" b="1" kern="100" dirty="0">
                          <a:latin typeface="Times New Roman" panose="02020603050405020304"/>
                          <a:cs typeface="Courier New" panose="02070309020205020404"/>
                        </a:rPr>
                        <a:t>)</a:t>
                      </a:r>
                      <a:endParaRPr lang="zh-CN" sz="2000" b="1" kern="100" dirty="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8000"/>
                        </a:lnSpc>
                        <a:spcAft>
                          <a:spcPts val="0"/>
                        </a:spcAft>
                      </a:pPr>
                      <a:r>
                        <a:rPr lang="zh-CN" sz="2000" b="1" kern="100" dirty="0">
                          <a:latin typeface="Times New Roman" panose="02020603050405020304"/>
                          <a:cs typeface="Times New Roman" panose="02020603050405020304"/>
                        </a:rPr>
                        <a:t>替换词语</a:t>
                      </a:r>
                      <a:endParaRPr lang="zh-CN" sz="2000" b="1" kern="100" dirty="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思</a:t>
                      </a:r>
                      <a:r>
                        <a:rPr lang="zh-CN" sz="2000" b="1" kern="100" dirty="0">
                          <a:latin typeface="Times New Roman" panose="02020603050405020304"/>
                          <a:cs typeface="Times New Roman" panose="02020603050405020304"/>
                        </a:rPr>
                        <a:t>：思考</a:t>
                      </a:r>
                      <a:endParaRPr lang="zh-CN" sz="2000" b="1" kern="100" dirty="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839">
                <a:tc vMerge="1">
                  <a:txBody>
                    <a:bodyPr/>
                    <a:lstStyle/>
                    <a:p>
                      <a:endParaRPr lang="zh-CN"/>
                    </a:p>
                  </a:txBody>
                  <a:tcPr/>
                </a:tc>
                <a:tc vMerge="1">
                  <a:txBody>
                    <a:bodyPr/>
                    <a:lstStyle/>
                    <a:p>
                      <a:endParaRPr lang="zh-CN"/>
                    </a:p>
                  </a:txBody>
                  <a:tcPr/>
                </a:tc>
                <a:tc>
                  <a:txBody>
                    <a:bodyPr/>
                    <a:lstStyle/>
                    <a:p>
                      <a:pPr algn="ctr">
                        <a:lnSpc>
                          <a:spcPct val="118000"/>
                        </a:lnSpc>
                        <a:spcAft>
                          <a:spcPts val="0"/>
                        </a:spcAft>
                      </a:pPr>
                      <a:r>
                        <a:rPr lang="zh-CN" sz="2000" b="1" kern="100" dirty="0">
                          <a:latin typeface="Times New Roman" panose="02020603050405020304"/>
                          <a:cs typeface="Times New Roman" panose="02020603050405020304"/>
                        </a:rPr>
                        <a:t>参考译文</a:t>
                      </a:r>
                      <a:endParaRPr lang="zh-CN" sz="2000" b="1" kern="100" dirty="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我</a:t>
                      </a:r>
                      <a:r>
                        <a:rPr lang="zh-CN" sz="2000" b="1" kern="100" dirty="0">
                          <a:latin typeface="Times New Roman" panose="02020603050405020304"/>
                          <a:cs typeface="Times New Roman" panose="02020603050405020304"/>
                        </a:rPr>
                        <a:t>曾经整天地思考</a:t>
                      </a:r>
                      <a:endParaRPr lang="zh-CN" sz="2000" b="1" kern="100" dirty="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7678">
                <a:tc rowSpan="2">
                  <a:txBody>
                    <a:bodyPr/>
                    <a:lstStyle/>
                    <a:p>
                      <a:pPr algn="l">
                        <a:lnSpc>
                          <a:spcPct val="118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通</a:t>
                      </a:r>
                      <a:r>
                        <a:rPr lang="zh-CN" sz="2000" b="1" kern="100" dirty="0">
                          <a:latin typeface="Times New Roman" panose="02020603050405020304"/>
                          <a:cs typeface="Times New Roman" panose="02020603050405020304"/>
                        </a:rPr>
                        <a:t>假字要换成本字，译成本字的意思</a:t>
                      </a:r>
                      <a:endParaRPr lang="zh-CN" sz="2000" b="1" kern="100" dirty="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a:lnSpc>
                          <a:spcPct val="118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距</a:t>
                      </a:r>
                      <a:r>
                        <a:rPr lang="zh-CN" sz="2000" b="1" kern="100" dirty="0">
                          <a:latin typeface="Times New Roman" panose="02020603050405020304"/>
                          <a:cs typeface="Times New Roman" panose="02020603050405020304"/>
                        </a:rPr>
                        <a:t>关，毋内诸侯。</a:t>
                      </a:r>
                      <a:r>
                        <a:rPr lang="en-US" sz="2000" b="1" kern="100" dirty="0">
                          <a:latin typeface="Times New Roman" panose="02020603050405020304"/>
                          <a:cs typeface="Courier New" panose="02070309020205020404"/>
                        </a:rPr>
                        <a:t>(</a:t>
                      </a:r>
                      <a:r>
                        <a:rPr lang="zh-CN" sz="2000" b="1" kern="100" dirty="0">
                          <a:latin typeface="Times New Roman" panose="02020603050405020304"/>
                          <a:cs typeface="Times New Roman" panose="02020603050405020304"/>
                        </a:rPr>
                        <a:t>《鸿门宴》</a:t>
                      </a:r>
                      <a:r>
                        <a:rPr lang="en-US" sz="2000" b="1" kern="100" dirty="0">
                          <a:latin typeface="Times New Roman" panose="02020603050405020304"/>
                          <a:cs typeface="Courier New" panose="02070309020205020404"/>
                        </a:rPr>
                        <a:t>)</a:t>
                      </a:r>
                      <a:endParaRPr lang="zh-CN" sz="2000" b="1" kern="100" dirty="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8000"/>
                        </a:lnSpc>
                        <a:spcAft>
                          <a:spcPts val="0"/>
                        </a:spcAft>
                      </a:pPr>
                      <a:r>
                        <a:rPr lang="zh-CN" sz="2000" b="1" kern="100" dirty="0">
                          <a:latin typeface="Times New Roman" panose="02020603050405020304"/>
                          <a:cs typeface="Times New Roman" panose="02020603050405020304"/>
                        </a:rPr>
                        <a:t>替换词语</a:t>
                      </a:r>
                      <a:endParaRPr lang="zh-CN" sz="2000" b="1" kern="100" dirty="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距</a:t>
                      </a:r>
                      <a:r>
                        <a:rPr lang="zh-CN" sz="2000" b="1" kern="100" dirty="0">
                          <a:latin typeface="Times New Roman" panose="02020603050405020304"/>
                          <a:cs typeface="Times New Roman" panose="02020603050405020304"/>
                        </a:rPr>
                        <a:t>：通</a:t>
                      </a:r>
                      <a:r>
                        <a:rPr lang="en-US" sz="2000" b="1" kern="100" dirty="0">
                          <a:latin typeface="宋体" panose="02010600030101010101" pitchFamily="2" charset="-122"/>
                          <a:cs typeface="Times New Roman" panose="02020603050405020304"/>
                        </a:rPr>
                        <a:t>“</a:t>
                      </a:r>
                      <a:r>
                        <a:rPr lang="zh-CN" sz="2000" b="1" kern="100" dirty="0">
                          <a:latin typeface="Times New Roman" panose="02020603050405020304"/>
                          <a:cs typeface="Times New Roman" panose="02020603050405020304"/>
                        </a:rPr>
                        <a:t>拒</a:t>
                      </a:r>
                      <a:r>
                        <a:rPr lang="en-US" sz="2000" b="1" kern="100" dirty="0">
                          <a:latin typeface="宋体" panose="02010600030101010101" pitchFamily="2" charset="-122"/>
                          <a:cs typeface="Times New Roman" panose="02020603050405020304"/>
                        </a:rPr>
                        <a:t>”</a:t>
                      </a:r>
                      <a:r>
                        <a:rPr lang="zh-CN" sz="2000" b="1" kern="100" dirty="0">
                          <a:latin typeface="Times New Roman" panose="02020603050405020304"/>
                          <a:cs typeface="Times New Roman" panose="02020603050405020304"/>
                        </a:rPr>
                        <a:t>，把守；内：通</a:t>
                      </a:r>
                      <a:r>
                        <a:rPr lang="en-US" sz="2000" b="1" kern="100" dirty="0">
                          <a:latin typeface="宋体" panose="02010600030101010101" pitchFamily="2" charset="-122"/>
                          <a:cs typeface="Times New Roman" panose="02020603050405020304"/>
                        </a:rPr>
                        <a:t>“</a:t>
                      </a:r>
                      <a:r>
                        <a:rPr lang="zh-CN" sz="2000" b="1" kern="100" dirty="0">
                          <a:latin typeface="Times New Roman" panose="02020603050405020304"/>
                          <a:cs typeface="Times New Roman" panose="02020603050405020304"/>
                        </a:rPr>
                        <a:t>纳</a:t>
                      </a:r>
                      <a:r>
                        <a:rPr lang="en-US" sz="2000" b="1" kern="100" dirty="0">
                          <a:latin typeface="宋体" panose="02010600030101010101" pitchFamily="2" charset="-122"/>
                          <a:cs typeface="Times New Roman" panose="02020603050405020304"/>
                        </a:rPr>
                        <a:t>”</a:t>
                      </a:r>
                      <a:endParaRPr lang="zh-CN" sz="2000" b="1" kern="100" dirty="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7678">
                <a:tc vMerge="1">
                  <a:txBody>
                    <a:bodyPr/>
                    <a:lstStyle/>
                    <a:p>
                      <a:endParaRPr lang="zh-CN"/>
                    </a:p>
                  </a:txBody>
                  <a:tcPr/>
                </a:tc>
                <a:tc vMerge="1">
                  <a:txBody>
                    <a:bodyPr/>
                    <a:lstStyle/>
                    <a:p>
                      <a:endParaRPr lang="zh-CN"/>
                    </a:p>
                  </a:txBody>
                  <a:tcPr/>
                </a:tc>
                <a:tc>
                  <a:txBody>
                    <a:bodyPr/>
                    <a:lstStyle/>
                    <a:p>
                      <a:pPr algn="ctr">
                        <a:lnSpc>
                          <a:spcPct val="118000"/>
                        </a:lnSpc>
                        <a:spcAft>
                          <a:spcPts val="0"/>
                        </a:spcAft>
                      </a:pPr>
                      <a:r>
                        <a:rPr lang="zh-CN" sz="2000" b="1" kern="100" dirty="0">
                          <a:latin typeface="Times New Roman" panose="02020603050405020304"/>
                          <a:cs typeface="Times New Roman" panose="02020603050405020304"/>
                        </a:rPr>
                        <a:t>参考译文</a:t>
                      </a:r>
                      <a:endParaRPr lang="zh-CN" sz="2000" b="1" kern="100" dirty="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把</a:t>
                      </a:r>
                      <a:r>
                        <a:rPr lang="zh-CN" sz="2000" b="1" kern="100" dirty="0">
                          <a:latin typeface="Times New Roman" panose="02020603050405020304"/>
                          <a:cs typeface="Times New Roman" panose="02020603050405020304"/>
                        </a:rPr>
                        <a:t>守住函谷关，不让要诸侯进来</a:t>
                      </a:r>
                      <a:endParaRPr lang="zh-CN" sz="2000" b="1" kern="100" dirty="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839">
                <a:tc rowSpan="2">
                  <a:txBody>
                    <a:bodyPr/>
                    <a:lstStyle/>
                    <a:p>
                      <a:pPr algn="l">
                        <a:lnSpc>
                          <a:spcPct val="118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古</a:t>
                      </a:r>
                      <a:r>
                        <a:rPr lang="zh-CN" sz="2000" b="1" kern="100" dirty="0">
                          <a:latin typeface="Times New Roman" panose="02020603050405020304"/>
                          <a:cs typeface="Times New Roman" panose="02020603050405020304"/>
                        </a:rPr>
                        <a:t>今异义词、偏义复词要替换成相应的现代词语</a:t>
                      </a:r>
                      <a:endParaRPr lang="zh-CN" sz="2000" b="1" kern="100" dirty="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a:lnSpc>
                          <a:spcPct val="118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沛</a:t>
                      </a:r>
                      <a:r>
                        <a:rPr lang="zh-CN" sz="2000" b="1" kern="100" dirty="0">
                          <a:latin typeface="Times New Roman" panose="02020603050405020304"/>
                          <a:cs typeface="Times New Roman" panose="02020603050405020304"/>
                        </a:rPr>
                        <a:t>公居山东时。</a:t>
                      </a:r>
                      <a:r>
                        <a:rPr lang="en-US" sz="2000" b="1" kern="100" dirty="0">
                          <a:latin typeface="Times New Roman" panose="02020603050405020304"/>
                          <a:cs typeface="Courier New" panose="02070309020205020404"/>
                        </a:rPr>
                        <a:t>(</a:t>
                      </a:r>
                      <a:r>
                        <a:rPr lang="zh-CN" sz="2000" b="1" kern="100" dirty="0">
                          <a:latin typeface="Times New Roman" panose="02020603050405020304"/>
                          <a:cs typeface="Times New Roman" panose="02020603050405020304"/>
                        </a:rPr>
                        <a:t>《鸿门宴》</a:t>
                      </a:r>
                      <a:r>
                        <a:rPr lang="en-US" sz="2000" b="1" kern="100" dirty="0">
                          <a:latin typeface="Times New Roman" panose="02020603050405020304"/>
                          <a:cs typeface="Courier New" panose="02070309020205020404"/>
                        </a:rPr>
                        <a:t>)</a:t>
                      </a:r>
                      <a:endParaRPr lang="zh-CN" sz="2000" b="1" kern="100" dirty="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8000"/>
                        </a:lnSpc>
                        <a:spcAft>
                          <a:spcPts val="0"/>
                        </a:spcAft>
                      </a:pPr>
                      <a:r>
                        <a:rPr lang="zh-CN" sz="2000" b="1" kern="100" dirty="0">
                          <a:latin typeface="Times New Roman" panose="02020603050405020304"/>
                          <a:cs typeface="Times New Roman" panose="02020603050405020304"/>
                        </a:rPr>
                        <a:t>替换词语</a:t>
                      </a:r>
                      <a:endParaRPr lang="zh-CN" sz="2000" b="1" kern="100" dirty="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山</a:t>
                      </a:r>
                      <a:r>
                        <a:rPr lang="zh-CN" sz="2000" b="1" kern="100" dirty="0">
                          <a:latin typeface="Times New Roman" panose="02020603050405020304"/>
                          <a:cs typeface="Times New Roman" panose="02020603050405020304"/>
                        </a:rPr>
                        <a:t>东：崤山以东</a:t>
                      </a:r>
                      <a:endParaRPr lang="zh-CN" sz="2000" b="1" kern="100" dirty="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7678">
                <a:tc vMerge="1">
                  <a:txBody>
                    <a:bodyPr/>
                    <a:lstStyle/>
                    <a:p>
                      <a:endParaRPr lang="zh-CN"/>
                    </a:p>
                  </a:txBody>
                  <a:tcPr/>
                </a:tc>
                <a:tc vMerge="1">
                  <a:txBody>
                    <a:bodyPr/>
                    <a:lstStyle/>
                    <a:p>
                      <a:endParaRPr lang="zh-CN"/>
                    </a:p>
                  </a:txBody>
                  <a:tcPr/>
                </a:tc>
                <a:tc>
                  <a:txBody>
                    <a:bodyPr/>
                    <a:lstStyle/>
                    <a:p>
                      <a:pPr algn="ctr">
                        <a:lnSpc>
                          <a:spcPct val="118000"/>
                        </a:lnSpc>
                        <a:spcAft>
                          <a:spcPts val="0"/>
                        </a:spcAft>
                      </a:pPr>
                      <a:r>
                        <a:rPr lang="zh-CN" sz="2000" b="1" kern="100" dirty="0">
                          <a:latin typeface="Times New Roman" panose="02020603050405020304"/>
                          <a:cs typeface="Times New Roman" panose="02020603050405020304"/>
                        </a:rPr>
                        <a:t>参考译文</a:t>
                      </a:r>
                      <a:endParaRPr lang="zh-CN" sz="2000" b="1" kern="100" dirty="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沛</a:t>
                      </a:r>
                      <a:r>
                        <a:rPr lang="zh-CN" sz="2000" b="1" kern="100" dirty="0">
                          <a:latin typeface="Times New Roman" panose="02020603050405020304"/>
                          <a:cs typeface="Times New Roman" panose="02020603050405020304"/>
                        </a:rPr>
                        <a:t>公居住在崤山以东时</a:t>
                      </a:r>
                      <a:endParaRPr lang="zh-CN" sz="2000" b="1" kern="100" dirty="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8" name="组合 7"/>
          <p:cNvGrpSpPr/>
          <p:nvPr/>
        </p:nvGrpSpPr>
        <p:grpSpPr>
          <a:xfrm>
            <a:off x="0" y="3357562"/>
            <a:ext cx="609600" cy="1857388"/>
            <a:chOff x="0" y="2714620"/>
            <a:chExt cx="609600" cy="1857388"/>
          </a:xfrm>
        </p:grpSpPr>
        <p:pic>
          <p:nvPicPr>
            <p:cNvPr id="9" name="Picture 32"/>
            <p:cNvPicPr>
              <a:picLocks noChangeAspect="1" noChangeArrowheads="1"/>
            </p:cNvPicPr>
            <p:nvPr/>
          </p:nvPicPr>
          <p:blipFill>
            <a:blip r:embed="rId4"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3"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3"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7" name="表格 6"/>
          <p:cNvGraphicFramePr>
            <a:graphicFrameLocks noGrp="1"/>
          </p:cNvGraphicFramePr>
          <p:nvPr/>
        </p:nvGraphicFramePr>
        <p:xfrm>
          <a:off x="857224" y="1643050"/>
          <a:ext cx="7643866" cy="3236976"/>
        </p:xfrm>
        <a:graphic>
          <a:graphicData uri="http://schemas.openxmlformats.org/drawingml/2006/table">
            <a:tbl>
              <a:tblPr/>
              <a:tblGrid>
                <a:gridCol w="2135183"/>
                <a:gridCol w="2044131"/>
                <a:gridCol w="1732276"/>
                <a:gridCol w="1732276"/>
              </a:tblGrid>
              <a:tr h="223839">
                <a:tc>
                  <a:txBody>
                    <a:bodyPr/>
                    <a:lstStyle/>
                    <a:p>
                      <a:pPr algn="ctr">
                        <a:lnSpc>
                          <a:spcPct val="118000"/>
                        </a:lnSpc>
                        <a:spcAft>
                          <a:spcPts val="0"/>
                        </a:spcAft>
                      </a:pPr>
                      <a:r>
                        <a:rPr lang="zh-CN" sz="2000" b="1" kern="100" dirty="0">
                          <a:latin typeface="Times New Roman" panose="02020603050405020304"/>
                          <a:cs typeface="Times New Roman" panose="02020603050405020304"/>
                        </a:rPr>
                        <a:t>情况</a:t>
                      </a:r>
                      <a:endParaRPr lang="zh-CN" sz="2000" b="1" kern="100" dirty="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8000"/>
                        </a:lnSpc>
                        <a:spcAft>
                          <a:spcPts val="0"/>
                        </a:spcAft>
                      </a:pPr>
                      <a:r>
                        <a:rPr lang="zh-CN" sz="2000" b="1" kern="100">
                          <a:latin typeface="Times New Roman" panose="02020603050405020304"/>
                          <a:cs typeface="Times New Roman" panose="02020603050405020304"/>
                        </a:rPr>
                        <a:t>例句</a:t>
                      </a:r>
                      <a:endParaRPr lang="zh-CN" sz="2000" b="1" kern="10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18000"/>
                        </a:lnSpc>
                        <a:spcAft>
                          <a:spcPts val="0"/>
                        </a:spcAft>
                      </a:pPr>
                      <a:r>
                        <a:rPr lang="zh-CN" sz="2000" b="1" kern="100">
                          <a:latin typeface="Times New Roman" panose="02020603050405020304"/>
                          <a:cs typeface="Times New Roman" panose="02020603050405020304"/>
                        </a:rPr>
                        <a:t>翻译</a:t>
                      </a:r>
                      <a:endParaRPr lang="zh-CN" sz="2000" b="1" kern="10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r>
              <a:tr h="223839">
                <a:tc rowSpan="2">
                  <a:txBody>
                    <a:bodyPr/>
                    <a:lstStyle/>
                    <a:p>
                      <a:pPr algn="l">
                        <a:lnSpc>
                          <a:spcPct val="118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活</a:t>
                      </a:r>
                      <a:r>
                        <a:rPr lang="zh-CN" sz="2000" b="1" kern="100" dirty="0">
                          <a:latin typeface="Times New Roman" panose="02020603050405020304"/>
                          <a:cs typeface="Times New Roman" panose="02020603050405020304"/>
                        </a:rPr>
                        <a:t>用的词语、固定结构要换成相应的现代词语</a:t>
                      </a:r>
                      <a:endParaRPr lang="zh-CN" sz="2000" b="1" kern="100" dirty="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a:lnSpc>
                          <a:spcPct val="118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吾</a:t>
                      </a:r>
                      <a:r>
                        <a:rPr lang="zh-CN" sz="2000" b="1" kern="100" dirty="0">
                          <a:latin typeface="Times New Roman" panose="02020603050405020304"/>
                          <a:cs typeface="Times New Roman" panose="02020603050405020304"/>
                        </a:rPr>
                        <a:t>从而师之。</a:t>
                      </a:r>
                      <a:r>
                        <a:rPr lang="en-US" sz="2000" b="1" kern="100" dirty="0">
                          <a:latin typeface="Times New Roman" panose="02020603050405020304"/>
                          <a:cs typeface="Courier New" panose="02070309020205020404"/>
                        </a:rPr>
                        <a:t>(</a:t>
                      </a:r>
                      <a:r>
                        <a:rPr lang="zh-CN" sz="2000" b="1" kern="100" dirty="0">
                          <a:latin typeface="Times New Roman" panose="02020603050405020304"/>
                          <a:cs typeface="Times New Roman" panose="02020603050405020304"/>
                        </a:rPr>
                        <a:t>《师说》</a:t>
                      </a:r>
                      <a:r>
                        <a:rPr lang="en-US" sz="2000" b="1" kern="100" dirty="0">
                          <a:latin typeface="Times New Roman" panose="02020603050405020304"/>
                          <a:cs typeface="Courier New" panose="02070309020205020404"/>
                        </a:rPr>
                        <a:t>)</a:t>
                      </a:r>
                      <a:endParaRPr lang="zh-CN" sz="2000" b="1" kern="100" dirty="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8000"/>
                        </a:lnSpc>
                        <a:spcAft>
                          <a:spcPts val="0"/>
                        </a:spcAft>
                      </a:pPr>
                      <a:r>
                        <a:rPr lang="zh-CN" sz="2000" b="1" kern="100" dirty="0">
                          <a:latin typeface="Times New Roman" panose="02020603050405020304"/>
                          <a:cs typeface="Times New Roman" panose="02020603050405020304"/>
                        </a:rPr>
                        <a:t>替换词语</a:t>
                      </a:r>
                      <a:endParaRPr lang="zh-CN" sz="2000" b="1" kern="100" dirty="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师</a:t>
                      </a:r>
                      <a:r>
                        <a:rPr lang="zh-CN" sz="2000" b="1" kern="100" dirty="0">
                          <a:latin typeface="Times New Roman" panose="02020603050405020304"/>
                          <a:cs typeface="Times New Roman" panose="02020603050405020304"/>
                        </a:rPr>
                        <a:t>：以</a:t>
                      </a:r>
                      <a:r>
                        <a:rPr lang="en-US" sz="2000" b="1" kern="100" dirty="0">
                          <a:latin typeface="宋体" panose="02010600030101010101" pitchFamily="2" charset="-122"/>
                          <a:cs typeface="Times New Roman" panose="02020603050405020304"/>
                        </a:rPr>
                        <a:t>……</a:t>
                      </a:r>
                      <a:r>
                        <a:rPr lang="zh-CN" sz="2000" b="1" kern="100" dirty="0">
                          <a:latin typeface="Times New Roman" panose="02020603050405020304"/>
                          <a:cs typeface="Times New Roman" panose="02020603050405020304"/>
                        </a:rPr>
                        <a:t>为师</a:t>
                      </a:r>
                      <a:endParaRPr lang="zh-CN" sz="2000" b="1" kern="100" dirty="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839">
                <a:tc vMerge="1">
                  <a:txBody>
                    <a:bodyPr/>
                    <a:lstStyle/>
                    <a:p>
                      <a:endParaRPr lang="zh-CN"/>
                    </a:p>
                  </a:txBody>
                  <a:tcPr/>
                </a:tc>
                <a:tc vMerge="1">
                  <a:txBody>
                    <a:bodyPr/>
                    <a:lstStyle/>
                    <a:p>
                      <a:endParaRPr lang="zh-CN"/>
                    </a:p>
                  </a:txBody>
                  <a:tcPr/>
                </a:tc>
                <a:tc>
                  <a:txBody>
                    <a:bodyPr/>
                    <a:lstStyle/>
                    <a:p>
                      <a:pPr algn="ctr">
                        <a:lnSpc>
                          <a:spcPct val="118000"/>
                        </a:lnSpc>
                        <a:spcAft>
                          <a:spcPts val="0"/>
                        </a:spcAft>
                      </a:pPr>
                      <a:r>
                        <a:rPr lang="zh-CN" sz="2000" b="1" kern="100" dirty="0">
                          <a:latin typeface="Times New Roman" panose="02020603050405020304"/>
                          <a:cs typeface="Times New Roman" panose="02020603050405020304"/>
                        </a:rPr>
                        <a:t>参考译文</a:t>
                      </a:r>
                      <a:endParaRPr lang="zh-CN" sz="2000" b="1" kern="100" dirty="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我</a:t>
                      </a:r>
                      <a:r>
                        <a:rPr lang="zh-CN" sz="2000" b="1" kern="100" dirty="0">
                          <a:latin typeface="Times New Roman" panose="02020603050405020304"/>
                          <a:cs typeface="Times New Roman" panose="02020603050405020304"/>
                        </a:rPr>
                        <a:t>跟从他以他为师</a:t>
                      </a:r>
                      <a:endParaRPr lang="zh-CN" sz="2000" b="1" kern="100" dirty="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839">
                <a:tc rowSpan="2">
                  <a:txBody>
                    <a:bodyPr/>
                    <a:lstStyle/>
                    <a:p>
                      <a:pPr algn="l">
                        <a:lnSpc>
                          <a:spcPct val="118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判</a:t>
                      </a:r>
                      <a:r>
                        <a:rPr lang="zh-CN" sz="2000" b="1" kern="100" dirty="0">
                          <a:latin typeface="Times New Roman" panose="02020603050405020304"/>
                          <a:cs typeface="Times New Roman" panose="02020603050405020304"/>
                        </a:rPr>
                        <a:t>断句、被动句中的标志性词语要对应译出</a:t>
                      </a:r>
                      <a:endParaRPr lang="zh-CN" sz="2000" b="1" kern="100" dirty="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a:lnSpc>
                          <a:spcPct val="118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此</a:t>
                      </a:r>
                      <a:r>
                        <a:rPr lang="zh-CN" sz="2000" b="1" kern="100" dirty="0">
                          <a:latin typeface="Times New Roman" panose="02020603050405020304"/>
                          <a:cs typeface="Times New Roman" panose="02020603050405020304"/>
                        </a:rPr>
                        <a:t>则岳阳楼之大观也。</a:t>
                      </a:r>
                      <a:r>
                        <a:rPr lang="en-US" sz="2000" b="1" kern="100" dirty="0">
                          <a:latin typeface="Times New Roman" panose="02020603050405020304"/>
                          <a:cs typeface="Courier New" panose="02070309020205020404"/>
                        </a:rPr>
                        <a:t>(</a:t>
                      </a:r>
                      <a:r>
                        <a:rPr lang="zh-CN" sz="2000" b="1" kern="100" dirty="0">
                          <a:latin typeface="Times New Roman" panose="02020603050405020304"/>
                          <a:cs typeface="Times New Roman" panose="02020603050405020304"/>
                        </a:rPr>
                        <a:t>《岳阳楼记》</a:t>
                      </a:r>
                      <a:r>
                        <a:rPr lang="en-US" sz="2000" b="1" kern="100" dirty="0">
                          <a:latin typeface="Times New Roman" panose="02020603050405020304"/>
                          <a:cs typeface="Courier New" panose="02070309020205020404"/>
                        </a:rPr>
                        <a:t>)</a:t>
                      </a:r>
                      <a:endParaRPr lang="zh-CN" sz="2000" b="1" kern="100" dirty="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8000"/>
                        </a:lnSpc>
                        <a:spcAft>
                          <a:spcPts val="0"/>
                        </a:spcAft>
                      </a:pPr>
                      <a:r>
                        <a:rPr lang="zh-CN" sz="2000" b="1" kern="100" dirty="0">
                          <a:latin typeface="Times New Roman" panose="02020603050405020304"/>
                          <a:cs typeface="Times New Roman" panose="02020603050405020304"/>
                        </a:rPr>
                        <a:t>替换词语</a:t>
                      </a:r>
                      <a:endParaRPr lang="zh-CN" sz="2000" b="1" kern="100" dirty="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则</a:t>
                      </a:r>
                      <a:r>
                        <a:rPr lang="zh-CN" sz="2000" b="1" kern="100" dirty="0">
                          <a:latin typeface="Times New Roman" panose="02020603050405020304"/>
                          <a:cs typeface="Times New Roman" panose="02020603050405020304"/>
                        </a:rPr>
                        <a:t>：就是</a:t>
                      </a:r>
                      <a:endParaRPr lang="zh-CN" sz="2000" b="1" kern="100" dirty="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7678">
                <a:tc vMerge="1">
                  <a:txBody>
                    <a:bodyPr/>
                    <a:lstStyle/>
                    <a:p>
                      <a:endParaRPr lang="zh-CN"/>
                    </a:p>
                  </a:txBody>
                  <a:tcPr/>
                </a:tc>
                <a:tc vMerge="1">
                  <a:txBody>
                    <a:bodyPr/>
                    <a:lstStyle/>
                    <a:p>
                      <a:endParaRPr lang="zh-CN"/>
                    </a:p>
                  </a:txBody>
                  <a:tcPr/>
                </a:tc>
                <a:tc>
                  <a:txBody>
                    <a:bodyPr/>
                    <a:lstStyle/>
                    <a:p>
                      <a:pPr algn="ctr">
                        <a:lnSpc>
                          <a:spcPct val="118000"/>
                        </a:lnSpc>
                        <a:spcAft>
                          <a:spcPts val="0"/>
                        </a:spcAft>
                      </a:pPr>
                      <a:r>
                        <a:rPr lang="zh-CN" sz="2000" b="1" kern="100" dirty="0">
                          <a:latin typeface="Times New Roman" panose="02020603050405020304"/>
                          <a:cs typeface="Times New Roman" panose="02020603050405020304"/>
                        </a:rPr>
                        <a:t>参考译文</a:t>
                      </a:r>
                      <a:endParaRPr lang="zh-CN" sz="2000" b="1" kern="100" dirty="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en-US" altLang="zh-CN" sz="2000" b="1" kern="100" dirty="0" smtClean="0">
                          <a:latin typeface="Times New Roman" panose="02020603050405020304"/>
                          <a:cs typeface="Times New Roman" panose="02020603050405020304"/>
                        </a:rPr>
                        <a:t>    </a:t>
                      </a:r>
                      <a:r>
                        <a:rPr lang="zh-CN" sz="2000" b="1" kern="100" dirty="0" smtClean="0">
                          <a:latin typeface="Times New Roman" panose="02020603050405020304"/>
                          <a:cs typeface="Times New Roman" panose="02020603050405020304"/>
                        </a:rPr>
                        <a:t>这</a:t>
                      </a:r>
                      <a:r>
                        <a:rPr lang="zh-CN" sz="2000" b="1" kern="100" dirty="0">
                          <a:latin typeface="Times New Roman" panose="02020603050405020304"/>
                          <a:cs typeface="Times New Roman" panose="02020603050405020304"/>
                        </a:rPr>
                        <a:t>就是岳阳楼的雄伟景象啊</a:t>
                      </a:r>
                      <a:endParaRPr lang="zh-CN" sz="2000" b="1" kern="100" dirty="0">
                        <a:latin typeface="宋体" panose="02010600030101010101" pitchFamily="2" charset="-122"/>
                        <a:cs typeface="Courier New" panose="02070309020205020404"/>
                      </a:endParaRPr>
                    </a:p>
                  </a:txBody>
                  <a:tcPr marL="97564" marR="975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1071538" y="1000108"/>
            <a:ext cx="1857388" cy="461665"/>
          </a:xfrm>
          <a:prstGeom prst="rect">
            <a:avLst/>
          </a:prstGeom>
          <a:noFill/>
        </p:spPr>
        <p:txBody>
          <a:bodyPr wrap="square" rtlCol="0">
            <a:spAutoFit/>
          </a:bodyPr>
          <a:lstStyle/>
          <a:p>
            <a:r>
              <a:rPr lang="zh-CN" altLang="en-US" sz="2400" b="1" dirty="0" smtClean="0"/>
              <a:t>（续表）</a:t>
            </a:r>
            <a:endParaRPr lang="zh-CN" altLang="en-US" sz="2400" b="1" dirty="0"/>
          </a:p>
        </p:txBody>
      </p:sp>
      <p:grpSp>
        <p:nvGrpSpPr>
          <p:cNvPr id="9" name="组合 8"/>
          <p:cNvGrpSpPr/>
          <p:nvPr/>
        </p:nvGrpSpPr>
        <p:grpSpPr>
          <a:xfrm>
            <a:off x="0" y="3357562"/>
            <a:ext cx="609600" cy="1857388"/>
            <a:chOff x="0" y="2714620"/>
            <a:chExt cx="609600" cy="1857388"/>
          </a:xfrm>
        </p:grpSpPr>
        <p:pic>
          <p:nvPicPr>
            <p:cNvPr id="11" name="Picture 32"/>
            <p:cNvPicPr>
              <a:picLocks noChangeAspect="1" noChangeArrowheads="1"/>
            </p:cNvPicPr>
            <p:nvPr/>
          </p:nvPicPr>
          <p:blipFill>
            <a:blip r:embed="rId4"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3"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931863" y="1135063"/>
          <a:ext cx="7500937" cy="5029200"/>
        </p:xfrm>
        <a:graphic>
          <a:graphicData uri="http://schemas.openxmlformats.org/presentationml/2006/ole">
            <p:oleObj spid="_x0000_s290817" name="Microsoft Office Word 97 - 2003 文档" r:id="rId5" imgW="8269115" imgH="5565102"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1066800" y="1049338"/>
          <a:ext cx="7485063" cy="812800"/>
        </p:xfrm>
        <a:graphic>
          <a:graphicData uri="http://schemas.openxmlformats.org/presentationml/2006/ole">
            <p:oleObj spid="_x0000_s293890" name="Microsoft Office Word 97 - 2003 文档" r:id="rId5" imgW="8250082" imgH="898190" progId="Word.Document.8">
              <p:embed/>
            </p:oleObj>
          </a:graphicData>
        </a:graphic>
      </p:graphicFrame>
      <p:graphicFrame>
        <p:nvGraphicFramePr>
          <p:cNvPr id="325635" name="Object 3"/>
          <p:cNvGraphicFramePr>
            <a:graphicFrameLocks noChangeAspect="1"/>
          </p:cNvGraphicFramePr>
          <p:nvPr/>
        </p:nvGraphicFramePr>
        <p:xfrm>
          <a:off x="1071538" y="1857364"/>
          <a:ext cx="7504113" cy="4295775"/>
        </p:xfrm>
        <a:graphic>
          <a:graphicData uri="http://schemas.openxmlformats.org/presentationml/2006/ole">
            <p:oleObj spid="_x0000_s293889" name="Microsoft Office Word 97 - 2003 文档" r:id="rId6" imgW="8250082" imgH="4770036" progId="Word.Document.8">
              <p:embed/>
            </p:oleObj>
          </a:graphicData>
        </a:graphic>
      </p:graphicFrame>
      <p:grpSp>
        <p:nvGrpSpPr>
          <p:cNvPr id="8" name="组合 7"/>
          <p:cNvGrpSpPr/>
          <p:nvPr/>
        </p:nvGrpSpPr>
        <p:grpSpPr>
          <a:xfrm>
            <a:off x="0" y="3357562"/>
            <a:ext cx="609600" cy="1857388"/>
            <a:chOff x="0" y="2714620"/>
            <a:chExt cx="609600" cy="1857388"/>
          </a:xfrm>
        </p:grpSpPr>
        <p:pic>
          <p:nvPicPr>
            <p:cNvPr id="9" name="Picture 32"/>
            <p:cNvPicPr>
              <a:picLocks noChangeAspect="1" noChangeArrowheads="1"/>
            </p:cNvPicPr>
            <p:nvPr/>
          </p:nvPicPr>
          <p:blipFill>
            <a:blip r:embed="rId7"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5635"/>
                                        </p:tgtEl>
                                        <p:attrNameLst>
                                          <p:attrName>style.visibility</p:attrName>
                                        </p:attrNameLst>
                                      </p:cBhvr>
                                      <p:to>
                                        <p:strVal val="visible"/>
                                      </p:to>
                                    </p:set>
                                    <p:animEffect transition="in" filter="blinds(horizontal)">
                                      <p:cBhvr>
                                        <p:cTn id="7" dur="500"/>
                                        <p:tgtEl>
                                          <p:spTgt spid="325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1000100" y="1142984"/>
          <a:ext cx="7486650" cy="1431925"/>
        </p:xfrm>
        <a:graphic>
          <a:graphicData uri="http://schemas.openxmlformats.org/presentationml/2006/ole">
            <p:oleObj spid="_x0000_s294913" name="Document" r:id="rId5" imgW="8250082" imgH="1587608" progId="Word.Document.8">
              <p:embed/>
            </p:oleObj>
          </a:graphicData>
        </a:graphic>
      </p:graphicFrame>
      <p:graphicFrame>
        <p:nvGraphicFramePr>
          <p:cNvPr id="8" name="表格 7"/>
          <p:cNvGraphicFramePr>
            <a:graphicFrameLocks noGrp="1"/>
          </p:cNvGraphicFramePr>
          <p:nvPr/>
        </p:nvGraphicFramePr>
        <p:xfrm>
          <a:off x="1000100" y="2786058"/>
          <a:ext cx="7620579" cy="3236976"/>
        </p:xfrm>
        <a:graphic>
          <a:graphicData uri="http://schemas.openxmlformats.org/drawingml/2006/table">
            <a:tbl>
              <a:tblPr/>
              <a:tblGrid>
                <a:gridCol w="1500198"/>
                <a:gridCol w="2949562"/>
                <a:gridCol w="3170819"/>
              </a:tblGrid>
              <a:tr h="222886">
                <a:tc>
                  <a:txBody>
                    <a:bodyPr/>
                    <a:lstStyle/>
                    <a:p>
                      <a:pPr algn="ctr">
                        <a:lnSpc>
                          <a:spcPct val="118000"/>
                        </a:lnSpc>
                        <a:spcAft>
                          <a:spcPts val="0"/>
                        </a:spcAft>
                      </a:pPr>
                      <a:r>
                        <a:rPr lang="zh-CN" sz="2000" b="1" kern="100" dirty="0">
                          <a:latin typeface="Times New Roman" panose="02020603050405020304"/>
                          <a:cs typeface="Times New Roman" panose="02020603050405020304"/>
                        </a:rPr>
                        <a:t>情况</a:t>
                      </a:r>
                      <a:endParaRPr lang="zh-CN" sz="2000" b="1" kern="100" dirty="0">
                        <a:latin typeface="宋体" panose="02010600030101010101" pitchFamily="2" charset="-122"/>
                        <a:cs typeface="Courier New" panose="02070309020205020404"/>
                      </a:endParaRPr>
                    </a:p>
                  </a:txBody>
                  <a:tcPr marL="95523" marR="955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8000"/>
                        </a:lnSpc>
                        <a:spcAft>
                          <a:spcPts val="0"/>
                        </a:spcAft>
                      </a:pPr>
                      <a:r>
                        <a:rPr lang="zh-CN" sz="2000" b="1" kern="100" dirty="0">
                          <a:latin typeface="Times New Roman" panose="02020603050405020304"/>
                          <a:cs typeface="Times New Roman" panose="02020603050405020304"/>
                        </a:rPr>
                        <a:t>例句</a:t>
                      </a:r>
                      <a:endParaRPr lang="zh-CN" sz="2000" b="1" kern="100" dirty="0">
                        <a:latin typeface="宋体" panose="02010600030101010101" pitchFamily="2" charset="-122"/>
                        <a:cs typeface="Courier New" panose="02070309020205020404"/>
                      </a:endParaRPr>
                    </a:p>
                  </a:txBody>
                  <a:tcPr marL="95523" marR="955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8000"/>
                        </a:lnSpc>
                        <a:spcAft>
                          <a:spcPts val="0"/>
                        </a:spcAft>
                      </a:pPr>
                      <a:r>
                        <a:rPr lang="zh-CN" sz="2000" b="1" kern="100">
                          <a:latin typeface="Times New Roman" panose="02020603050405020304"/>
                          <a:cs typeface="Times New Roman" panose="02020603050405020304"/>
                        </a:rPr>
                        <a:t>翻译</a:t>
                      </a:r>
                      <a:endParaRPr lang="zh-CN" sz="2000" b="1" kern="100">
                        <a:latin typeface="宋体" panose="02010600030101010101" pitchFamily="2" charset="-122"/>
                        <a:cs typeface="Courier New" panose="02070309020205020404"/>
                      </a:endParaRPr>
                    </a:p>
                  </a:txBody>
                  <a:tcPr marL="95523" marR="955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2886">
                <a:tc>
                  <a:txBody>
                    <a:bodyPr/>
                    <a:lstStyle/>
                    <a:p>
                      <a:pPr algn="ctr">
                        <a:lnSpc>
                          <a:spcPct val="118000"/>
                        </a:lnSpc>
                        <a:spcAft>
                          <a:spcPts val="0"/>
                        </a:spcAft>
                      </a:pPr>
                      <a:r>
                        <a:rPr lang="zh-CN" sz="2000" b="1" kern="100">
                          <a:latin typeface="Times New Roman" panose="02020603050405020304"/>
                          <a:cs typeface="Times New Roman" panose="02020603050405020304"/>
                        </a:rPr>
                        <a:t>主谓倒装句</a:t>
                      </a:r>
                      <a:endParaRPr lang="zh-CN" sz="2000" b="1" kern="100">
                        <a:latin typeface="宋体" panose="02010600030101010101" pitchFamily="2" charset="-122"/>
                        <a:cs typeface="Courier New" panose="02070309020205020404"/>
                      </a:endParaRPr>
                    </a:p>
                  </a:txBody>
                  <a:tcPr marL="95523" marR="955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a:latin typeface="Times New Roman" panose="02020603050405020304"/>
                          <a:cs typeface="Times New Roman" panose="02020603050405020304"/>
                        </a:rPr>
                        <a:t>　甚矣，汝之不惠！</a:t>
                      </a:r>
                      <a:r>
                        <a:rPr lang="en-US" sz="2000" b="1" kern="100">
                          <a:latin typeface="Times New Roman" panose="02020603050405020304"/>
                          <a:cs typeface="Courier New" panose="02070309020205020404"/>
                        </a:rPr>
                        <a:t>(</a:t>
                      </a:r>
                      <a:r>
                        <a:rPr lang="zh-CN" sz="2000" b="1" kern="100">
                          <a:latin typeface="Times New Roman" panose="02020603050405020304"/>
                          <a:cs typeface="Times New Roman" panose="02020603050405020304"/>
                        </a:rPr>
                        <a:t>《愚公移山》</a:t>
                      </a:r>
                      <a:r>
                        <a:rPr lang="en-US" sz="2000" b="1" kern="100">
                          <a:latin typeface="Times New Roman" panose="02020603050405020304"/>
                          <a:cs typeface="Courier New" panose="02070309020205020404"/>
                        </a:rPr>
                        <a:t>)</a:t>
                      </a:r>
                      <a:endParaRPr lang="zh-CN" sz="2000" b="1" kern="100">
                        <a:latin typeface="宋体" panose="02010600030101010101" pitchFamily="2" charset="-122"/>
                        <a:cs typeface="Courier New" panose="02070309020205020404"/>
                      </a:endParaRPr>
                    </a:p>
                  </a:txBody>
                  <a:tcPr marL="95523" marR="955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a:latin typeface="Times New Roman" panose="02020603050405020304"/>
                          <a:cs typeface="Times New Roman" panose="02020603050405020304"/>
                        </a:rPr>
                        <a:t>　你不聪明，到了极点</a:t>
                      </a:r>
                      <a:endParaRPr lang="zh-CN" sz="2000" b="1" kern="100">
                        <a:latin typeface="宋体" panose="02010600030101010101" pitchFamily="2" charset="-122"/>
                        <a:cs typeface="Courier New" panose="02070309020205020404"/>
                      </a:endParaRPr>
                    </a:p>
                  </a:txBody>
                  <a:tcPr marL="95523" marR="955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2886">
                <a:tc>
                  <a:txBody>
                    <a:bodyPr/>
                    <a:lstStyle/>
                    <a:p>
                      <a:pPr algn="ctr">
                        <a:lnSpc>
                          <a:spcPct val="118000"/>
                        </a:lnSpc>
                        <a:spcAft>
                          <a:spcPts val="0"/>
                        </a:spcAft>
                      </a:pPr>
                      <a:r>
                        <a:rPr lang="zh-CN" sz="2000" b="1" kern="100">
                          <a:latin typeface="Times New Roman" panose="02020603050405020304"/>
                          <a:cs typeface="Times New Roman" panose="02020603050405020304"/>
                        </a:rPr>
                        <a:t>宾语前置句</a:t>
                      </a:r>
                      <a:endParaRPr lang="zh-CN" sz="2000" b="1" kern="100">
                        <a:latin typeface="宋体" panose="02010600030101010101" pitchFamily="2" charset="-122"/>
                        <a:cs typeface="Courier New" panose="02070309020205020404"/>
                      </a:endParaRPr>
                    </a:p>
                  </a:txBody>
                  <a:tcPr marL="95523" marR="955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a:latin typeface="Times New Roman" panose="02020603050405020304"/>
                          <a:cs typeface="Times New Roman" panose="02020603050405020304"/>
                        </a:rPr>
                        <a:t>　大王来何操？</a:t>
                      </a:r>
                      <a:r>
                        <a:rPr lang="en-US" sz="2000" b="1" kern="100">
                          <a:latin typeface="Times New Roman" panose="02020603050405020304"/>
                          <a:cs typeface="Courier New" panose="02070309020205020404"/>
                        </a:rPr>
                        <a:t> (</a:t>
                      </a:r>
                      <a:r>
                        <a:rPr lang="zh-CN" sz="2000" b="1" kern="100">
                          <a:latin typeface="Times New Roman" panose="02020603050405020304"/>
                          <a:cs typeface="Times New Roman" panose="02020603050405020304"/>
                        </a:rPr>
                        <a:t>《鸿门宴》</a:t>
                      </a:r>
                      <a:r>
                        <a:rPr lang="en-US" sz="2000" b="1" kern="100">
                          <a:latin typeface="Times New Roman" panose="02020603050405020304"/>
                          <a:cs typeface="Courier New" panose="02070309020205020404"/>
                        </a:rPr>
                        <a:t>)</a:t>
                      </a:r>
                      <a:endParaRPr lang="zh-CN" sz="2000" b="1" kern="100">
                        <a:latin typeface="宋体" panose="02010600030101010101" pitchFamily="2" charset="-122"/>
                        <a:cs typeface="Courier New" panose="02070309020205020404"/>
                      </a:endParaRPr>
                    </a:p>
                  </a:txBody>
                  <a:tcPr marL="95523" marR="955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a:latin typeface="Times New Roman" panose="02020603050405020304"/>
                          <a:cs typeface="Times New Roman" panose="02020603050405020304"/>
                        </a:rPr>
                        <a:t>　大王来时带了什么礼物</a:t>
                      </a:r>
                      <a:endParaRPr lang="zh-CN" sz="2000" b="1" kern="100">
                        <a:latin typeface="宋体" panose="02010600030101010101" pitchFamily="2" charset="-122"/>
                        <a:cs typeface="Courier New" panose="02070309020205020404"/>
                      </a:endParaRPr>
                    </a:p>
                  </a:txBody>
                  <a:tcPr marL="95523" marR="955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5772">
                <a:tc>
                  <a:txBody>
                    <a:bodyPr/>
                    <a:lstStyle/>
                    <a:p>
                      <a:pPr algn="ctr">
                        <a:lnSpc>
                          <a:spcPct val="118000"/>
                        </a:lnSpc>
                        <a:spcAft>
                          <a:spcPts val="0"/>
                        </a:spcAft>
                      </a:pPr>
                      <a:r>
                        <a:rPr lang="zh-CN" sz="2000" b="1" kern="100">
                          <a:latin typeface="Times New Roman" panose="02020603050405020304"/>
                          <a:cs typeface="Times New Roman" panose="02020603050405020304"/>
                        </a:rPr>
                        <a:t>定语后置句</a:t>
                      </a:r>
                      <a:endParaRPr lang="zh-CN" sz="2000" b="1" kern="100">
                        <a:latin typeface="宋体" panose="02010600030101010101" pitchFamily="2" charset="-122"/>
                        <a:cs typeface="Courier New" panose="02070309020205020404"/>
                      </a:endParaRPr>
                    </a:p>
                  </a:txBody>
                  <a:tcPr marL="95523" marR="955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a:latin typeface="Times New Roman" panose="02020603050405020304"/>
                          <a:cs typeface="Times New Roman" panose="02020603050405020304"/>
                        </a:rPr>
                        <a:t>　求人可使报秦者。</a:t>
                      </a:r>
                      <a:r>
                        <a:rPr lang="en-US" sz="2000" b="1" kern="100">
                          <a:latin typeface="Times New Roman" panose="02020603050405020304"/>
                          <a:cs typeface="Courier New" panose="02070309020205020404"/>
                        </a:rPr>
                        <a:t> (</a:t>
                      </a:r>
                      <a:r>
                        <a:rPr lang="zh-CN" sz="2000" b="1" kern="100">
                          <a:latin typeface="Times New Roman" panose="02020603050405020304"/>
                          <a:cs typeface="Times New Roman" panose="02020603050405020304"/>
                        </a:rPr>
                        <a:t>《廉颇蔺相如列传》</a:t>
                      </a:r>
                      <a:r>
                        <a:rPr lang="en-US" sz="2000" b="1" kern="100">
                          <a:latin typeface="Times New Roman" panose="02020603050405020304"/>
                          <a:cs typeface="Courier New" panose="02070309020205020404"/>
                        </a:rPr>
                        <a:t>)</a:t>
                      </a:r>
                      <a:endParaRPr lang="zh-CN" sz="2000" b="1" kern="100">
                        <a:latin typeface="宋体" panose="02010600030101010101" pitchFamily="2" charset="-122"/>
                        <a:cs typeface="Courier New" panose="02070309020205020404"/>
                      </a:endParaRPr>
                    </a:p>
                  </a:txBody>
                  <a:tcPr marL="95523" marR="955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a:latin typeface="Times New Roman" panose="02020603050405020304"/>
                          <a:cs typeface="Times New Roman" panose="02020603050405020304"/>
                        </a:rPr>
                        <a:t>　寻求一个能够出使回复秦国的人</a:t>
                      </a:r>
                      <a:endParaRPr lang="zh-CN" sz="2000" b="1" kern="100">
                        <a:latin typeface="宋体" panose="02010600030101010101" pitchFamily="2" charset="-122"/>
                        <a:cs typeface="Courier New" panose="02070309020205020404"/>
                      </a:endParaRPr>
                    </a:p>
                  </a:txBody>
                  <a:tcPr marL="95523" marR="955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5772">
                <a:tc>
                  <a:txBody>
                    <a:bodyPr/>
                    <a:lstStyle/>
                    <a:p>
                      <a:pPr algn="ctr">
                        <a:lnSpc>
                          <a:spcPct val="118000"/>
                        </a:lnSpc>
                        <a:spcAft>
                          <a:spcPts val="0"/>
                        </a:spcAft>
                      </a:pPr>
                      <a:r>
                        <a:rPr lang="zh-CN" sz="2000" b="1" kern="100">
                          <a:latin typeface="Times New Roman" panose="02020603050405020304"/>
                          <a:cs typeface="Times New Roman" panose="02020603050405020304"/>
                        </a:rPr>
                        <a:t>状语后置句</a:t>
                      </a:r>
                      <a:endParaRPr lang="zh-CN" sz="2000" b="1" kern="100">
                        <a:latin typeface="宋体" panose="02010600030101010101" pitchFamily="2" charset="-122"/>
                        <a:cs typeface="Courier New" panose="02070309020205020404"/>
                      </a:endParaRPr>
                    </a:p>
                  </a:txBody>
                  <a:tcPr marL="95523" marR="955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panose="02020603050405020304"/>
                          <a:cs typeface="Times New Roman" panose="02020603050405020304"/>
                        </a:rPr>
                        <a:t>　青，取之于蓝，而青于蓝。</a:t>
                      </a:r>
                      <a:r>
                        <a:rPr lang="en-US" sz="2000" b="1" kern="100" dirty="0">
                          <a:latin typeface="Times New Roman" panose="02020603050405020304"/>
                          <a:cs typeface="Courier New" panose="02070309020205020404"/>
                        </a:rPr>
                        <a:t> (</a:t>
                      </a:r>
                      <a:r>
                        <a:rPr lang="zh-CN" sz="2000" b="1" kern="100" dirty="0">
                          <a:latin typeface="Times New Roman" panose="02020603050405020304"/>
                          <a:cs typeface="Times New Roman" panose="02020603050405020304"/>
                        </a:rPr>
                        <a:t>《劝学》</a:t>
                      </a:r>
                      <a:r>
                        <a:rPr lang="en-US" sz="2000" b="1" kern="100" dirty="0">
                          <a:latin typeface="Times New Roman" panose="02020603050405020304"/>
                          <a:cs typeface="Courier New" panose="02070309020205020404"/>
                        </a:rPr>
                        <a:t>)</a:t>
                      </a:r>
                      <a:endParaRPr lang="zh-CN" sz="2000" b="1" kern="100" dirty="0">
                        <a:latin typeface="宋体" panose="02010600030101010101" pitchFamily="2" charset="-122"/>
                        <a:cs typeface="Courier New" panose="02070309020205020404"/>
                      </a:endParaRPr>
                    </a:p>
                  </a:txBody>
                  <a:tcPr marL="95523" marR="955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panose="02020603050405020304"/>
                          <a:cs typeface="Times New Roman" panose="02020603050405020304"/>
                        </a:rPr>
                        <a:t>　靛青，是从蓝草中提取的，但比蓝草颜色更深</a:t>
                      </a:r>
                      <a:endParaRPr lang="zh-CN" sz="2000" b="1" kern="100" dirty="0">
                        <a:latin typeface="宋体" panose="02010600030101010101" pitchFamily="2" charset="-122"/>
                        <a:cs typeface="Courier New" panose="02070309020205020404"/>
                      </a:endParaRPr>
                    </a:p>
                  </a:txBody>
                  <a:tcPr marL="95523" marR="955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9" name="组合 8"/>
          <p:cNvGrpSpPr/>
          <p:nvPr/>
        </p:nvGrpSpPr>
        <p:grpSpPr>
          <a:xfrm>
            <a:off x="0" y="3357562"/>
            <a:ext cx="609600" cy="1857388"/>
            <a:chOff x="0" y="2714620"/>
            <a:chExt cx="609600" cy="1857388"/>
          </a:xfrm>
        </p:grpSpPr>
        <p:pic>
          <p:nvPicPr>
            <p:cNvPr id="11"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998538" y="1135063"/>
          <a:ext cx="7315200" cy="4656137"/>
        </p:xfrm>
        <a:graphic>
          <a:graphicData uri="http://schemas.openxmlformats.org/presentationml/2006/ole">
            <p:oleObj spid="_x0000_s295937" name="Microsoft Office Word 97 - 2003 文档" r:id="rId5" imgW="8212015" imgH="5266186"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928662" y="928670"/>
          <a:ext cx="7608887" cy="5383212"/>
        </p:xfrm>
        <a:graphic>
          <a:graphicData uri="http://schemas.openxmlformats.org/presentationml/2006/ole">
            <p:oleObj spid="_x0000_s296961" name="Microsoft Office Word 97 - 2003 文档" r:id="rId5" imgW="8363923" imgH="5962454"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1069975" y="1208088"/>
          <a:ext cx="7280275" cy="4605337"/>
        </p:xfrm>
        <a:graphic>
          <a:graphicData uri="http://schemas.openxmlformats.org/presentationml/2006/ole">
            <p:oleObj spid="_x0000_s297985" name="Document" r:id="rId5" imgW="8022040" imgH="5094192"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998538" y="1066800"/>
          <a:ext cx="7518400" cy="5164138"/>
        </p:xfrm>
        <a:graphic>
          <a:graphicData uri="http://schemas.openxmlformats.org/presentationml/2006/ole">
            <p:oleObj spid="_x0000_s299009" name="Microsoft Office Word 97 - 2003 文档" r:id="rId5" imgW="8288149" imgH="5714740"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928662" y="1142984"/>
          <a:ext cx="7624762" cy="5245100"/>
        </p:xfrm>
        <a:graphic>
          <a:graphicData uri="http://schemas.openxmlformats.org/presentationml/2006/ole">
            <p:oleObj spid="_x0000_s300033" name="Microsoft Office Word 97 - 2003 文档" r:id="rId5" imgW="8382957" imgH="5809932"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1365253"/>
            <a:ext cx="7920038" cy="4421201"/>
          </a:xfrm>
          <a:prstGeom prst="rect">
            <a:avLst/>
          </a:prstGeom>
          <a:noFill/>
          <a:ln w="9525">
            <a:noFill/>
            <a:miter lim="800000"/>
          </a:ln>
        </p:spPr>
        <p:txBody>
          <a:bodyPr/>
          <a:lstStyle/>
          <a:p>
            <a:pPr indent="266700" algn="just">
              <a:lnSpc>
                <a:spcPts val="3500"/>
              </a:lnSpc>
              <a:spcAft>
                <a:spcPts val="0"/>
              </a:spcAft>
            </a:pPr>
            <a:r>
              <a:rPr lang="zh-CN" altLang="en-US" sz="2400" b="1" kern="100" dirty="0" smtClean="0">
                <a:latin typeface="宋体" panose="02010600030101010101" pitchFamily="2" charset="-122"/>
                <a:cs typeface="Times New Roman" panose="02020603050405020304"/>
              </a:rPr>
              <a:t>②</a:t>
            </a:r>
            <a:r>
              <a:rPr lang="zh-CN" altLang="en-US" sz="2400" b="1" kern="100" dirty="0" smtClean="0">
                <a:latin typeface="Times New Roman" panose="02020603050405020304"/>
                <a:cs typeface="Times New Roman" panose="02020603050405020304"/>
              </a:rPr>
              <a:t>风林一叶下，露草百虫鸣。</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微风穿过树林，叶子</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悄然落下，露水沾湿秋草，百虫鸣叫。</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　　本句从视觉和听觉的角度，用以动衬静的手法描写</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风林</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叶下</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露草</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百虫</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等深秋景物，营造</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了一种落寞凄清的氛围。</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宋体" panose="02010600030101010101" pitchFamily="2" charset="-122"/>
                <a:cs typeface="Times New Roman" panose="02020603050405020304"/>
              </a:rPr>
              <a:t>③</a:t>
            </a:r>
            <a:r>
              <a:rPr lang="zh-CN" altLang="en-US" sz="2400" b="1" kern="100" dirty="0" smtClean="0">
                <a:latin typeface="Times New Roman" panose="02020603050405020304"/>
                <a:cs typeface="Times New Roman" panose="02020603050405020304"/>
              </a:rPr>
              <a:t>病入新凉减，诗从半睡成。</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病情随着天气转凉有</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了好转，在半睡半醒之间写成了这首诗。</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　　颈联点明诗人的身体状况和写作这首诗的情形。</a:t>
            </a:r>
            <a:r>
              <a:rPr lang="en-US" sz="2400" b="1" kern="100" dirty="0" smtClean="0">
                <a:latin typeface="宋体" panose="02010600030101010101" pitchFamily="2" charset="-122"/>
                <a:cs typeface="Times New Roman" panose="02020603050405020304"/>
              </a:rPr>
              <a:t>“</a:t>
            </a: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病减</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也为后文</a:t>
            </a:r>
            <a:r>
              <a:rPr lang="zh-CN" alt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炬火驿前迎</a:t>
            </a:r>
            <a:r>
              <a:rPr lang="zh-CN" alt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做了铺垫。</a:t>
            </a:r>
            <a:endParaRPr lang="zh-CN" sz="2400" b="1" kern="100" dirty="0">
              <a:latin typeface="宋体" panose="02010600030101010101" pitchFamily="2" charset="-122"/>
              <a:cs typeface="Courier New" panose="02070309020205020404"/>
            </a:endParaRPr>
          </a:p>
        </p:txBody>
      </p:sp>
      <p:grpSp>
        <p:nvGrpSpPr>
          <p:cNvPr id="7" name="组合 6"/>
          <p:cNvGrpSpPr/>
          <p:nvPr/>
        </p:nvGrpSpPr>
        <p:grpSpPr>
          <a:xfrm>
            <a:off x="0" y="3071810"/>
            <a:ext cx="609600" cy="1857388"/>
            <a:chOff x="0" y="2714620"/>
            <a:chExt cx="609600" cy="1857388"/>
          </a:xfrm>
        </p:grpSpPr>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931863" y="1000125"/>
          <a:ext cx="7591425" cy="5262563"/>
        </p:xfrm>
        <a:graphic>
          <a:graphicData uri="http://schemas.openxmlformats.org/presentationml/2006/ole">
            <p:oleObj spid="_x0000_s301057" name="Document" r:id="rId5" imgW="8363923" imgH="5819667"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931863" y="1000125"/>
          <a:ext cx="7573962" cy="4503738"/>
        </p:xfrm>
        <a:graphic>
          <a:graphicData uri="http://schemas.openxmlformats.org/presentationml/2006/ole">
            <p:oleObj spid="_x0000_s302081" name="Document" r:id="rId5" imgW="8344890" imgH="4979529"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998538" y="1493853"/>
          <a:ext cx="7518400" cy="4149725"/>
        </p:xfrm>
        <a:graphic>
          <a:graphicData uri="http://schemas.openxmlformats.org/presentationml/2006/ole">
            <p:oleObj spid="_x0000_s303105" name="Microsoft Office Word 97 - 2003 文档" r:id="rId5" imgW="8269115" imgH="4595157"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998538" y="1219200"/>
          <a:ext cx="7485062" cy="5080000"/>
        </p:xfrm>
        <a:graphic>
          <a:graphicData uri="http://schemas.openxmlformats.org/presentationml/2006/ole">
            <p:oleObj spid="_x0000_s304129" name="Microsoft Office Word 97 - 2003 文档" r:id="rId5" imgW="8250082" imgH="5617746"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1000125" y="1290642"/>
          <a:ext cx="7505700" cy="2709862"/>
        </p:xfrm>
        <a:graphic>
          <a:graphicData uri="http://schemas.openxmlformats.org/presentationml/2006/ole">
            <p:oleObj spid="_x0000_s305153" name="Document" r:id="rId5" imgW="8269115" imgH="2994929"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1000125" y="1138238"/>
          <a:ext cx="7488238" cy="3227387"/>
        </p:xfrm>
        <a:graphic>
          <a:graphicData uri="http://schemas.openxmlformats.org/presentationml/2006/ole">
            <p:oleObj spid="_x0000_s306177" name="Document" r:id="rId5" imgW="8250082" imgH="3571848"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928662" y="928670"/>
          <a:ext cx="7470775" cy="5280025"/>
        </p:xfrm>
        <a:graphic>
          <a:graphicData uri="http://schemas.openxmlformats.org/presentationml/2006/ole">
            <p:oleObj spid="_x0000_s307201" name="Microsoft Office Word 97 - 2003 文档" r:id="rId5" imgW="8212015" imgH="5860773"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998538" y="1252538"/>
          <a:ext cx="7299325" cy="3184525"/>
        </p:xfrm>
        <a:graphic>
          <a:graphicData uri="http://schemas.openxmlformats.org/presentationml/2006/ole">
            <p:oleObj spid="_x0000_s308226" name="Microsoft Office Word 97 - 2003 文档" r:id="rId5" imgW="8173948" imgH="3599972" progId="Word.Document.8">
              <p:embed/>
            </p:oleObj>
          </a:graphicData>
        </a:graphic>
      </p:graphicFrame>
      <p:graphicFrame>
        <p:nvGraphicFramePr>
          <p:cNvPr id="340995" name="Object 3"/>
          <p:cNvGraphicFramePr>
            <a:graphicFrameLocks noChangeAspect="1"/>
          </p:cNvGraphicFramePr>
          <p:nvPr/>
        </p:nvGraphicFramePr>
        <p:xfrm>
          <a:off x="931863" y="4437063"/>
          <a:ext cx="7381875" cy="1574800"/>
        </p:xfrm>
        <a:graphic>
          <a:graphicData uri="http://schemas.openxmlformats.org/presentationml/2006/ole">
            <p:oleObj spid="_x0000_s308225" name="Microsoft Office Word 97 - 2003 文档" r:id="rId6" imgW="8135882" imgH="1741213" progId="Word.Document.8">
              <p:embed/>
            </p:oleObj>
          </a:graphicData>
        </a:graphic>
      </p:graphicFrame>
      <p:grpSp>
        <p:nvGrpSpPr>
          <p:cNvPr id="8" name="组合 7"/>
          <p:cNvGrpSpPr/>
          <p:nvPr/>
        </p:nvGrpSpPr>
        <p:grpSpPr>
          <a:xfrm>
            <a:off x="0" y="3357562"/>
            <a:ext cx="609600" cy="1857388"/>
            <a:chOff x="0" y="2714620"/>
            <a:chExt cx="609600" cy="1857388"/>
          </a:xfrm>
        </p:grpSpPr>
        <p:pic>
          <p:nvPicPr>
            <p:cNvPr id="9" name="Picture 32"/>
            <p:cNvPicPr>
              <a:picLocks noChangeAspect="1" noChangeArrowheads="1"/>
            </p:cNvPicPr>
            <p:nvPr/>
          </p:nvPicPr>
          <p:blipFill>
            <a:blip r:embed="rId7"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0995"/>
                                        </p:tgtEl>
                                        <p:attrNameLst>
                                          <p:attrName>style.visibility</p:attrName>
                                        </p:attrNameLst>
                                      </p:cBhvr>
                                      <p:to>
                                        <p:strVal val="visible"/>
                                      </p:to>
                                    </p:set>
                                    <p:anim calcmode="lin" valueType="num">
                                      <p:cBhvr additive="base">
                                        <p:cTn id="7" dur="500" fill="hold"/>
                                        <p:tgtEl>
                                          <p:spTgt spid="340995"/>
                                        </p:tgtEl>
                                        <p:attrNameLst>
                                          <p:attrName>ppt_x</p:attrName>
                                        </p:attrNameLst>
                                      </p:cBhvr>
                                      <p:tavLst>
                                        <p:tav tm="0">
                                          <p:val>
                                            <p:strVal val="#ppt_x"/>
                                          </p:val>
                                        </p:tav>
                                        <p:tav tm="100000">
                                          <p:val>
                                            <p:strVal val="#ppt_x"/>
                                          </p:val>
                                        </p:tav>
                                      </p:tavLst>
                                    </p:anim>
                                    <p:anim calcmode="lin" valueType="num">
                                      <p:cBhvr additive="base">
                                        <p:cTn id="8" dur="500" fill="hold"/>
                                        <p:tgtEl>
                                          <p:spTgt spid="3409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1000125" y="1138238"/>
          <a:ext cx="7419975" cy="4813300"/>
        </p:xfrm>
        <a:graphic>
          <a:graphicData uri="http://schemas.openxmlformats.org/presentationml/2006/ole">
            <p:oleObj spid="_x0000_s309249" name="Microsoft Office Word 97 - 2003 文档" r:id="rId5" imgW="8154915" imgH="5331450"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1000125" y="1138238"/>
          <a:ext cx="7402513" cy="4918075"/>
        </p:xfrm>
        <a:graphic>
          <a:graphicData uri="http://schemas.openxmlformats.org/presentationml/2006/ole">
            <p:oleObj spid="_x0000_s310273" name="Microsoft Office Word 97 - 2003 文档" r:id="rId5" imgW="8135882" imgH="5464862"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936625"/>
            <a:ext cx="7920038" cy="5399088"/>
          </a:xfrm>
          <a:prstGeom prst="rect">
            <a:avLst/>
          </a:prstGeom>
          <a:noFill/>
          <a:ln w="9525">
            <a:noFill/>
            <a:miter lim="800000"/>
          </a:ln>
        </p:spPr>
        <p:txBody>
          <a:bodyPr/>
          <a:lstStyle/>
          <a:p>
            <a:pPr indent="266700" algn="just">
              <a:lnSpc>
                <a:spcPts val="3500"/>
              </a:lnSpc>
              <a:spcAft>
                <a:spcPts val="0"/>
              </a:spcAft>
            </a:pPr>
            <a:r>
              <a:rPr lang="zh-CN" altLang="en-US" sz="2400" b="1" kern="100" dirty="0" smtClean="0">
                <a:latin typeface="宋体" panose="02010600030101010101" pitchFamily="2" charset="-122"/>
                <a:cs typeface="Times New Roman" panose="02020603050405020304"/>
              </a:rPr>
              <a:t>④</a:t>
            </a:r>
            <a:r>
              <a:rPr lang="zh-CN" altLang="en-US" sz="2400" b="1" kern="100" dirty="0" smtClean="0">
                <a:latin typeface="Times New Roman" panose="02020603050405020304"/>
                <a:cs typeface="Times New Roman" panose="02020603050405020304"/>
              </a:rPr>
              <a:t>还思散关路，炬火驿前迎。</a:t>
            </a:r>
            <a:r>
              <a:rPr lang="en-US" altLang="zh-CN" sz="2400" b="1" kern="100" dirty="0" smtClean="0">
                <a:latin typeface="Times New Roman" panose="02020603050405020304"/>
                <a:cs typeface="Times New Roman" panose="02020603050405020304"/>
              </a:rPr>
              <a:t>——</a:t>
            </a:r>
            <a:r>
              <a:rPr lang="zh-CN" altLang="en-US" sz="2400" b="1" kern="100" dirty="0" smtClean="0">
                <a:latin typeface="Times New Roman" panose="02020603050405020304"/>
                <a:cs typeface="Times New Roman" panose="02020603050405020304"/>
              </a:rPr>
              <a:t>依然想着当年大散关</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的路，举着火把到驿馆前迎接。</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　　尾联，作者走笔抒怀，虽是卧病，然病中所思，诗</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中所吟，仍是难以忘怀的大散关边防重地，是抗金作战</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的前线。</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黑体" panose="02010600030101010101" charset="-122"/>
                <a:cs typeface="Times New Roman" panose="02020603050405020304"/>
              </a:rPr>
              <a:t>关键五：</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黑体" panose="02010600030101010101" charset="-122"/>
                <a:cs typeface="Times New Roman" panose="02020603050405020304"/>
              </a:rPr>
              <a:t>泡</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黑体" panose="02010600030101010101" charset="-122"/>
                <a:cs typeface="Times New Roman" panose="02020603050405020304"/>
              </a:rPr>
              <a:t>情感</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晓情明旨。从整首诗来看，前</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两联写秋夜的自然环境，第三联写诗人自己的生活状况，</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尾联应该是诗人委婉抒发情感的内容，是领悟这首诗思</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想情感的关键内容。尾联中诗人想着</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散关路</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，说明</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诗人念念不忘昔年在大散关的战斗生活；病情稍有好转</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就</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炬火驿前迎</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体现了诗人想重返战场、报效国家的</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强烈愿望。体悟到这一步，才算是真正读懂了诗歌。</a:t>
            </a:r>
            <a:endParaRPr lang="zh-CN" sz="2400" b="1" kern="100" dirty="0">
              <a:latin typeface="宋体" panose="02010600030101010101" pitchFamily="2" charset="-122"/>
              <a:cs typeface="Courier New" panose="02070309020205020404"/>
            </a:endParaRPr>
          </a:p>
        </p:txBody>
      </p:sp>
      <p:grpSp>
        <p:nvGrpSpPr>
          <p:cNvPr id="7" name="组合 6"/>
          <p:cNvGrpSpPr/>
          <p:nvPr/>
        </p:nvGrpSpPr>
        <p:grpSpPr>
          <a:xfrm>
            <a:off x="0" y="3071810"/>
            <a:ext cx="609600" cy="1857388"/>
            <a:chOff x="0" y="2714620"/>
            <a:chExt cx="609600" cy="1857388"/>
          </a:xfrm>
        </p:grpSpPr>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998538" y="1287463"/>
          <a:ext cx="7366000" cy="4943475"/>
        </p:xfrm>
        <a:graphic>
          <a:graphicData uri="http://schemas.openxmlformats.org/presentationml/2006/ole">
            <p:oleObj spid="_x0000_s311297" name="Microsoft Office Word 97 - 2003 文档" r:id="rId5" imgW="8098174" imgH="5480727"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998538" y="1135063"/>
          <a:ext cx="7350125" cy="4943475"/>
        </p:xfrm>
        <a:graphic>
          <a:graphicData uri="http://schemas.openxmlformats.org/presentationml/2006/ole">
            <p:oleObj spid="_x0000_s312321" name="Microsoft Office Word 97 - 2003 文档" r:id="rId5" imgW="8098174" imgH="5480727"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1000125" y="1138238"/>
          <a:ext cx="7350125" cy="4951412"/>
        </p:xfrm>
        <a:graphic>
          <a:graphicData uri="http://schemas.openxmlformats.org/presentationml/2006/ole">
            <p:oleObj spid="_x0000_s313345" name="Document" r:id="rId5" imgW="8098174" imgH="5480727"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1066800" y="1270000"/>
          <a:ext cx="7180263" cy="4927600"/>
        </p:xfrm>
        <a:graphic>
          <a:graphicData uri="http://schemas.openxmlformats.org/presentationml/2006/ole">
            <p:oleObj spid="_x0000_s314369" name="Microsoft Office Word 97 - 2003 文档" r:id="rId5" imgW="8060107" imgH="5563659"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1066800" y="1338263"/>
          <a:ext cx="7297738" cy="5029200"/>
        </p:xfrm>
        <a:graphic>
          <a:graphicData uri="http://schemas.openxmlformats.org/presentationml/2006/ole">
            <p:oleObj spid="_x0000_s315393" name="Microsoft Office Word 97 - 2003 文档" r:id="rId5" imgW="8041074" imgH="5573034"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931863" y="931863"/>
          <a:ext cx="7608887" cy="5383212"/>
        </p:xfrm>
        <a:graphic>
          <a:graphicData uri="http://schemas.openxmlformats.org/presentationml/2006/ole">
            <p:oleObj spid="_x0000_s316417" name="Document" r:id="rId5" imgW="8382957" imgH="5953079"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931863" y="931863"/>
          <a:ext cx="7591425" cy="5383212"/>
        </p:xfrm>
        <a:graphic>
          <a:graphicData uri="http://schemas.openxmlformats.org/presentationml/2006/ole">
            <p:oleObj spid="_x0000_s317441" name="Microsoft Office Word 97 - 2003 文档" r:id="rId5" imgW="8344890" imgH="5972190"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931863" y="1371600"/>
          <a:ext cx="7551737" cy="1846263"/>
        </p:xfrm>
        <a:graphic>
          <a:graphicData uri="http://schemas.openxmlformats.org/presentationml/2006/ole">
            <p:oleObj spid="_x0000_s318466" name="Microsoft Office Word 97 - 2003 文档" r:id="rId5" imgW="8326216" imgH="2044816" progId="Word.Document.8">
              <p:embed/>
            </p:oleObj>
          </a:graphicData>
        </a:graphic>
      </p:graphicFrame>
      <p:graphicFrame>
        <p:nvGraphicFramePr>
          <p:cNvPr id="392195" name="Object 3"/>
          <p:cNvGraphicFramePr>
            <a:graphicFrameLocks noChangeAspect="1"/>
          </p:cNvGraphicFramePr>
          <p:nvPr/>
        </p:nvGraphicFramePr>
        <p:xfrm>
          <a:off x="1000100" y="3071810"/>
          <a:ext cx="7539037" cy="2398713"/>
        </p:xfrm>
        <a:graphic>
          <a:graphicData uri="http://schemas.openxmlformats.org/presentationml/2006/ole">
            <p:oleObj spid="_x0000_s318465" name="Microsoft Office Word 97 - 2003 文档" r:id="rId6" imgW="8288149" imgH="2655268" progId="Word.Document.8">
              <p:embed/>
            </p:oleObj>
          </a:graphicData>
        </a:graphic>
      </p:graphicFrame>
      <p:grpSp>
        <p:nvGrpSpPr>
          <p:cNvPr id="8" name="组合 7"/>
          <p:cNvGrpSpPr/>
          <p:nvPr/>
        </p:nvGrpSpPr>
        <p:grpSpPr>
          <a:xfrm>
            <a:off x="0" y="3357562"/>
            <a:ext cx="609600" cy="1857388"/>
            <a:chOff x="0" y="2714620"/>
            <a:chExt cx="609600" cy="1857388"/>
          </a:xfrm>
        </p:grpSpPr>
        <p:pic>
          <p:nvPicPr>
            <p:cNvPr id="9" name="Picture 32"/>
            <p:cNvPicPr>
              <a:picLocks noChangeAspect="1" noChangeArrowheads="1"/>
            </p:cNvPicPr>
            <p:nvPr/>
          </p:nvPicPr>
          <p:blipFill>
            <a:blip r:embed="rId7"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92195"/>
                                        </p:tgtEl>
                                        <p:attrNameLst>
                                          <p:attrName>style.visibility</p:attrName>
                                        </p:attrNameLst>
                                      </p:cBhvr>
                                      <p:to>
                                        <p:strVal val="visible"/>
                                      </p:to>
                                    </p:set>
                                    <p:animEffect transition="in" filter="wipe(down)">
                                      <p:cBhvr>
                                        <p:cTn id="7" dur="500"/>
                                        <p:tgtEl>
                                          <p:spTgt spid="392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aphicFrame>
        <p:nvGraphicFramePr>
          <p:cNvPr id="315395" name="Object 3"/>
          <p:cNvGraphicFramePr>
            <a:graphicFrameLocks noChangeAspect="1"/>
          </p:cNvGraphicFramePr>
          <p:nvPr/>
        </p:nvGraphicFramePr>
        <p:xfrm>
          <a:off x="928662" y="1285860"/>
          <a:ext cx="7518400" cy="4572000"/>
        </p:xfrm>
        <a:graphic>
          <a:graphicData uri="http://schemas.openxmlformats.org/presentationml/2006/ole">
            <p:oleObj spid="_x0000_s319489" name="Microsoft Office Word 97 - 2003 文档" r:id="rId5" imgW="8288149" imgH="5064264" progId="Word.Document.8">
              <p:embed/>
            </p:oleObj>
          </a:graphicData>
        </a:graphic>
      </p:graphicFrame>
      <p:grpSp>
        <p:nvGrpSpPr>
          <p:cNvPr id="7" name="组合 6"/>
          <p:cNvGrpSpPr/>
          <p:nvPr/>
        </p:nvGrpSpPr>
        <p:grpSpPr>
          <a:xfrm>
            <a:off x="0" y="3357562"/>
            <a:ext cx="609600" cy="1857388"/>
            <a:chOff x="0" y="2714620"/>
            <a:chExt cx="609600" cy="1857388"/>
          </a:xfrm>
        </p:grpSpPr>
        <p:pic>
          <p:nvPicPr>
            <p:cNvPr id="8" name="Picture 32"/>
            <p:cNvPicPr>
              <a:picLocks noChangeAspect="1" noChangeArrowheads="1"/>
            </p:cNvPicPr>
            <p:nvPr/>
          </p:nvPicPr>
          <p:blipFill>
            <a:blip r:embed="rId6" cstate="print"/>
            <a:srcRect/>
            <a:stretch>
              <a:fillRect/>
            </a:stretch>
          </p:blipFill>
          <p:spPr bwMode="auto">
            <a:xfrm>
              <a:off x="0" y="2714620"/>
              <a:ext cx="609600" cy="1857388"/>
            </a:xfrm>
            <a:prstGeom prst="rect">
              <a:avLst/>
            </a:prstGeom>
            <a:noFill/>
            <a:ln w="9525">
              <a:noFill/>
              <a:miter lim="800000"/>
              <a:headEnd/>
              <a:tailEnd/>
            </a:ln>
          </p:spPr>
        </p:pic>
        <p:sp>
          <p:nvSpPr>
            <p:cNvPr id="9"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grpSp>
        <p:nvGrpSpPr>
          <p:cNvPr id="7" name="组合 6"/>
          <p:cNvGrpSpPr/>
          <p:nvPr/>
        </p:nvGrpSpPr>
        <p:grpSpPr>
          <a:xfrm>
            <a:off x="0" y="4643446"/>
            <a:ext cx="609600" cy="1850230"/>
            <a:chOff x="0" y="4643446"/>
            <a:chExt cx="609600" cy="1850230"/>
          </a:xfrm>
        </p:grpSpPr>
        <p:pic>
          <p:nvPicPr>
            <p:cNvPr id="8" name="Picture 49">
              <a:hlinkClick r:id="rId4" action="ppaction://hlinksldjump"/>
            </p:cNvPr>
            <p:cNvPicPr>
              <a:picLocks noChangeAspect="1" noChangeArrowheads="1"/>
            </p:cNvPicPr>
            <p:nvPr/>
          </p:nvPicPr>
          <p:blipFill>
            <a:blip r:embed="rId5"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6"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pSp>
      <p:graphicFrame>
        <p:nvGraphicFramePr>
          <p:cNvPr id="395266" name="Object 2"/>
          <p:cNvGraphicFramePr>
            <a:graphicFrameLocks noChangeAspect="1"/>
          </p:cNvGraphicFramePr>
          <p:nvPr/>
        </p:nvGraphicFramePr>
        <p:xfrm>
          <a:off x="931863" y="1138238"/>
          <a:ext cx="7521575" cy="4830762"/>
        </p:xfrm>
        <a:graphic>
          <a:graphicData uri="http://schemas.openxmlformats.org/presentationml/2006/ole">
            <p:oleObj spid="_x0000_s320513" name="Document" r:id="rId7" imgW="8288149" imgH="5357411" progId="Word.Document.8">
              <p:embed/>
            </p:oleObj>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7767"/>
                                        </p:tgtEl>
                                        <p:attrNameLst>
                                          <p:attrName>style.visibility</p:attrName>
                                        </p:attrNameLst>
                                      </p:cBhvr>
                                      <p:to>
                                        <p:strVal val="visible"/>
                                      </p:to>
                                    </p:set>
                                    <p:anim calcmode="lin" valueType="num">
                                      <p:cBhvr additive="base">
                                        <p:cTn id="7" dur="500" fill="hold"/>
                                        <p:tgtEl>
                                          <p:spTgt spid="117767"/>
                                        </p:tgtEl>
                                        <p:attrNameLst>
                                          <p:attrName>ppt_x</p:attrName>
                                        </p:attrNameLst>
                                      </p:cBhvr>
                                      <p:tavLst>
                                        <p:tav tm="0">
                                          <p:val>
                                            <p:strVal val="0-#ppt_w/2"/>
                                          </p:val>
                                        </p:tav>
                                        <p:tav tm="100000">
                                          <p:val>
                                            <p:strVal val="#ppt_x"/>
                                          </p:val>
                                        </p:tav>
                                      </p:tavLst>
                                    </p:anim>
                                    <p:anim calcmode="lin" valueType="num">
                                      <p:cBhvr additive="base">
                                        <p:cTn id="8" dur="500" fill="hold"/>
                                        <p:tgtEl>
                                          <p:spTgt spid="117767"/>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95266"/>
                                        </p:tgtEl>
                                        <p:attrNameLst>
                                          <p:attrName>style.visibility</p:attrName>
                                        </p:attrNameLst>
                                      </p:cBhvr>
                                      <p:to>
                                        <p:strVal val="visible"/>
                                      </p:to>
                                    </p:set>
                                    <p:animEffect transition="in" filter="blinds(horizontal)">
                                      <p:cBhvr>
                                        <p:cTn id="17" dur="500"/>
                                        <p:tgtEl>
                                          <p:spTgt spid="395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936625"/>
            <a:ext cx="7920038" cy="5399088"/>
          </a:xfrm>
          <a:prstGeom prst="rect">
            <a:avLst/>
          </a:prstGeom>
          <a:noFill/>
          <a:ln w="9525">
            <a:noFill/>
            <a:miter lim="800000"/>
          </a:ln>
        </p:spPr>
        <p:txBody>
          <a:bodyPr/>
          <a:lstStyle/>
          <a:p>
            <a:pPr indent="266700" algn="just">
              <a:spcAft>
                <a:spcPts val="0"/>
              </a:spcAft>
            </a:pPr>
            <a:r>
              <a:rPr lang="en-US" sz="2400" b="1" kern="100" dirty="0" smtClean="0">
                <a:latin typeface="+mj-ea"/>
                <a:ea typeface="+mj-ea"/>
                <a:cs typeface="Courier New" panose="02070309020205020404"/>
              </a:rPr>
              <a:t>[</a:t>
            </a:r>
            <a:r>
              <a:rPr lang="zh-CN" altLang="en-US" sz="2400" b="1" kern="100" dirty="0" smtClean="0">
                <a:latin typeface="+mj-ea"/>
                <a:ea typeface="+mj-ea"/>
                <a:cs typeface="Times New Roman" panose="02020603050405020304"/>
              </a:rPr>
              <a:t>依法答题</a:t>
            </a:r>
            <a:r>
              <a:rPr lang="en-US" sz="2400" b="1" kern="100" dirty="0" smtClean="0">
                <a:latin typeface="+mj-ea"/>
                <a:ea typeface="+mj-ea"/>
                <a:cs typeface="Courier New" panose="02070309020205020404"/>
              </a:rPr>
              <a:t>] </a:t>
            </a:r>
            <a:endParaRPr lang="zh-CN" altLang="en-US" sz="2400" b="1" kern="100" dirty="0" smtClean="0">
              <a:latin typeface="+mj-ea"/>
              <a:ea typeface="+mj-ea"/>
              <a:cs typeface="Courier New" panose="02070309020205020404"/>
            </a:endParaRPr>
          </a:p>
          <a:p>
            <a:pPr indent="266700" algn="just">
              <a:spcAft>
                <a:spcPts val="0"/>
              </a:spcAft>
            </a:pPr>
            <a:r>
              <a:rPr lang="en-US" sz="2400" b="1" kern="100" dirty="0" smtClean="0">
                <a:latin typeface="Times New Roman" panose="02020603050405020304"/>
                <a:cs typeface="Courier New" panose="02070309020205020404"/>
              </a:rPr>
              <a:t>(1)</a:t>
            </a:r>
            <a:r>
              <a:rPr lang="zh-CN" altLang="en-US" sz="2400" b="1" kern="100" dirty="0" smtClean="0">
                <a:latin typeface="Times New Roman" panose="02020603050405020304"/>
                <a:cs typeface="Times New Roman" panose="02020603050405020304"/>
              </a:rPr>
              <a:t>第二联写景精细，请简要分析</a:t>
            </a:r>
            <a:r>
              <a:rPr lang="zh-CN" altLang="en-US" sz="2400" b="1" kern="100" dirty="0" smtClean="0">
                <a:latin typeface="Times New Roman" panose="02020603050405020304"/>
                <a:cs typeface="Times New Roman" panose="02020603050405020304"/>
              </a:rPr>
              <a:t>。</a:t>
            </a:r>
            <a:endParaRPr lang="en-US" altLang="zh-CN" sz="2400" b="1" kern="100" dirty="0" smtClean="0">
              <a:latin typeface="Times New Roman" panose="02020603050405020304"/>
              <a:cs typeface="Times New Roman" panose="02020603050405020304"/>
            </a:endParaRPr>
          </a:p>
          <a:p>
            <a:pPr indent="266700" algn="just">
              <a:spcAft>
                <a:spcPts val="0"/>
              </a:spcAft>
            </a:pP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(1)①</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要点：上句写微风穿过树林，叶子悄然落下；</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②</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下　</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句写露水沾湿秋草，百虫鸣叫；</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③</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全联细致地写出了秋</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夜的寂静，营造出一种凄清的氛围。</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其他看法，言之成</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理亦可</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p>
          <a:p>
            <a:pPr indent="266700" algn="just">
              <a:lnSpc>
                <a:spcPts val="3500"/>
              </a:lnSpc>
              <a:spcAft>
                <a:spcPts val="0"/>
              </a:spcAft>
            </a:pPr>
            <a:endParaRPr lang="en-US" altLang="en-US" sz="2400" b="1" dirty="0" smtClean="0">
              <a:solidFill>
                <a:srgbClr val="990033"/>
              </a:solidFill>
              <a:latin typeface="Times New Roman" panose="02020603050405020304" pitchFamily="18" charset="0"/>
              <a:ea typeface="+mn-ea"/>
              <a:cs typeface="Times New Roman" panose="02020603050405020304" pitchFamily="18" charset="0"/>
            </a:endParaRPr>
          </a:p>
          <a:p>
            <a:pPr lvl="0" indent="266700" algn="just">
              <a:spcAft>
                <a:spcPts val="0"/>
              </a:spcAft>
            </a:pPr>
            <a:r>
              <a:rPr lang="en-US" altLang="zh-CN" sz="2400" b="1" kern="100" dirty="0" smtClean="0">
                <a:solidFill>
                  <a:prstClr val="black"/>
                </a:solidFill>
                <a:latin typeface="Times New Roman" panose="02020603050405020304"/>
                <a:cs typeface="Times New Roman" panose="02020603050405020304"/>
              </a:rPr>
              <a:t>(2)</a:t>
            </a:r>
            <a:r>
              <a:rPr lang="zh-CN" altLang="en-US" sz="2400" b="1" kern="100" dirty="0" smtClean="0">
                <a:solidFill>
                  <a:prstClr val="black"/>
                </a:solidFill>
                <a:latin typeface="Times New Roman" panose="02020603050405020304"/>
                <a:cs typeface="Times New Roman" panose="02020603050405020304"/>
              </a:rPr>
              <a:t>三、四两联抒发了诗人怎样的情怀？请简要分析。</a:t>
            </a:r>
            <a:endParaRPr lang="en-US" altLang="zh-CN" sz="2400" b="1" kern="100" dirty="0" smtClean="0">
              <a:solidFill>
                <a:prstClr val="black"/>
              </a:solidFill>
              <a:latin typeface="Times New Roman" panose="02020603050405020304"/>
              <a:cs typeface="Times New Roman" panose="02020603050405020304"/>
            </a:endParaRPr>
          </a:p>
          <a:p>
            <a:pPr lvl="0" indent="266700" algn="just">
              <a:spcAft>
                <a:spcPts val="0"/>
              </a:spcAft>
            </a:pPr>
            <a:endParaRPr lang="en-US" altLang="zh-CN" sz="2400" b="1" kern="100" dirty="0" smtClean="0">
              <a:solidFill>
                <a:prstClr val="black"/>
              </a:solidFill>
              <a:latin typeface="Times New Roman" panose="02020603050405020304"/>
              <a:cs typeface="Times New Roman" panose="02020603050405020304"/>
            </a:endParaRPr>
          </a:p>
          <a:p>
            <a:pPr lvl="0" indent="266700" algn="just">
              <a:lnSpc>
                <a:spcPts val="3500"/>
              </a:lnSpc>
              <a:spcAft>
                <a:spcPts val="0"/>
              </a:spcAft>
            </a:pPr>
            <a:r>
              <a:rPr lang="en-US" altLang="zh-CN" sz="2400" b="1" dirty="0" smtClean="0">
                <a:solidFill>
                  <a:srgbClr val="990033"/>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dirty="0" smtClean="0">
                <a:solidFill>
                  <a:srgbClr val="990033"/>
                </a:solidFill>
                <a:latin typeface="Times New Roman" panose="02020603050405020304" pitchFamily="18" charset="0"/>
                <a:ea typeface="宋体" panose="02010600030101010101" pitchFamily="2" charset="-122"/>
                <a:cs typeface="Times New Roman" panose="02020603050405020304" pitchFamily="18" charset="0"/>
              </a:rPr>
              <a:t>抒发</a:t>
            </a:r>
            <a:r>
              <a:rPr lang="zh-CN" altLang="en-US" sz="2400" b="1" dirty="0" smtClean="0">
                <a:solidFill>
                  <a:srgbClr val="990033"/>
                </a:solidFill>
                <a:latin typeface="Times New Roman" panose="02020603050405020304" pitchFamily="18" charset="0"/>
                <a:ea typeface="宋体" panose="02010600030101010101" pitchFamily="2" charset="-122"/>
                <a:cs typeface="Times New Roman" panose="02020603050405020304" pitchFamily="18" charset="0"/>
              </a:rPr>
              <a:t>了诗人的爱国情怀：诗人虽秋夜病卧，仍壮心</a:t>
            </a:r>
            <a:r>
              <a:rPr lang="zh-CN" altLang="en-US" sz="2400" b="1" dirty="0" smtClean="0">
                <a:solidFill>
                  <a:srgbClr val="990033"/>
                </a:solidFill>
                <a:latin typeface="Times New Roman" panose="02020603050405020304" pitchFamily="18" charset="0"/>
                <a:ea typeface="宋体" panose="02010600030101010101" pitchFamily="2" charset="-122"/>
                <a:cs typeface="Times New Roman" panose="02020603050405020304" pitchFamily="18" charset="0"/>
              </a:rPr>
              <a:t>不</a:t>
            </a:r>
            <a:endParaRPr lang="en-US" altLang="zh-CN" sz="2400" b="1" dirty="0" smtClean="0">
              <a:solidFill>
                <a:srgbClr val="990033"/>
              </a:solidFill>
              <a:latin typeface="Times New Roman" panose="02020603050405020304" pitchFamily="18" charset="0"/>
              <a:ea typeface="宋体" panose="02010600030101010101" pitchFamily="2" charset="-122"/>
              <a:cs typeface="Times New Roman" panose="02020603050405020304" pitchFamily="18" charset="0"/>
            </a:endParaRPr>
          </a:p>
          <a:p>
            <a:pPr lvl="0" indent="266700" algn="just">
              <a:lnSpc>
                <a:spcPts val="3500"/>
              </a:lnSpc>
              <a:spcAft>
                <a:spcPts val="0"/>
              </a:spcAft>
            </a:pPr>
            <a:r>
              <a:rPr lang="zh-CN" altLang="en-US" sz="2400" b="1" dirty="0" smtClean="0">
                <a:solidFill>
                  <a:srgbClr val="990033"/>
                </a:solidFill>
                <a:latin typeface="Times New Roman" panose="02020603050405020304" pitchFamily="18" charset="0"/>
                <a:ea typeface="宋体" panose="02010600030101010101" pitchFamily="2" charset="-122"/>
                <a:cs typeface="Times New Roman" panose="02020603050405020304" pitchFamily="18" charset="0"/>
              </a:rPr>
              <a:t>已，念念不忘昔年在大散关的战斗生活，还想重返战场，</a:t>
            </a:r>
            <a:endParaRPr lang="en-US" altLang="zh-CN" sz="2400" b="1" dirty="0" smtClean="0">
              <a:solidFill>
                <a:srgbClr val="990033"/>
              </a:solidFill>
              <a:latin typeface="Times New Roman" panose="02020603050405020304" pitchFamily="18" charset="0"/>
              <a:ea typeface="宋体" panose="02010600030101010101" pitchFamily="2" charset="-122"/>
              <a:cs typeface="Times New Roman" panose="02020603050405020304" pitchFamily="18" charset="0"/>
            </a:endParaRPr>
          </a:p>
          <a:p>
            <a:pPr lvl="0" indent="266700" algn="just">
              <a:lnSpc>
                <a:spcPts val="3500"/>
              </a:lnSpc>
              <a:spcAft>
                <a:spcPts val="0"/>
              </a:spcAft>
            </a:pPr>
            <a:r>
              <a:rPr lang="zh-CN" altLang="en-US" sz="2400" b="1" dirty="0" smtClean="0">
                <a:solidFill>
                  <a:srgbClr val="990033"/>
                </a:solidFill>
                <a:latin typeface="Times New Roman" panose="02020603050405020304" pitchFamily="18" charset="0"/>
                <a:ea typeface="宋体" panose="02010600030101010101" pitchFamily="2" charset="-122"/>
                <a:cs typeface="Times New Roman" panose="02020603050405020304" pitchFamily="18" charset="0"/>
              </a:rPr>
              <a:t>报效国家。</a:t>
            </a:r>
            <a:r>
              <a:rPr lang="en-US" altLang="zh-CN" sz="2400" b="1" dirty="0" smtClean="0">
                <a:solidFill>
                  <a:srgbClr val="9900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宋体" panose="02010600030101010101" pitchFamily="2" charset="-122"/>
                <a:cs typeface="Times New Roman" panose="02020603050405020304" pitchFamily="18" charset="0"/>
              </a:rPr>
              <a:t>意思对即可</a:t>
            </a:r>
            <a:r>
              <a:rPr lang="en-US" altLang="zh-CN" sz="2400" b="1" dirty="0" smtClean="0">
                <a:solidFill>
                  <a:srgbClr val="990033"/>
                </a:solidFill>
                <a:latin typeface="Times New Roman" panose="02020603050405020304" pitchFamily="18" charset="0"/>
                <a:ea typeface="宋体" panose="02010600030101010101" pitchFamily="2" charset="-122"/>
                <a:cs typeface="Times New Roman" panose="02020603050405020304" pitchFamily="18" charset="0"/>
              </a:rPr>
              <a:t>)</a:t>
            </a:r>
          </a:p>
          <a:p>
            <a:pPr lvl="0" indent="266700" algn="just">
              <a:spcAft>
                <a:spcPts val="0"/>
              </a:spcAft>
            </a:pPr>
            <a:endParaRPr lang="zh-CN" altLang="en-US" sz="2400" b="1" kern="100" dirty="0" smtClean="0">
              <a:solidFill>
                <a:prstClr val="black"/>
              </a:solidFill>
              <a:latin typeface="Times New Roman" panose="02020603050405020304"/>
              <a:cs typeface="Times New Roman" panose="02020603050405020304"/>
            </a:endParaRPr>
          </a:p>
          <a:p>
            <a:pPr indent="266700" algn="just">
              <a:lnSpc>
                <a:spcPts val="3500"/>
              </a:lnSpc>
              <a:spcAft>
                <a:spcPts val="0"/>
              </a:spcAft>
            </a:pPr>
            <a:endParaRPr lang="zh-CN" altLang="en-US" sz="2400" b="1" dirty="0" smtClean="0">
              <a:solidFill>
                <a:srgbClr val="990033"/>
              </a:solidFill>
              <a:latin typeface="Times New Roman" panose="02020603050405020304" pitchFamily="18" charset="0"/>
              <a:ea typeface="+mn-ea"/>
              <a:cs typeface="Times New Roman" panose="02020603050405020304" pitchFamily="18" charset="0"/>
            </a:endParaRPr>
          </a:p>
        </p:txBody>
      </p:sp>
      <p:sp>
        <p:nvSpPr>
          <p:cNvPr id="14" name="内容占位符 2">
            <a:hlinkClick r:id="rId3"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nvGrpSpPr>
          <p:cNvPr id="7" name="组合 6"/>
          <p:cNvGrpSpPr/>
          <p:nvPr/>
        </p:nvGrpSpPr>
        <p:grpSpPr>
          <a:xfrm>
            <a:off x="0" y="3071810"/>
            <a:ext cx="609600" cy="1857388"/>
            <a:chOff x="0" y="2714620"/>
            <a:chExt cx="609600" cy="1857388"/>
          </a:xfrm>
        </p:grpSpPr>
        <p:pic>
          <p:nvPicPr>
            <p:cNvPr id="8" name="Picture 32"/>
            <p:cNvPicPr>
              <a:picLocks noChangeAspect="1" noChangeArrowheads="1"/>
            </p:cNvPicPr>
            <p:nvPr/>
          </p:nvPicPr>
          <p:blipFill>
            <a:blip r:embed="rId4"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3"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 calcmode="lin" valueType="num">
                                      <p:cBhvr additive="base">
                                        <p:cTn id="7"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anim calcmode="lin" valueType="num">
                                      <p:cBhvr additive="base">
                                        <p:cTn id="1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anim calcmode="lin" valueType="num">
                                      <p:cBhvr additive="base">
                                        <p:cTn id="15"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anim calcmode="lin" valueType="num">
                                      <p:cBhvr additive="base">
                                        <p:cTn id="19"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anim calcmode="lin" valueType="num">
                                      <p:cBhvr additive="base">
                                        <p:cTn id="25"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nodeType="clickEffect">
                                  <p:stCondLst>
                                    <p:cond delay="0"/>
                                  </p:stCondLst>
                                  <p:childTnLst>
                                    <p:set>
                                      <p:cBhvr>
                                        <p:cTn id="30" dur="1" fill="hold">
                                          <p:stCondLst>
                                            <p:cond delay="0"/>
                                          </p:stCondLst>
                                        </p:cTn>
                                        <p:tgtEl>
                                          <p:spTgt spid="9">
                                            <p:txEl>
                                              <p:pRg st="10" end="10"/>
                                            </p:txEl>
                                          </p:spTgt>
                                        </p:tgtEl>
                                        <p:attrNameLst>
                                          <p:attrName>style.visibility</p:attrName>
                                        </p:attrNameLst>
                                      </p:cBhvr>
                                      <p:to>
                                        <p:strVal val="visible"/>
                                      </p:to>
                                    </p:set>
                                    <p:animEffect transition="in" filter="box(in)">
                                      <p:cBhvr>
                                        <p:cTn id="31" dur="500"/>
                                        <p:tgtEl>
                                          <p:spTgt spid="9">
                                            <p:txEl>
                                              <p:pRg st="10" end="10"/>
                                            </p:txEl>
                                          </p:spTgt>
                                        </p:tgtEl>
                                      </p:cBhvr>
                                    </p:animEffect>
                                  </p:childTnLst>
                                </p:cTn>
                              </p:par>
                              <p:par>
                                <p:cTn id="32" presetID="4" presetClass="entr" presetSubtype="16" fill="hold" nodeType="withEffect">
                                  <p:stCondLst>
                                    <p:cond delay="0"/>
                                  </p:stCondLst>
                                  <p:childTnLst>
                                    <p:set>
                                      <p:cBhvr>
                                        <p:cTn id="33" dur="1" fill="hold">
                                          <p:stCondLst>
                                            <p:cond delay="0"/>
                                          </p:stCondLst>
                                        </p:cTn>
                                        <p:tgtEl>
                                          <p:spTgt spid="9">
                                            <p:txEl>
                                              <p:pRg st="11" end="11"/>
                                            </p:txEl>
                                          </p:spTgt>
                                        </p:tgtEl>
                                        <p:attrNameLst>
                                          <p:attrName>style.visibility</p:attrName>
                                        </p:attrNameLst>
                                      </p:cBhvr>
                                      <p:to>
                                        <p:strVal val="visible"/>
                                      </p:to>
                                    </p:set>
                                    <p:animEffect transition="in" filter="box(in)">
                                      <p:cBhvr>
                                        <p:cTn id="34" dur="500"/>
                                        <p:tgtEl>
                                          <p:spTgt spid="9">
                                            <p:txEl>
                                              <p:pRg st="11" end="11"/>
                                            </p:txEl>
                                          </p:spTgt>
                                        </p:tgtEl>
                                      </p:cBhvr>
                                    </p:animEffect>
                                  </p:childTnLst>
                                </p:cTn>
                              </p:par>
                              <p:par>
                                <p:cTn id="35" presetID="4" presetClass="entr" presetSubtype="16" fill="hold" nodeType="withEffect">
                                  <p:stCondLst>
                                    <p:cond delay="0"/>
                                  </p:stCondLst>
                                  <p:childTnLst>
                                    <p:set>
                                      <p:cBhvr>
                                        <p:cTn id="36" dur="1" fill="hold">
                                          <p:stCondLst>
                                            <p:cond delay="0"/>
                                          </p:stCondLst>
                                        </p:cTn>
                                        <p:tgtEl>
                                          <p:spTgt spid="9">
                                            <p:txEl>
                                              <p:pRg st="12" end="12"/>
                                            </p:txEl>
                                          </p:spTgt>
                                        </p:tgtEl>
                                        <p:attrNameLst>
                                          <p:attrName>style.visibility</p:attrName>
                                        </p:attrNameLst>
                                      </p:cBhvr>
                                      <p:to>
                                        <p:strVal val="visible"/>
                                      </p:to>
                                    </p:set>
                                    <p:animEffect transition="in" filter="box(in)">
                                      <p:cBhvr>
                                        <p:cTn id="37" dur="500"/>
                                        <p:tgtEl>
                                          <p:spTgt spid="9">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4" action="ppaction://hlinksldjump"/>
          </p:cNvPr>
          <p:cNvPicPr>
            <a:picLocks noChangeAspect="1" noChangeArrowheads="1"/>
          </p:cNvPicPr>
          <p:nvPr/>
        </p:nvPicPr>
        <p:blipFill>
          <a:blip r:embed="rId5"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6"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931863" y="1312882"/>
          <a:ext cx="7521575" cy="4830762"/>
        </p:xfrm>
        <a:graphic>
          <a:graphicData uri="http://schemas.openxmlformats.org/presentationml/2006/ole">
            <p:oleObj spid="_x0000_s321537" name="Document" r:id="rId7" imgW="8288149" imgH="5357411"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4" action="ppaction://hlinksldjump"/>
          </p:cNvPr>
          <p:cNvPicPr>
            <a:picLocks noChangeAspect="1" noChangeArrowheads="1"/>
          </p:cNvPicPr>
          <p:nvPr/>
        </p:nvPicPr>
        <p:blipFill>
          <a:blip r:embed="rId5"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6"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931863" y="1366857"/>
          <a:ext cx="7504112" cy="4848225"/>
        </p:xfrm>
        <a:graphic>
          <a:graphicData uri="http://schemas.openxmlformats.org/presentationml/2006/ole">
            <p:oleObj spid="_x0000_s322561" name="Microsoft Office Word 97 - 2003 文档" r:id="rId7" imgW="8250082" imgH="5374358"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4" action="ppaction://hlinksldjump"/>
          </p:cNvPr>
          <p:cNvPicPr>
            <a:picLocks noChangeAspect="1" noChangeArrowheads="1"/>
          </p:cNvPicPr>
          <p:nvPr/>
        </p:nvPicPr>
        <p:blipFill>
          <a:blip r:embed="rId5"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6"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931863" y="1366857"/>
          <a:ext cx="7488237" cy="4848225"/>
        </p:xfrm>
        <a:graphic>
          <a:graphicData uri="http://schemas.openxmlformats.org/presentationml/2006/ole">
            <p:oleObj spid="_x0000_s323585" name="Microsoft Office Word 97 - 2003 文档" r:id="rId7" imgW="8231049" imgH="5382291"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4" action="ppaction://hlinksldjump"/>
          </p:cNvPr>
          <p:cNvPicPr>
            <a:picLocks noChangeAspect="1" noChangeArrowheads="1"/>
          </p:cNvPicPr>
          <p:nvPr/>
        </p:nvPicPr>
        <p:blipFill>
          <a:blip r:embed="rId5"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6"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931863" y="1379549"/>
          <a:ext cx="7435850" cy="3692525"/>
        </p:xfrm>
        <a:graphic>
          <a:graphicData uri="http://schemas.openxmlformats.org/presentationml/2006/ole">
            <p:oleObj spid="_x0000_s324610" name="Microsoft Office Word 97 - 2003 文档" r:id="rId7" imgW="8154915" imgH="4095762" progId="Word.Document.8">
              <p:embed/>
            </p:oleObj>
          </a:graphicData>
        </a:graphic>
      </p:graphicFrame>
      <p:graphicFrame>
        <p:nvGraphicFramePr>
          <p:cNvPr id="399363" name="Object 3"/>
          <p:cNvGraphicFramePr>
            <a:graphicFrameLocks noChangeAspect="1"/>
          </p:cNvGraphicFramePr>
          <p:nvPr/>
        </p:nvGraphicFramePr>
        <p:xfrm>
          <a:off x="1357290" y="5143512"/>
          <a:ext cx="7418388" cy="898525"/>
        </p:xfrm>
        <a:graphic>
          <a:graphicData uri="http://schemas.openxmlformats.org/presentationml/2006/ole">
            <p:oleObj spid="_x0000_s324609" name="Microsoft Office Word 97 - 2003 文档" r:id="rId8" imgW="8154915" imgH="993742" progId="Word.Document.8">
              <p:embed/>
            </p:oleObj>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9363"/>
                                        </p:tgtEl>
                                        <p:attrNameLst>
                                          <p:attrName>style.visibility</p:attrName>
                                        </p:attrNameLst>
                                      </p:cBhvr>
                                      <p:to>
                                        <p:strVal val="visible"/>
                                      </p:to>
                                    </p:set>
                                    <p:anim calcmode="lin" valueType="num">
                                      <p:cBhvr additive="base">
                                        <p:cTn id="7" dur="500" fill="hold"/>
                                        <p:tgtEl>
                                          <p:spTgt spid="399363"/>
                                        </p:tgtEl>
                                        <p:attrNameLst>
                                          <p:attrName>ppt_x</p:attrName>
                                        </p:attrNameLst>
                                      </p:cBhvr>
                                      <p:tavLst>
                                        <p:tav tm="0">
                                          <p:val>
                                            <p:strVal val="#ppt_x"/>
                                          </p:val>
                                        </p:tav>
                                        <p:tav tm="100000">
                                          <p:val>
                                            <p:strVal val="#ppt_x"/>
                                          </p:val>
                                        </p:tav>
                                      </p:tavLst>
                                    </p:anim>
                                    <p:anim calcmode="lin" valueType="num">
                                      <p:cBhvr additive="base">
                                        <p:cTn id="8" dur="500" fill="hold"/>
                                        <p:tgtEl>
                                          <p:spTgt spid="3993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4" action="ppaction://hlinksldjump"/>
          </p:cNvPr>
          <p:cNvPicPr>
            <a:picLocks noChangeAspect="1" noChangeArrowheads="1"/>
          </p:cNvPicPr>
          <p:nvPr/>
        </p:nvPicPr>
        <p:blipFill>
          <a:blip r:embed="rId5"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6"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931863" y="1270000"/>
          <a:ext cx="7416800" cy="5029200"/>
        </p:xfrm>
        <a:graphic>
          <a:graphicData uri="http://schemas.openxmlformats.org/presentationml/2006/ole">
            <p:oleObj spid="_x0000_s325633" name="Microsoft Office Word 97 - 2003 文档" r:id="rId7" imgW="8173948" imgH="5565102"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4" action="ppaction://hlinksldjump"/>
          </p:cNvPr>
          <p:cNvPicPr>
            <a:picLocks noChangeAspect="1" noChangeArrowheads="1"/>
          </p:cNvPicPr>
          <p:nvPr/>
        </p:nvPicPr>
        <p:blipFill>
          <a:blip r:embed="rId5"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6"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1000100" y="1460511"/>
          <a:ext cx="7418387" cy="3468687"/>
        </p:xfrm>
        <a:graphic>
          <a:graphicData uri="http://schemas.openxmlformats.org/presentationml/2006/ole">
            <p:oleObj spid="_x0000_s326657" name="Microsoft Office Word 97 - 2003 文档" r:id="rId7" imgW="8154915" imgH="3841557"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4" action="ppaction://hlinksldjump"/>
          </p:cNvPr>
          <p:cNvPicPr>
            <a:picLocks noChangeAspect="1" noChangeArrowheads="1"/>
          </p:cNvPicPr>
          <p:nvPr/>
        </p:nvPicPr>
        <p:blipFill>
          <a:blip r:embed="rId5"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6"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1000100" y="1174759"/>
          <a:ext cx="7402513" cy="3468687"/>
        </p:xfrm>
        <a:graphic>
          <a:graphicData uri="http://schemas.openxmlformats.org/presentationml/2006/ole">
            <p:oleObj spid="_x0000_s327682" name="Document" r:id="rId7" imgW="8154915" imgH="3841557" progId="Word.Document.8">
              <p:embed/>
            </p:oleObj>
          </a:graphicData>
        </a:graphic>
      </p:graphicFrame>
      <p:graphicFrame>
        <p:nvGraphicFramePr>
          <p:cNvPr id="402435" name="Object 3"/>
          <p:cNvGraphicFramePr>
            <a:graphicFrameLocks noChangeAspect="1"/>
          </p:cNvGraphicFramePr>
          <p:nvPr/>
        </p:nvGraphicFramePr>
        <p:xfrm>
          <a:off x="1285852" y="4214818"/>
          <a:ext cx="7385050" cy="1914525"/>
        </p:xfrm>
        <a:graphic>
          <a:graphicData uri="http://schemas.openxmlformats.org/presentationml/2006/ole">
            <p:oleObj spid="_x0000_s327681" name="Document" r:id="rId8" imgW="8135882" imgH="2117292" progId="Word.Document.8">
              <p:embed/>
            </p:oleObj>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02435"/>
                                        </p:tgtEl>
                                        <p:attrNameLst>
                                          <p:attrName>style.visibility</p:attrName>
                                        </p:attrNameLst>
                                      </p:cBhvr>
                                      <p:to>
                                        <p:strVal val="visible"/>
                                      </p:to>
                                    </p:set>
                                    <p:animEffect transition="in" filter="box(in)">
                                      <p:cBhvr>
                                        <p:cTn id="7" dur="500"/>
                                        <p:tgtEl>
                                          <p:spTgt spid="402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4" action="ppaction://hlinksldjump"/>
          </p:cNvPr>
          <p:cNvPicPr>
            <a:picLocks noChangeAspect="1" noChangeArrowheads="1"/>
          </p:cNvPicPr>
          <p:nvPr/>
        </p:nvPicPr>
        <p:blipFill>
          <a:blip r:embed="rId5"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6"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1000100" y="857232"/>
          <a:ext cx="7402513" cy="5383212"/>
        </p:xfrm>
        <a:graphic>
          <a:graphicData uri="http://schemas.openxmlformats.org/presentationml/2006/ole">
            <p:oleObj spid="_x0000_s328705" name="Microsoft Office Word 97 - 2003 文档" r:id="rId7" imgW="8135882" imgH="5962454"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4" action="ppaction://hlinksldjump"/>
          </p:cNvPr>
          <p:cNvPicPr>
            <a:picLocks noChangeAspect="1" noChangeArrowheads="1"/>
          </p:cNvPicPr>
          <p:nvPr/>
        </p:nvPicPr>
        <p:blipFill>
          <a:blip r:embed="rId5"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6"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1071538" y="1216046"/>
          <a:ext cx="7385050" cy="5141912"/>
        </p:xfrm>
        <a:graphic>
          <a:graphicData uri="http://schemas.openxmlformats.org/presentationml/2006/ole">
            <p:oleObj spid="_x0000_s329729" name="Document" r:id="rId7" imgW="8135882" imgH="5685533"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4" action="ppaction://hlinksldjump"/>
          </p:cNvPr>
          <p:cNvPicPr>
            <a:picLocks noChangeAspect="1" noChangeArrowheads="1"/>
          </p:cNvPicPr>
          <p:nvPr/>
        </p:nvPicPr>
        <p:blipFill>
          <a:blip r:embed="rId5"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6"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1000100" y="928670"/>
          <a:ext cx="7350125" cy="5383213"/>
        </p:xfrm>
        <a:graphic>
          <a:graphicData uri="http://schemas.openxmlformats.org/presentationml/2006/ole">
            <p:oleObj spid="_x0000_s330753" name="Document" r:id="rId7" imgW="8098174" imgH="5971829"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642910" y="936625"/>
            <a:ext cx="8215370" cy="5399088"/>
          </a:xfrm>
        </p:spPr>
        <p:txBody>
          <a:bodyPr>
            <a:normAutofit fontScale="85000" lnSpcReduction="10000"/>
          </a:bodyPr>
          <a:lstStyle/>
          <a:p>
            <a:pPr>
              <a:spcBef>
                <a:spcPct val="0"/>
              </a:spcBef>
            </a:pPr>
            <a:r>
              <a:rPr lang="zh-CN" altLang="en-US" dirty="0" smtClean="0">
                <a:latin typeface="黑体" panose="02010600030101010101" charset="-122"/>
                <a:ea typeface="黑体" panose="02010600030101010101" charset="-122"/>
              </a:rPr>
              <a:t>►　技法二　</a:t>
            </a:r>
            <a:r>
              <a:rPr lang="en-US" altLang="zh-CN" dirty="0" smtClean="0">
                <a:latin typeface="黑体" panose="02010600030101010101" charset="-122"/>
                <a:ea typeface="黑体" panose="02010600030101010101" charset="-122"/>
              </a:rPr>
              <a:t> “</a:t>
            </a:r>
            <a:r>
              <a:rPr lang="zh-CN" altLang="zh-CN" dirty="0" smtClean="0">
                <a:latin typeface="黑体" panose="02010600030101010101" charset="-122"/>
                <a:ea typeface="黑体" panose="02010600030101010101" charset="-122"/>
              </a:rPr>
              <a:t>一读懂</a:t>
            </a:r>
            <a:r>
              <a:rPr lang="en-US" altLang="zh-CN" dirty="0" smtClean="0">
                <a:latin typeface="黑体" panose="02010600030101010101" charset="-122"/>
                <a:ea typeface="黑体" panose="02010600030101010101" charset="-122"/>
              </a:rPr>
              <a:t>”“</a:t>
            </a:r>
            <a:r>
              <a:rPr lang="zh-CN" altLang="zh-CN" dirty="0" smtClean="0">
                <a:latin typeface="黑体" panose="02010600030101010101" charset="-122"/>
                <a:ea typeface="黑体" panose="02010600030101010101" charset="-122"/>
              </a:rPr>
              <a:t>两比对</a:t>
            </a:r>
            <a:r>
              <a:rPr lang="en-US" altLang="zh-CN" dirty="0" smtClean="0">
                <a:latin typeface="黑体" panose="02010600030101010101" charset="-122"/>
                <a:ea typeface="黑体" panose="02010600030101010101" charset="-122"/>
              </a:rPr>
              <a:t>”</a:t>
            </a:r>
            <a:r>
              <a:rPr lang="zh-CN" altLang="zh-CN" dirty="0" smtClean="0">
                <a:latin typeface="黑体" panose="02010600030101010101" charset="-122"/>
                <a:ea typeface="黑体" panose="02010600030101010101" charset="-122"/>
              </a:rPr>
              <a:t>，做对诗歌选择题</a:t>
            </a:r>
          </a:p>
          <a:p>
            <a:pPr>
              <a:spcBef>
                <a:spcPct val="0"/>
              </a:spcBef>
            </a:pPr>
            <a:r>
              <a:rPr lang="zh-CN" altLang="en-US" dirty="0" smtClean="0">
                <a:latin typeface="黑体" panose="02010600030101010101" charset="-122"/>
                <a:ea typeface="黑体" panose="02010600030101010101" charset="-122"/>
              </a:rPr>
              <a:t> </a:t>
            </a:r>
          </a:p>
          <a:p>
            <a:r>
              <a:rPr lang="en-US" altLang="zh-CN" sz="2600" dirty="0" smtClean="0">
                <a:latin typeface="黑体" pitchFamily="2" charset="-122"/>
                <a:ea typeface="黑体" pitchFamily="2" charset="-122"/>
              </a:rPr>
              <a:t>1</a:t>
            </a:r>
            <a:r>
              <a:rPr lang="zh-CN" altLang="zh-CN" sz="2600" dirty="0" smtClean="0">
                <a:latin typeface="黑体" pitchFamily="2" charset="-122"/>
                <a:ea typeface="黑体" pitchFamily="2" charset="-122"/>
              </a:rPr>
              <a:t>．一读懂</a:t>
            </a:r>
            <a:r>
              <a:rPr lang="en-US" altLang="zh-CN" sz="2600" dirty="0" smtClean="0">
                <a:latin typeface="黑体" pitchFamily="2" charset="-122"/>
                <a:ea typeface="黑体" pitchFamily="2" charset="-122"/>
              </a:rPr>
              <a:t> </a:t>
            </a:r>
            <a:endParaRPr lang="zh-CN" altLang="zh-CN" sz="2600" dirty="0" smtClean="0">
              <a:latin typeface="黑体" pitchFamily="2" charset="-122"/>
              <a:ea typeface="黑体" pitchFamily="2" charset="-122"/>
            </a:endParaRPr>
          </a:p>
          <a:p>
            <a:r>
              <a:rPr lang="en-US" altLang="zh-CN" sz="2600" dirty="0" smtClean="0">
                <a:latin typeface="+mj-ea"/>
                <a:ea typeface="+mj-ea"/>
              </a:rPr>
              <a:t>   </a:t>
            </a:r>
            <a:r>
              <a:rPr lang="zh-CN" altLang="zh-CN" sz="2600" dirty="0" smtClean="0">
                <a:latin typeface="+mj-ea"/>
                <a:ea typeface="+mj-ea"/>
              </a:rPr>
              <a:t>读懂诗歌，疏通诗意，把握、理解诗歌中的</a:t>
            </a:r>
            <a:r>
              <a:rPr lang="en-US" altLang="zh-CN" sz="2600" dirty="0" smtClean="0">
                <a:latin typeface="+mj-ea"/>
                <a:ea typeface="+mj-ea"/>
              </a:rPr>
              <a:t>“</a:t>
            </a:r>
            <a:r>
              <a:rPr lang="zh-CN" altLang="zh-CN" sz="2600" dirty="0" smtClean="0">
                <a:latin typeface="+mj-ea"/>
                <a:ea typeface="+mj-ea"/>
              </a:rPr>
              <a:t>景</a:t>
            </a:r>
            <a:r>
              <a:rPr lang="en-US" altLang="zh-CN" sz="2600" dirty="0" smtClean="0">
                <a:latin typeface="+mj-ea"/>
                <a:ea typeface="+mj-ea"/>
              </a:rPr>
              <a:t>”</a:t>
            </a:r>
            <a:r>
              <a:rPr lang="zh-CN" altLang="zh-CN" sz="2600" dirty="0" smtClean="0">
                <a:latin typeface="+mj-ea"/>
                <a:ea typeface="+mj-ea"/>
              </a:rPr>
              <a:t>和</a:t>
            </a:r>
            <a:r>
              <a:rPr lang="en-US" altLang="zh-CN" sz="2600" dirty="0" smtClean="0">
                <a:latin typeface="+mj-ea"/>
                <a:ea typeface="+mj-ea"/>
              </a:rPr>
              <a:t>“</a:t>
            </a:r>
            <a:r>
              <a:rPr lang="zh-CN" altLang="zh-CN" sz="2600" dirty="0" smtClean="0">
                <a:latin typeface="+mj-ea"/>
                <a:ea typeface="+mj-ea"/>
              </a:rPr>
              <a:t>情</a:t>
            </a:r>
            <a:r>
              <a:rPr lang="en-US" altLang="zh-CN" sz="2600" dirty="0" smtClean="0">
                <a:latin typeface="+mj-ea"/>
                <a:ea typeface="+mj-ea"/>
              </a:rPr>
              <a:t>”</a:t>
            </a:r>
            <a:r>
              <a:rPr lang="zh-CN" altLang="zh-CN" sz="2600" dirty="0" smtClean="0">
                <a:latin typeface="+mj-ea"/>
                <a:ea typeface="+mj-ea"/>
              </a:rPr>
              <a:t>，是做诗歌选择题的前提。要想做对诗歌选择题，必须静下心来，反复咀嚼，品析每句诗，做到真正理解诗歌的内容。</a:t>
            </a:r>
          </a:p>
          <a:p>
            <a:r>
              <a:rPr lang="en-US" altLang="zh-CN" sz="2600" dirty="0" smtClean="0">
                <a:latin typeface="黑体" pitchFamily="2" charset="-122"/>
                <a:ea typeface="黑体" pitchFamily="2" charset="-122"/>
              </a:rPr>
              <a:t>2</a:t>
            </a:r>
            <a:r>
              <a:rPr lang="zh-CN" altLang="zh-CN" sz="2600" dirty="0" smtClean="0">
                <a:latin typeface="黑体" pitchFamily="2" charset="-122"/>
                <a:ea typeface="黑体" pitchFamily="2" charset="-122"/>
              </a:rPr>
              <a:t>．两比对</a:t>
            </a:r>
            <a:r>
              <a:rPr lang="en-US" altLang="zh-CN" sz="2600" dirty="0" smtClean="0">
                <a:latin typeface="黑体" pitchFamily="2" charset="-122"/>
                <a:ea typeface="黑体" pitchFamily="2" charset="-122"/>
              </a:rPr>
              <a:t> </a:t>
            </a:r>
            <a:endParaRPr lang="zh-CN" altLang="zh-CN" sz="2600" dirty="0" smtClean="0">
              <a:latin typeface="黑体" pitchFamily="2" charset="-122"/>
              <a:ea typeface="黑体" pitchFamily="2" charset="-122"/>
            </a:endParaRPr>
          </a:p>
          <a:p>
            <a:r>
              <a:rPr lang="en-US" altLang="zh-CN" sz="2600" dirty="0" smtClean="0">
                <a:latin typeface="+mj-ea"/>
                <a:ea typeface="+mj-ea"/>
              </a:rPr>
              <a:t>(1)</a:t>
            </a:r>
            <a:r>
              <a:rPr lang="zh-CN" altLang="zh-CN" sz="2600" dirty="0" smtClean="0">
                <a:latin typeface="+mj-ea"/>
                <a:ea typeface="+mj-ea"/>
              </a:rPr>
              <a:t>逐一比对。将选项与对应的诗句逐一比对，结合学过的诗歌鉴赏相关知识，找出选项中的确切根据或确切错误点。</a:t>
            </a:r>
          </a:p>
          <a:p>
            <a:r>
              <a:rPr lang="en-US" altLang="zh-CN" sz="2600" dirty="0" smtClean="0">
                <a:latin typeface="+mj-ea"/>
                <a:ea typeface="+mj-ea"/>
              </a:rPr>
              <a:t>(2)</a:t>
            </a:r>
            <a:r>
              <a:rPr lang="zh-CN" altLang="zh-CN" sz="2600" dirty="0" smtClean="0">
                <a:latin typeface="+mj-ea"/>
                <a:ea typeface="+mj-ea"/>
              </a:rPr>
              <a:t>综合比对。把选项与选项进行综合比对，根据排除法，确定最对的选项或最错的选项，然后根据题干要求确定答案。</a:t>
            </a:r>
          </a:p>
          <a:p>
            <a:pPr indent="266700" algn="just">
              <a:spcAft>
                <a:spcPts val="0"/>
              </a:spcAft>
            </a:pPr>
            <a:endParaRPr lang="en-US" kern="100" dirty="0" smtClean="0">
              <a:latin typeface="Times New Roman" panose="02020603050405020304"/>
              <a:cs typeface="Times New Roman" panose="02020603050405020304"/>
            </a:endParaRPr>
          </a:p>
          <a:p>
            <a:endParaRPr lang="en-US" altLang="zh-CN" kern="100" dirty="0" smtClean="0">
              <a:latin typeface="Times New Roman" panose="02020603050405020304"/>
              <a:cs typeface="Times New Roman" panose="02020603050405020304"/>
            </a:endParaRPr>
          </a:p>
          <a:p>
            <a:endParaRPr lang="en-US" altLang="zh-CN" kern="100" dirty="0" smtClean="0">
              <a:latin typeface="Times New Roman" panose="02020603050405020304"/>
              <a:cs typeface="Times New Roman" panose="02020603050405020304"/>
            </a:endParaRPr>
          </a:p>
          <a:p>
            <a:endParaRPr lang="zh-CN" altLang="en-US" dirty="0" smtClean="0"/>
          </a:p>
          <a:p>
            <a:endParaRPr lang="zh-CN" altLang="en-US" dirty="0" smtClean="0"/>
          </a:p>
        </p:txBody>
      </p:sp>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7" name="组合 6"/>
          <p:cNvGrpSpPr/>
          <p:nvPr/>
        </p:nvGrpSpPr>
        <p:grpSpPr>
          <a:xfrm>
            <a:off x="0" y="3071810"/>
            <a:ext cx="609600" cy="1857388"/>
            <a:chOff x="0" y="2714620"/>
            <a:chExt cx="609600" cy="1857388"/>
          </a:xfrm>
        </p:grpSpPr>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blinds(horizontal)">
                                      <p:cBhvr>
                                        <p:cTn id="7" dur="500"/>
                                        <p:tgtEl>
                                          <p:spTgt spid="25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4" action="ppaction://hlinksldjump"/>
          </p:cNvPr>
          <p:cNvPicPr>
            <a:picLocks noChangeAspect="1" noChangeArrowheads="1"/>
          </p:cNvPicPr>
          <p:nvPr/>
        </p:nvPicPr>
        <p:blipFill>
          <a:blip r:embed="rId5"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6"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1000125" y="1292225"/>
          <a:ext cx="7216775" cy="3743325"/>
        </p:xfrm>
        <a:graphic>
          <a:graphicData uri="http://schemas.openxmlformats.org/presentationml/2006/ole">
            <p:oleObj spid="_x0000_s347137" name="Document" r:id="rId7" imgW="8041074" imgH="4197804"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4" action="ppaction://hlinksldjump"/>
          </p:cNvPr>
          <p:cNvPicPr>
            <a:picLocks noChangeAspect="1" noChangeArrowheads="1"/>
          </p:cNvPicPr>
          <p:nvPr/>
        </p:nvPicPr>
        <p:blipFill>
          <a:blip r:embed="rId5"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6"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1073150" y="1279525"/>
          <a:ext cx="7253288" cy="3463925"/>
        </p:xfrm>
        <a:graphic>
          <a:graphicData uri="http://schemas.openxmlformats.org/presentationml/2006/ole">
            <p:oleObj spid="_x0000_s349186" name="Document" r:id="rId7" imgW="7964940" imgH="3828937" progId="Word.Document.8">
              <p:embed/>
            </p:oleObj>
          </a:graphicData>
        </a:graphic>
      </p:graphicFrame>
      <p:graphicFrame>
        <p:nvGraphicFramePr>
          <p:cNvPr id="423939" name="Object 3"/>
          <p:cNvGraphicFramePr>
            <a:graphicFrameLocks noChangeAspect="1"/>
          </p:cNvGraphicFramePr>
          <p:nvPr/>
        </p:nvGraphicFramePr>
        <p:xfrm>
          <a:off x="1150938" y="4808538"/>
          <a:ext cx="7231062" cy="1254125"/>
        </p:xfrm>
        <a:graphic>
          <a:graphicData uri="http://schemas.openxmlformats.org/presentationml/2006/ole">
            <p:oleObj spid="_x0000_s349185" name="Microsoft Office Word 97 - 2003 文档" r:id="rId8" imgW="7964940" imgH="1396143" progId="Word.Document.8">
              <p:embed/>
            </p:oleObj>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23939"/>
                                        </p:tgtEl>
                                        <p:attrNameLst>
                                          <p:attrName>style.visibility</p:attrName>
                                        </p:attrNameLst>
                                      </p:cBhvr>
                                      <p:to>
                                        <p:strVal val="visible"/>
                                      </p:to>
                                    </p:set>
                                    <p:animEffect transition="in" filter="wipe(down)">
                                      <p:cBhvr>
                                        <p:cTn id="7" dur="500"/>
                                        <p:tgtEl>
                                          <p:spTgt spid="423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4" action="ppaction://hlinksldjump"/>
          </p:cNvPr>
          <p:cNvPicPr>
            <a:picLocks noChangeAspect="1" noChangeArrowheads="1"/>
          </p:cNvPicPr>
          <p:nvPr/>
        </p:nvPicPr>
        <p:blipFill>
          <a:blip r:embed="rId5"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6"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1073150" y="1146175"/>
          <a:ext cx="7169150" cy="2597150"/>
        </p:xfrm>
        <a:graphic>
          <a:graphicData uri="http://schemas.openxmlformats.org/presentationml/2006/ole">
            <p:oleObj spid="_x0000_s350210" name="Document" r:id="rId7" imgW="7983973" imgH="2905146" progId="Word.Document.8">
              <p:embed/>
            </p:oleObj>
          </a:graphicData>
        </a:graphic>
      </p:graphicFrame>
      <p:graphicFrame>
        <p:nvGraphicFramePr>
          <p:cNvPr id="423939" name="Object 3"/>
          <p:cNvGraphicFramePr>
            <a:graphicFrameLocks noChangeAspect="1"/>
          </p:cNvGraphicFramePr>
          <p:nvPr/>
        </p:nvGraphicFramePr>
        <p:xfrm>
          <a:off x="1142976" y="4071942"/>
          <a:ext cx="7246937" cy="1776413"/>
        </p:xfrm>
        <a:graphic>
          <a:graphicData uri="http://schemas.openxmlformats.org/presentationml/2006/ole">
            <p:oleObj spid="_x0000_s350209" name="Document" r:id="rId8" imgW="7983973" imgH="1984240" progId="Word.Document.8">
              <p:embed/>
            </p:oleObj>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23939"/>
                                        </p:tgtEl>
                                        <p:attrNameLst>
                                          <p:attrName>style.visibility</p:attrName>
                                        </p:attrNameLst>
                                      </p:cBhvr>
                                      <p:to>
                                        <p:strVal val="visible"/>
                                      </p:to>
                                    </p:set>
                                    <p:animEffect transition="in" filter="wipe(down)">
                                      <p:cBhvr>
                                        <p:cTn id="7" dur="500"/>
                                        <p:tgtEl>
                                          <p:spTgt spid="423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4" action="ppaction://hlinksldjump"/>
          </p:cNvPr>
          <p:cNvPicPr>
            <a:picLocks noChangeAspect="1" noChangeArrowheads="1"/>
          </p:cNvPicPr>
          <p:nvPr/>
        </p:nvPicPr>
        <p:blipFill>
          <a:blip r:embed="rId5"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6"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1000125" y="1293813"/>
          <a:ext cx="7246938" cy="3951287"/>
        </p:xfrm>
        <a:graphic>
          <a:graphicData uri="http://schemas.openxmlformats.org/presentationml/2006/ole">
            <p:oleObj spid="_x0000_s351233" name="Microsoft Office Word 97 - 2003 文档" r:id="rId7" imgW="7964940" imgH="4378813"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4" action="ppaction://hlinksldjump"/>
          </p:cNvPr>
          <p:cNvPicPr>
            <a:picLocks noChangeAspect="1" noChangeArrowheads="1"/>
          </p:cNvPicPr>
          <p:nvPr/>
        </p:nvPicPr>
        <p:blipFill>
          <a:blip r:embed="rId5"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6"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1073150" y="1292225"/>
          <a:ext cx="7364413" cy="4522788"/>
        </p:xfrm>
        <a:graphic>
          <a:graphicData uri="http://schemas.openxmlformats.org/presentationml/2006/ole">
            <p:oleObj spid="_x0000_s352257" name="Document" r:id="rId7" imgW="8212015" imgH="5057774"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4" action="ppaction://hlinksldjump"/>
          </p:cNvPr>
          <p:cNvPicPr>
            <a:picLocks noChangeAspect="1" noChangeArrowheads="1"/>
          </p:cNvPicPr>
          <p:nvPr/>
        </p:nvPicPr>
        <p:blipFill>
          <a:blip r:embed="rId5"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6"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1073150" y="1292225"/>
          <a:ext cx="7107238" cy="3328988"/>
        </p:xfrm>
        <a:graphic>
          <a:graphicData uri="http://schemas.openxmlformats.org/presentationml/2006/ole">
            <p:oleObj spid="_x0000_s353282" name="Document" r:id="rId7" imgW="7926873" imgH="3733385" progId="Word.Document.8">
              <p:embed/>
            </p:oleObj>
          </a:graphicData>
        </a:graphic>
      </p:graphicFrame>
      <p:graphicFrame>
        <p:nvGraphicFramePr>
          <p:cNvPr id="428035" name="Object 3"/>
          <p:cNvGraphicFramePr>
            <a:graphicFrameLocks noChangeAspect="1"/>
          </p:cNvGraphicFramePr>
          <p:nvPr/>
        </p:nvGraphicFramePr>
        <p:xfrm>
          <a:off x="1422400" y="4995863"/>
          <a:ext cx="7180263" cy="981075"/>
        </p:xfrm>
        <a:graphic>
          <a:graphicData uri="http://schemas.openxmlformats.org/presentationml/2006/ole">
            <p:oleObj spid="_x0000_s353281" name="Microsoft Office Word 97 - 2003 文档" r:id="rId8" imgW="7907840" imgH="1089295" progId="Word.Document.8">
              <p:embed/>
            </p:oleObj>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28035"/>
                                        </p:tgtEl>
                                        <p:attrNameLst>
                                          <p:attrName>style.visibility</p:attrName>
                                        </p:attrNameLst>
                                      </p:cBhvr>
                                      <p:to>
                                        <p:strVal val="visible"/>
                                      </p:to>
                                    </p:set>
                                    <p:anim calcmode="lin" valueType="num">
                                      <p:cBhvr>
                                        <p:cTn id="7" dur="500" fill="hold"/>
                                        <p:tgtEl>
                                          <p:spTgt spid="428035"/>
                                        </p:tgtEl>
                                        <p:attrNameLst>
                                          <p:attrName>ppt_w</p:attrName>
                                        </p:attrNameLst>
                                      </p:cBhvr>
                                      <p:tavLst>
                                        <p:tav tm="0">
                                          <p:val>
                                            <p:fltVal val="0"/>
                                          </p:val>
                                        </p:tav>
                                        <p:tav tm="100000">
                                          <p:val>
                                            <p:strVal val="#ppt_w"/>
                                          </p:val>
                                        </p:tav>
                                      </p:tavLst>
                                    </p:anim>
                                    <p:anim calcmode="lin" valueType="num">
                                      <p:cBhvr>
                                        <p:cTn id="8" dur="500" fill="hold"/>
                                        <p:tgtEl>
                                          <p:spTgt spid="428035"/>
                                        </p:tgtEl>
                                        <p:attrNameLst>
                                          <p:attrName>ppt_h</p:attrName>
                                        </p:attrNameLst>
                                      </p:cBhvr>
                                      <p:tavLst>
                                        <p:tav tm="0">
                                          <p:val>
                                            <p:fltVal val="0"/>
                                          </p:val>
                                        </p:tav>
                                        <p:tav tm="100000">
                                          <p:val>
                                            <p:strVal val="#ppt_h"/>
                                          </p:val>
                                        </p:tav>
                                      </p:tavLst>
                                    </p:anim>
                                    <p:animEffect transition="in" filter="fade">
                                      <p:cBhvr>
                                        <p:cTn id="9" dur="500"/>
                                        <p:tgtEl>
                                          <p:spTgt spid="428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4" action="ppaction://hlinksldjump"/>
          </p:cNvPr>
          <p:cNvPicPr>
            <a:picLocks noChangeAspect="1" noChangeArrowheads="1"/>
          </p:cNvPicPr>
          <p:nvPr/>
        </p:nvPicPr>
        <p:blipFill>
          <a:blip r:embed="rId5"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6"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1146175" y="1352550"/>
          <a:ext cx="7107238" cy="3328988"/>
        </p:xfrm>
        <a:graphic>
          <a:graphicData uri="http://schemas.openxmlformats.org/presentationml/2006/ole">
            <p:oleObj spid="_x0000_s354305" name="Document" r:id="rId7" imgW="7926873" imgH="3733385"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4" action="ppaction://hlinksldjump"/>
          </p:cNvPr>
          <p:cNvPicPr>
            <a:picLocks noChangeAspect="1" noChangeArrowheads="1"/>
          </p:cNvPicPr>
          <p:nvPr/>
        </p:nvPicPr>
        <p:blipFill>
          <a:blip r:embed="rId5"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6"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1138238" y="1363663"/>
          <a:ext cx="7177087" cy="3363912"/>
        </p:xfrm>
        <a:graphic>
          <a:graphicData uri="http://schemas.openxmlformats.org/presentationml/2006/ole">
            <p:oleObj spid="_x0000_s355329" name="Document" r:id="rId7" imgW="7907840" imgH="3733385"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题九　文言文阅读</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4" action="ppaction://hlinksldjump"/>
          </p:cNvPr>
          <p:cNvPicPr>
            <a:picLocks noChangeAspect="1" noChangeArrowheads="1"/>
          </p:cNvPicPr>
          <p:nvPr/>
        </p:nvPicPr>
        <p:blipFill>
          <a:blip r:embed="rId5"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6"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aphicFrame>
        <p:nvGraphicFramePr>
          <p:cNvPr id="396290" name="Object 2"/>
          <p:cNvGraphicFramePr>
            <a:graphicFrameLocks noChangeAspect="1"/>
          </p:cNvGraphicFramePr>
          <p:nvPr/>
        </p:nvGraphicFramePr>
        <p:xfrm>
          <a:off x="1135063" y="1371600"/>
          <a:ext cx="7416800" cy="4673600"/>
        </p:xfrm>
        <a:graphic>
          <a:graphicData uri="http://schemas.openxmlformats.org/presentationml/2006/ole">
            <p:oleObj spid="_x0000_s356353" name="Microsoft Office Word 97 - 2003 文档" r:id="rId7" imgW="8326216" imgH="5265825"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graphicFrame>
        <p:nvGraphicFramePr>
          <p:cNvPr id="8" name="对象 7"/>
          <p:cNvGraphicFramePr>
            <a:graphicFrameLocks noChangeAspect="1"/>
          </p:cNvGraphicFramePr>
          <p:nvPr/>
        </p:nvGraphicFramePr>
        <p:xfrm>
          <a:off x="1066800" y="1643063"/>
          <a:ext cx="7213600" cy="4318000"/>
        </p:xfrm>
        <a:graphic>
          <a:graphicData uri="http://schemas.openxmlformats.org/presentationml/2006/ole">
            <p:oleObj spid="_x0000_s357377" name="Microsoft Office Word 97 - 2003 文档" r:id="rId4" imgW="7230897" imgH="4360784" progId="Word.Document.8">
              <p:embed/>
            </p:oleObj>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4)">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642910" y="936625"/>
            <a:ext cx="8215370" cy="5399088"/>
          </a:xfrm>
        </p:spPr>
        <p:txBody>
          <a:bodyPr>
            <a:normAutofit/>
          </a:bodyPr>
          <a:lstStyle/>
          <a:p>
            <a:r>
              <a:rPr lang="zh-CN" altLang="en-US" sz="3100" dirty="0" smtClean="0">
                <a:latin typeface="+mj-ea"/>
                <a:ea typeface="+mj-ea"/>
              </a:rPr>
              <a:t>例 </a:t>
            </a:r>
            <a:r>
              <a:rPr lang="en-US" altLang="zh-CN" sz="3100" dirty="0" smtClean="0">
                <a:latin typeface="+mj-ea"/>
                <a:ea typeface="+mj-ea"/>
              </a:rPr>
              <a:t>2  </a:t>
            </a:r>
            <a:r>
              <a:rPr lang="en-US" altLang="zh-CN" dirty="0" smtClean="0">
                <a:latin typeface="+mj-ea"/>
                <a:ea typeface="+mj-ea"/>
              </a:rPr>
              <a:t>  </a:t>
            </a:r>
            <a:r>
              <a:rPr lang="zh-CN" altLang="zh-CN" dirty="0" smtClean="0">
                <a:latin typeface="+mj-ea"/>
                <a:ea typeface="+mj-ea"/>
              </a:rPr>
              <a:t>阅读下面这首明诗，完成题目。</a:t>
            </a:r>
          </a:p>
          <a:p>
            <a:pPr algn="ctr"/>
            <a:r>
              <a:rPr lang="zh-CN" altLang="zh-CN" dirty="0" smtClean="0">
                <a:latin typeface="黑体" pitchFamily="2" charset="-122"/>
                <a:ea typeface="黑体" pitchFamily="2" charset="-122"/>
              </a:rPr>
              <a:t>柳　堤</a:t>
            </a:r>
            <a:r>
              <a:rPr lang="en-US" altLang="zh-CN" dirty="0" smtClean="0">
                <a:latin typeface="黑体" pitchFamily="2" charset="-122"/>
                <a:ea typeface="黑体" pitchFamily="2" charset="-122"/>
              </a:rPr>
              <a:t> </a:t>
            </a:r>
            <a:endParaRPr lang="zh-CN" altLang="zh-CN" dirty="0" smtClean="0">
              <a:latin typeface="黑体" pitchFamily="2" charset="-122"/>
              <a:ea typeface="黑体" pitchFamily="2" charset="-122"/>
            </a:endParaRPr>
          </a:p>
          <a:p>
            <a:pPr algn="ctr"/>
            <a:r>
              <a:rPr lang="zh-CN" altLang="zh-CN" dirty="0" smtClean="0">
                <a:latin typeface="+mj-ea"/>
                <a:ea typeface="+mj-ea"/>
              </a:rPr>
              <a:t>金　銮</a:t>
            </a:r>
          </a:p>
          <a:p>
            <a:pPr algn="ctr"/>
            <a:r>
              <a:rPr lang="zh-CN" altLang="zh-CN" dirty="0" smtClean="0">
                <a:latin typeface="Adobe 楷体 Std R" pitchFamily="18" charset="-122"/>
                <a:ea typeface="Adobe 楷体 Std R" pitchFamily="18" charset="-122"/>
              </a:rPr>
              <a:t>春江水正平，密树听啼莺。</a:t>
            </a:r>
          </a:p>
          <a:p>
            <a:pPr algn="ctr"/>
            <a:r>
              <a:rPr lang="zh-CN" altLang="zh-CN" dirty="0" smtClean="0">
                <a:latin typeface="Adobe 楷体 Std R" pitchFamily="18" charset="-122"/>
                <a:ea typeface="Adobe 楷体 Std R" pitchFamily="18" charset="-122"/>
              </a:rPr>
              <a:t>十里笼晴苑，千条锁故营。</a:t>
            </a:r>
          </a:p>
          <a:p>
            <a:pPr algn="ctr"/>
            <a:r>
              <a:rPr lang="zh-CN" altLang="zh-CN" dirty="0" smtClean="0">
                <a:latin typeface="Adobe 楷体 Std R" pitchFamily="18" charset="-122"/>
                <a:ea typeface="Adobe 楷体 Std R" pitchFamily="18" charset="-122"/>
              </a:rPr>
              <a:t>雨香飞燕促，风暖落花轻。</a:t>
            </a:r>
          </a:p>
          <a:p>
            <a:pPr algn="ctr"/>
            <a:r>
              <a:rPr lang="zh-CN" altLang="zh-CN" dirty="0" smtClean="0">
                <a:latin typeface="Adobe 楷体 Std R" pitchFamily="18" charset="-122"/>
                <a:ea typeface="Adobe 楷体 Std R" pitchFamily="18" charset="-122"/>
              </a:rPr>
              <a:t>更欲劳攀折，年年还自生。</a:t>
            </a:r>
          </a:p>
          <a:p>
            <a:r>
              <a:rPr lang="zh-CN" altLang="zh-CN" dirty="0" smtClean="0">
                <a:latin typeface="+mj-ea"/>
                <a:ea typeface="+mj-ea"/>
              </a:rPr>
              <a:t>下列对本诗的理解，正确的两项是</a:t>
            </a:r>
            <a:r>
              <a:rPr lang="en-US" altLang="zh-CN" dirty="0" smtClean="0">
                <a:latin typeface="+mj-ea"/>
                <a:ea typeface="+mj-ea"/>
              </a:rPr>
              <a:t>(5</a:t>
            </a:r>
            <a:r>
              <a:rPr lang="zh-CN" altLang="zh-CN" dirty="0" smtClean="0">
                <a:latin typeface="+mj-ea"/>
                <a:ea typeface="+mj-ea"/>
              </a:rPr>
              <a:t>分</a:t>
            </a:r>
            <a:r>
              <a:rPr lang="en-US" altLang="zh-CN" dirty="0" smtClean="0">
                <a:latin typeface="+mj-ea"/>
                <a:ea typeface="+mj-ea"/>
              </a:rPr>
              <a:t>)(</a:t>
            </a:r>
            <a:r>
              <a:rPr lang="zh-CN" altLang="zh-CN" dirty="0" smtClean="0">
                <a:latin typeface="+mj-ea"/>
                <a:ea typeface="+mj-ea"/>
              </a:rPr>
              <a:t>　　</a:t>
            </a:r>
            <a:r>
              <a:rPr lang="en-US" altLang="zh-CN" dirty="0" smtClean="0">
                <a:latin typeface="+mj-ea"/>
                <a:ea typeface="+mj-ea"/>
              </a:rPr>
              <a:t>)</a:t>
            </a:r>
            <a:endParaRPr lang="zh-CN" altLang="zh-CN" dirty="0" smtClean="0">
              <a:latin typeface="+mj-ea"/>
              <a:ea typeface="+mj-ea"/>
            </a:endParaRPr>
          </a:p>
          <a:p>
            <a:r>
              <a:rPr lang="en-US" altLang="zh-CN" dirty="0" smtClean="0">
                <a:latin typeface="+mj-ea"/>
                <a:ea typeface="+mj-ea"/>
              </a:rPr>
              <a:t>A</a:t>
            </a:r>
            <a:r>
              <a:rPr lang="zh-CN" altLang="zh-CN" dirty="0" smtClean="0">
                <a:latin typeface="+mj-ea"/>
                <a:ea typeface="+mj-ea"/>
              </a:rPr>
              <a:t>．一、二句点题，写</a:t>
            </a:r>
            <a:r>
              <a:rPr lang="en-US" altLang="zh-CN" dirty="0" smtClean="0">
                <a:latin typeface="+mj-ea"/>
                <a:ea typeface="+mj-ea"/>
              </a:rPr>
              <a:t>“</a:t>
            </a:r>
            <a:r>
              <a:rPr lang="zh-CN" altLang="zh-CN" dirty="0" smtClean="0">
                <a:latin typeface="+mj-ea"/>
                <a:ea typeface="+mj-ea"/>
              </a:rPr>
              <a:t>春江</a:t>
            </a:r>
            <a:r>
              <a:rPr lang="en-US" altLang="zh-CN" dirty="0" smtClean="0">
                <a:latin typeface="+mj-ea"/>
                <a:ea typeface="+mj-ea"/>
              </a:rPr>
              <a:t>”</a:t>
            </a:r>
            <a:r>
              <a:rPr lang="zh-CN" altLang="zh-CN" dirty="0" smtClean="0">
                <a:latin typeface="+mj-ea"/>
                <a:ea typeface="+mj-ea"/>
              </a:rPr>
              <a:t>暗含江边之</a:t>
            </a:r>
            <a:r>
              <a:rPr lang="en-US" altLang="zh-CN" dirty="0" smtClean="0">
                <a:latin typeface="+mj-ea"/>
                <a:ea typeface="+mj-ea"/>
              </a:rPr>
              <a:t>“</a:t>
            </a:r>
            <a:r>
              <a:rPr lang="zh-CN" altLang="zh-CN" dirty="0" smtClean="0">
                <a:latin typeface="+mj-ea"/>
                <a:ea typeface="+mj-ea"/>
              </a:rPr>
              <a:t>堤</a:t>
            </a:r>
            <a:r>
              <a:rPr lang="en-US" altLang="zh-CN" dirty="0" smtClean="0">
                <a:latin typeface="+mj-ea"/>
                <a:ea typeface="+mj-ea"/>
              </a:rPr>
              <a:t>”</a:t>
            </a:r>
            <a:r>
              <a:rPr lang="zh-CN" altLang="zh-CN" dirty="0" smtClean="0">
                <a:latin typeface="+mj-ea"/>
                <a:ea typeface="+mj-ea"/>
              </a:rPr>
              <a:t>，写</a:t>
            </a:r>
            <a:r>
              <a:rPr lang="en-US" altLang="zh-CN" dirty="0" smtClean="0">
                <a:latin typeface="+mj-ea"/>
                <a:ea typeface="+mj-ea"/>
              </a:rPr>
              <a:t>“</a:t>
            </a:r>
            <a:r>
              <a:rPr lang="zh-CN" altLang="zh-CN" dirty="0" smtClean="0">
                <a:latin typeface="+mj-ea"/>
                <a:ea typeface="+mj-ea"/>
              </a:rPr>
              <a:t>密树</a:t>
            </a:r>
            <a:r>
              <a:rPr lang="en-US" altLang="zh-CN" dirty="0" smtClean="0">
                <a:latin typeface="+mj-ea"/>
                <a:ea typeface="+mj-ea"/>
              </a:rPr>
              <a:t>”</a:t>
            </a:r>
            <a:r>
              <a:rPr lang="zh-CN" altLang="zh-CN" dirty="0" smtClean="0">
                <a:latin typeface="+mj-ea"/>
                <a:ea typeface="+mj-ea"/>
              </a:rPr>
              <a:t>点出堤上之</a:t>
            </a:r>
            <a:r>
              <a:rPr lang="en-US" altLang="zh-CN" dirty="0" smtClean="0">
                <a:latin typeface="+mj-ea"/>
                <a:ea typeface="+mj-ea"/>
              </a:rPr>
              <a:t>“</a:t>
            </a:r>
            <a:r>
              <a:rPr lang="zh-CN" altLang="zh-CN" dirty="0" smtClean="0">
                <a:latin typeface="+mj-ea"/>
                <a:ea typeface="+mj-ea"/>
              </a:rPr>
              <a:t>柳</a:t>
            </a:r>
            <a:r>
              <a:rPr lang="en-US" altLang="zh-CN" dirty="0" smtClean="0">
                <a:latin typeface="+mj-ea"/>
                <a:ea typeface="+mj-ea"/>
              </a:rPr>
              <a:t>”</a:t>
            </a:r>
            <a:r>
              <a:rPr lang="zh-CN" altLang="zh-CN" dirty="0" smtClean="0">
                <a:latin typeface="+mj-ea"/>
                <a:ea typeface="+mj-ea"/>
              </a:rPr>
              <a:t>。</a:t>
            </a:r>
          </a:p>
          <a:p>
            <a:endParaRPr lang="zh-CN" altLang="en-US" dirty="0" smtClean="0"/>
          </a:p>
        </p:txBody>
      </p:sp>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2" name="组合 6"/>
          <p:cNvGrpSpPr/>
          <p:nvPr/>
        </p:nvGrpSpPr>
        <p:grpSpPr>
          <a:xfrm>
            <a:off x="0" y="3071810"/>
            <a:ext cx="609600" cy="1857388"/>
            <a:chOff x="0" y="2714620"/>
            <a:chExt cx="609600" cy="1857388"/>
          </a:xfrm>
        </p:grpSpPr>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blinds(horizontal)">
                                      <p:cBhvr>
                                        <p:cTn id="7" dur="500"/>
                                        <p:tgtEl>
                                          <p:spTgt spid="25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graphicFrame>
        <p:nvGraphicFramePr>
          <p:cNvPr id="8" name="对象 7"/>
          <p:cNvGraphicFramePr>
            <a:graphicFrameLocks noChangeAspect="1"/>
          </p:cNvGraphicFramePr>
          <p:nvPr/>
        </p:nvGraphicFramePr>
        <p:xfrm>
          <a:off x="1142976" y="1500174"/>
          <a:ext cx="7010400" cy="4706938"/>
        </p:xfrm>
        <a:graphic>
          <a:graphicData uri="http://schemas.openxmlformats.org/presentationml/2006/ole">
            <p:oleObj spid="_x0000_s358401" name="Microsoft Office Word 97 - 2003 文档" r:id="rId4" imgW="7033740" imgH="4752368"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graphicFrame>
        <p:nvGraphicFramePr>
          <p:cNvPr id="8" name="对象 7"/>
          <p:cNvGraphicFramePr>
            <a:graphicFrameLocks noChangeAspect="1"/>
          </p:cNvGraphicFramePr>
          <p:nvPr/>
        </p:nvGraphicFramePr>
        <p:xfrm>
          <a:off x="1150938" y="1506538"/>
          <a:ext cx="6977062" cy="4724400"/>
        </p:xfrm>
        <a:graphic>
          <a:graphicData uri="http://schemas.openxmlformats.org/presentationml/2006/ole">
            <p:oleObj spid="_x0000_s359425" name="Microsoft Office Word 97 - 2003 文档" r:id="rId4" imgW="6995673" imgH="4768593"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graphicFrame>
        <p:nvGraphicFramePr>
          <p:cNvPr id="8" name="对象 7"/>
          <p:cNvGraphicFramePr>
            <a:graphicFrameLocks noChangeAspect="1"/>
          </p:cNvGraphicFramePr>
          <p:nvPr/>
        </p:nvGraphicFramePr>
        <p:xfrm>
          <a:off x="1155700" y="1501775"/>
          <a:ext cx="6556375" cy="4484688"/>
        </p:xfrm>
        <a:graphic>
          <a:graphicData uri="http://schemas.openxmlformats.org/presentationml/2006/ole">
            <p:oleObj spid="_x0000_s360449" name="Document" r:id="rId4" imgW="6957965" imgH="4784459"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ln>
        </p:spPr>
        <p:txBody>
          <a:bodyPr/>
          <a:lstStyle/>
          <a:p>
            <a:pPr>
              <a:lnSpc>
                <a:spcPts val="3500"/>
              </a:lnSpc>
              <a:spcAft>
                <a:spcPts val="0"/>
              </a:spcAft>
            </a:pPr>
            <a:r>
              <a:rPr lang="en-US" altLang="zh-CN" sz="2400" b="1" dirty="0" smtClean="0">
                <a:latin typeface="+mj-ea"/>
                <a:ea typeface="+mj-ea"/>
                <a:cs typeface="Times New Roman" panose="02020603050405020304"/>
              </a:rPr>
              <a:t>1. </a:t>
            </a:r>
            <a:r>
              <a:rPr lang="zh-CN" altLang="en-US" sz="2400" b="1" dirty="0" smtClean="0">
                <a:latin typeface="+mj-ea"/>
                <a:ea typeface="+mj-ea"/>
                <a:cs typeface="Times New Roman" panose="02020603050405020304"/>
              </a:rPr>
              <a:t>下列对文中画波浪线部分的断句，正确的一项是</a:t>
            </a:r>
            <a:r>
              <a:rPr lang="en-US" altLang="zh-CN" sz="2400" b="1" dirty="0" smtClean="0">
                <a:latin typeface="+mj-ea"/>
                <a:ea typeface="+mj-ea"/>
                <a:cs typeface="Times New Roman" panose="02020603050405020304"/>
              </a:rPr>
              <a:t>(3</a:t>
            </a:r>
          </a:p>
          <a:p>
            <a:pPr>
              <a:lnSpc>
                <a:spcPts val="3500"/>
              </a:lnSpc>
              <a:spcAft>
                <a:spcPts val="0"/>
              </a:spcAft>
            </a:pPr>
            <a:r>
              <a:rPr lang="zh-CN" altLang="en-US" sz="2400" b="1" dirty="0" smtClean="0">
                <a:latin typeface="+mj-ea"/>
                <a:ea typeface="+mj-ea"/>
                <a:cs typeface="Times New Roman" panose="02020603050405020304"/>
              </a:rPr>
              <a:t>   分</a:t>
            </a:r>
            <a:r>
              <a:rPr lang="en-US" altLang="zh-CN" sz="2400" b="1" dirty="0" smtClean="0">
                <a:latin typeface="+mj-ea"/>
                <a:ea typeface="+mj-ea"/>
                <a:cs typeface="Times New Roman" panose="02020603050405020304"/>
              </a:rPr>
              <a:t>)                                     (</a:t>
            </a:r>
            <a:r>
              <a:rPr lang="zh-CN" altLang="en-US" sz="2400" b="1" dirty="0" smtClean="0">
                <a:latin typeface="+mj-ea"/>
                <a:ea typeface="+mj-ea"/>
                <a:cs typeface="Times New Roman" panose="02020603050405020304"/>
              </a:rPr>
              <a:t>　　</a:t>
            </a:r>
            <a:r>
              <a:rPr lang="en-US" altLang="zh-CN" sz="2400" b="1" dirty="0" smtClean="0">
                <a:latin typeface="+mj-ea"/>
                <a:ea typeface="+mj-ea"/>
                <a:cs typeface="Times New Roman" panose="02020603050405020304"/>
              </a:rPr>
              <a:t>)</a:t>
            </a:r>
          </a:p>
          <a:p>
            <a:pPr>
              <a:lnSpc>
                <a:spcPts val="3500"/>
              </a:lnSpc>
              <a:spcAft>
                <a:spcPts val="0"/>
              </a:spcAft>
            </a:pPr>
            <a:r>
              <a:rPr lang="zh-CN" altLang="en-US" sz="2400" b="1" dirty="0" smtClean="0">
                <a:latin typeface="+mj-ea"/>
                <a:ea typeface="+mj-ea"/>
                <a:cs typeface="Times New Roman" panose="02020603050405020304"/>
              </a:rPr>
              <a:t>   </a:t>
            </a:r>
            <a:r>
              <a:rPr lang="en-US" altLang="zh-CN" sz="2400" b="1" dirty="0" smtClean="0">
                <a:latin typeface="+mj-ea"/>
                <a:ea typeface="+mj-ea"/>
                <a:cs typeface="Times New Roman" panose="02020603050405020304"/>
              </a:rPr>
              <a:t>A. </a:t>
            </a:r>
            <a:r>
              <a:rPr lang="zh-CN" altLang="en-US" sz="2400" b="1" dirty="0" smtClean="0">
                <a:latin typeface="+mj-ea"/>
                <a:ea typeface="+mj-ea"/>
                <a:cs typeface="Times New Roman" panose="02020603050405020304"/>
              </a:rPr>
              <a:t>二十八年</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御史张星法劾山东巡抚</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钱钰贪黩</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钰奏 </a:t>
            </a:r>
            <a:endParaRPr lang="en-US" altLang="zh-CN" sz="2400" b="1" dirty="0" smtClean="0">
              <a:latin typeface="+mj-ea"/>
              <a:ea typeface="+mj-ea"/>
              <a:cs typeface="Times New Roman" panose="02020603050405020304"/>
            </a:endParaRPr>
          </a:p>
          <a:p>
            <a:pPr indent="441325">
              <a:lnSpc>
                <a:spcPts val="3500"/>
              </a:lnSpc>
              <a:spcAft>
                <a:spcPts val="0"/>
              </a:spcAft>
            </a:pPr>
            <a:r>
              <a:rPr lang="zh-CN" altLang="en-US" sz="2400" b="1" dirty="0" smtClean="0">
                <a:latin typeface="+mj-ea"/>
                <a:ea typeface="+mj-ea"/>
                <a:cs typeface="Times New Roman" panose="02020603050405020304"/>
              </a:rPr>
              <a:t>辨因及琇</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尝致书嘱荐即墨知县</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高上达等却之</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遂挟 </a:t>
            </a:r>
            <a:endParaRPr lang="en-US" altLang="zh-CN" sz="2400" b="1" dirty="0" smtClean="0">
              <a:latin typeface="+mj-ea"/>
              <a:ea typeface="+mj-ea"/>
              <a:cs typeface="Times New Roman" panose="02020603050405020304"/>
            </a:endParaRPr>
          </a:p>
          <a:p>
            <a:pPr indent="441325">
              <a:lnSpc>
                <a:spcPts val="3500"/>
              </a:lnSpc>
              <a:spcAft>
                <a:spcPts val="0"/>
              </a:spcAft>
            </a:pPr>
            <a:r>
              <a:rPr lang="zh-CN" altLang="en-US" sz="2400" b="1" dirty="0" smtClean="0">
                <a:latin typeface="+mj-ea"/>
                <a:ea typeface="+mj-ea"/>
                <a:cs typeface="Times New Roman" panose="02020603050405020304"/>
              </a:rPr>
              <a:t>嫌使星法诬劾</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下法司讯</a:t>
            </a:r>
          </a:p>
          <a:p>
            <a:pPr indent="441325">
              <a:lnSpc>
                <a:spcPts val="3500"/>
              </a:lnSpc>
              <a:spcAft>
                <a:spcPts val="0"/>
              </a:spcAft>
            </a:pPr>
            <a:r>
              <a:rPr lang="en-US" altLang="zh-CN" sz="2400" b="1" dirty="0" smtClean="0">
                <a:latin typeface="+mj-ea"/>
                <a:ea typeface="+mj-ea"/>
                <a:cs typeface="Times New Roman" panose="02020603050405020304"/>
              </a:rPr>
              <a:t>B. </a:t>
            </a:r>
            <a:r>
              <a:rPr lang="zh-CN" altLang="en-US" sz="2400" b="1" dirty="0" smtClean="0">
                <a:latin typeface="+mj-ea"/>
                <a:ea typeface="+mj-ea"/>
                <a:cs typeface="Times New Roman" panose="02020603050405020304"/>
              </a:rPr>
              <a:t>二十八年</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御史张星法劾山东巡抚钱钰贪黩</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钰奏</a:t>
            </a:r>
            <a:endParaRPr lang="en-US" altLang="zh-CN" sz="2400" b="1" dirty="0" smtClean="0">
              <a:latin typeface="+mj-ea"/>
              <a:ea typeface="+mj-ea"/>
              <a:cs typeface="Times New Roman" panose="02020603050405020304"/>
            </a:endParaRPr>
          </a:p>
          <a:p>
            <a:pPr indent="441325">
              <a:lnSpc>
                <a:spcPts val="3500"/>
              </a:lnSpc>
              <a:spcAft>
                <a:spcPts val="0"/>
              </a:spcAft>
            </a:pPr>
            <a:r>
              <a:rPr lang="zh-CN" altLang="en-US" sz="2400" b="1" dirty="0" smtClean="0">
                <a:latin typeface="+mj-ea"/>
                <a:ea typeface="+mj-ea"/>
                <a:cs typeface="Times New Roman" panose="02020603050405020304"/>
              </a:rPr>
              <a:t>辨因及琇</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尝致书嘱荐即墨知县高上达等</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却之</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遂挟</a:t>
            </a:r>
            <a:endParaRPr lang="en-US" altLang="zh-CN" sz="2400" b="1" dirty="0" smtClean="0">
              <a:latin typeface="+mj-ea"/>
              <a:ea typeface="+mj-ea"/>
              <a:cs typeface="Times New Roman" panose="02020603050405020304"/>
            </a:endParaRPr>
          </a:p>
          <a:p>
            <a:pPr indent="441325">
              <a:lnSpc>
                <a:spcPts val="3500"/>
              </a:lnSpc>
              <a:spcAft>
                <a:spcPts val="0"/>
              </a:spcAft>
            </a:pPr>
            <a:r>
              <a:rPr lang="zh-CN" altLang="en-US" sz="2400" b="1" dirty="0" smtClean="0">
                <a:latin typeface="+mj-ea"/>
                <a:ea typeface="+mj-ea"/>
                <a:cs typeface="Times New Roman" panose="02020603050405020304"/>
              </a:rPr>
              <a:t>嫌使星法诬劾</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下法司讯</a:t>
            </a:r>
          </a:p>
          <a:p>
            <a:pPr indent="441325">
              <a:lnSpc>
                <a:spcPts val="3500"/>
              </a:lnSpc>
              <a:spcAft>
                <a:spcPts val="0"/>
              </a:spcAft>
            </a:pPr>
            <a:r>
              <a:rPr lang="en-US" altLang="zh-CN" sz="2400" b="1" dirty="0" smtClean="0">
                <a:latin typeface="+mj-ea"/>
                <a:ea typeface="+mj-ea"/>
                <a:cs typeface="Times New Roman" panose="02020603050405020304"/>
              </a:rPr>
              <a:t>C. </a:t>
            </a:r>
            <a:r>
              <a:rPr lang="zh-CN" altLang="en-US" sz="2400" b="1" dirty="0" smtClean="0">
                <a:latin typeface="+mj-ea"/>
                <a:ea typeface="+mj-ea"/>
                <a:cs typeface="Times New Roman" panose="02020603050405020304"/>
              </a:rPr>
              <a:t>二十八年</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御史张星法劾山东巡抚钱钰贪黩</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钰奏</a:t>
            </a:r>
            <a:endParaRPr lang="en-US" altLang="zh-CN" sz="2400" b="1" dirty="0" smtClean="0">
              <a:latin typeface="+mj-ea"/>
              <a:ea typeface="+mj-ea"/>
              <a:cs typeface="Times New Roman" panose="02020603050405020304"/>
            </a:endParaRPr>
          </a:p>
          <a:p>
            <a:pPr indent="441325">
              <a:lnSpc>
                <a:spcPts val="3500"/>
              </a:lnSpc>
              <a:spcAft>
                <a:spcPts val="0"/>
              </a:spcAft>
            </a:pPr>
            <a:r>
              <a:rPr lang="zh-CN" altLang="en-US" sz="2400" b="1" dirty="0" smtClean="0">
                <a:latin typeface="+mj-ea"/>
                <a:ea typeface="+mj-ea"/>
                <a:cs typeface="Times New Roman" panose="02020603050405020304"/>
              </a:rPr>
              <a:t>辨</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因及琇尝致书嘱荐即墨知县高上达等</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却之</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遂挟</a:t>
            </a:r>
            <a:endParaRPr lang="en-US" altLang="zh-CN" sz="2400" b="1" dirty="0" smtClean="0">
              <a:latin typeface="+mj-ea"/>
              <a:ea typeface="+mj-ea"/>
              <a:cs typeface="Times New Roman" panose="02020603050405020304"/>
            </a:endParaRPr>
          </a:p>
          <a:p>
            <a:pPr indent="441325">
              <a:lnSpc>
                <a:spcPts val="3500"/>
              </a:lnSpc>
              <a:spcAft>
                <a:spcPts val="0"/>
              </a:spcAft>
            </a:pPr>
            <a:r>
              <a:rPr lang="zh-CN" altLang="en-US" sz="2400" b="1" dirty="0" smtClean="0">
                <a:latin typeface="+mj-ea"/>
                <a:ea typeface="+mj-ea"/>
                <a:cs typeface="Times New Roman" panose="02020603050405020304"/>
              </a:rPr>
              <a:t>嫌使星法诬劾</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下法司讯</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ln>
        </p:spPr>
        <p:txBody>
          <a:bodyPr/>
          <a:lstStyle/>
          <a:p>
            <a:pPr>
              <a:lnSpc>
                <a:spcPts val="3500"/>
              </a:lnSpc>
              <a:spcAft>
                <a:spcPts val="0"/>
              </a:spcAft>
            </a:pPr>
            <a:r>
              <a:rPr lang="en-US" altLang="zh-CN" sz="2400" b="1" dirty="0" smtClean="0">
                <a:latin typeface="+mj-ea"/>
                <a:ea typeface="+mj-ea"/>
                <a:cs typeface="Times New Roman" panose="02020603050405020304"/>
              </a:rPr>
              <a:t>D. </a:t>
            </a:r>
            <a:r>
              <a:rPr lang="zh-CN" altLang="en-US" sz="2400" b="1" dirty="0" smtClean="0">
                <a:latin typeface="+mj-ea"/>
                <a:ea typeface="+mj-ea"/>
                <a:cs typeface="Times New Roman" panose="02020603050405020304"/>
              </a:rPr>
              <a:t>二十八年</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御史张星法劾山东巡抚</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钱钰贪黩</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钰奏辨</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因及琇尝致书嘱荐即墨知县</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高上达等却之</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遂挟嫌使星法诬劾</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下法司讯</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解析</a:t>
            </a:r>
            <a:r>
              <a:rPr lang="en-US" altLang="zh-CN" sz="2400" b="1" dirty="0" smtClean="0">
                <a:solidFill>
                  <a:srgbClr val="990033"/>
                </a:solidFill>
                <a:latin typeface="+mj-ea"/>
                <a:ea typeface="+mj-ea"/>
                <a:cs typeface="Times New Roman" panose="02020603050405020304"/>
              </a:rPr>
              <a:t>] C</a:t>
            </a:r>
            <a:r>
              <a:rPr lang="zh-CN" altLang="en-US" sz="2400" b="1" dirty="0" smtClean="0">
                <a:solidFill>
                  <a:srgbClr val="990033"/>
                </a:solidFill>
                <a:latin typeface="+mj-ea"/>
                <a:ea typeface="+mj-ea"/>
                <a:cs typeface="Times New Roman" panose="02020603050405020304"/>
              </a:rPr>
              <a:t>　本题考查文言断句的能力。作答本题，可找出各项所断的不同之处，然后进行比较，确定正误。第一处为：“御史张星法劾山东巡抚</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钱钰贪黩”和“御史张星法劾山东巡抚钱钰贪黩”。“山东巡抚”和“钱钰”是同位语，御史张星法弹劾的应该是山东巡抚钱珏贪污，因此不能分开。可以排除</a:t>
            </a:r>
            <a:r>
              <a:rPr lang="en-US" altLang="zh-CN" sz="2400" b="1" dirty="0" smtClean="0">
                <a:solidFill>
                  <a:srgbClr val="990033"/>
                </a:solidFill>
                <a:latin typeface="+mj-ea"/>
                <a:ea typeface="+mj-ea"/>
                <a:cs typeface="Times New Roman" panose="02020603050405020304"/>
              </a:rPr>
              <a:t>A</a:t>
            </a:r>
            <a:r>
              <a:rPr lang="zh-CN" altLang="en-US" sz="2400" b="1" dirty="0" smtClean="0">
                <a:solidFill>
                  <a:srgbClr val="990033"/>
                </a:solidFill>
                <a:latin typeface="+mj-ea"/>
                <a:ea typeface="+mj-ea"/>
                <a:cs typeface="Times New Roman" panose="02020603050405020304"/>
              </a:rPr>
              <a:t>项和</a:t>
            </a:r>
            <a:r>
              <a:rPr lang="en-US" altLang="zh-CN" sz="2400" b="1" dirty="0" smtClean="0">
                <a:solidFill>
                  <a:srgbClr val="990033"/>
                </a:solidFill>
                <a:latin typeface="+mj-ea"/>
                <a:ea typeface="+mj-ea"/>
                <a:cs typeface="Times New Roman" panose="02020603050405020304"/>
              </a:rPr>
              <a:t>D</a:t>
            </a:r>
            <a:r>
              <a:rPr lang="zh-CN" altLang="en-US" sz="2400" b="1" dirty="0" smtClean="0">
                <a:solidFill>
                  <a:srgbClr val="990033"/>
                </a:solidFill>
                <a:latin typeface="+mj-ea"/>
                <a:ea typeface="+mj-ea"/>
                <a:cs typeface="Times New Roman" panose="02020603050405020304"/>
              </a:rPr>
              <a:t>项。再看</a:t>
            </a:r>
            <a:r>
              <a:rPr lang="en-US" altLang="zh-CN" sz="2400" b="1" dirty="0" smtClean="0">
                <a:solidFill>
                  <a:srgbClr val="990033"/>
                </a:solidFill>
                <a:latin typeface="+mj-ea"/>
                <a:ea typeface="+mj-ea"/>
                <a:cs typeface="Times New Roman" panose="02020603050405020304"/>
              </a:rPr>
              <a:t>B</a:t>
            </a:r>
            <a:r>
              <a:rPr lang="zh-CN" altLang="en-US" sz="2400" b="1" dirty="0" smtClean="0">
                <a:solidFill>
                  <a:srgbClr val="990033"/>
                </a:solidFill>
                <a:latin typeface="+mj-ea"/>
                <a:ea typeface="+mj-ea"/>
                <a:cs typeface="Times New Roman" panose="02020603050405020304"/>
              </a:rPr>
              <a:t>、</a:t>
            </a:r>
            <a:r>
              <a:rPr lang="en-US" altLang="zh-CN" sz="2400" b="1" dirty="0" smtClean="0">
                <a:solidFill>
                  <a:srgbClr val="990033"/>
                </a:solidFill>
                <a:latin typeface="+mj-ea"/>
                <a:ea typeface="+mj-ea"/>
                <a:cs typeface="Times New Roman" panose="02020603050405020304"/>
              </a:rPr>
              <a:t>C</a:t>
            </a:r>
            <a:r>
              <a:rPr lang="zh-CN" altLang="en-US" sz="2400" b="1" dirty="0" smtClean="0">
                <a:solidFill>
                  <a:srgbClr val="990033"/>
                </a:solidFill>
                <a:latin typeface="+mj-ea"/>
                <a:ea typeface="+mj-ea"/>
                <a:cs typeface="Times New Roman" panose="02020603050405020304"/>
              </a:rPr>
              <a:t>两项的不同之处：“钰奏辨因及琇</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尝致书嘱荐即墨知县高上达等”和“钰奏辨</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因及琇尝致书嘱荐即墨知县高上达等”。“奏辨”，即上奏辩解。“因及”，即因为涉及，表示另提一事，因此应该断开，故排除</a:t>
            </a:r>
            <a:r>
              <a:rPr lang="en-US" altLang="zh-CN" sz="2400" b="1" dirty="0" smtClean="0">
                <a:solidFill>
                  <a:srgbClr val="990033"/>
                </a:solidFill>
                <a:latin typeface="+mj-ea"/>
                <a:ea typeface="+mj-ea"/>
                <a:cs typeface="Times New Roman" panose="02020603050405020304"/>
              </a:rPr>
              <a:t>B</a:t>
            </a:r>
            <a:r>
              <a:rPr lang="zh-CN" altLang="en-US" sz="2400" b="1" dirty="0" smtClean="0">
                <a:solidFill>
                  <a:srgbClr val="990033"/>
                </a:solidFill>
                <a:latin typeface="+mj-ea"/>
                <a:ea typeface="+mj-ea"/>
                <a:cs typeface="Times New Roman" panose="02020603050405020304"/>
              </a:rPr>
              <a:t>选项。</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ln>
        </p:spPr>
        <p:txBody>
          <a:bodyPr/>
          <a:lstStyle/>
          <a:p>
            <a:pPr>
              <a:lnSpc>
                <a:spcPts val="3500"/>
              </a:lnSpc>
              <a:spcAft>
                <a:spcPts val="0"/>
              </a:spcAft>
            </a:pPr>
            <a:r>
              <a:rPr lang="en-US" altLang="zh-CN" sz="2400" b="1" dirty="0" smtClean="0">
                <a:latin typeface="+mj-ea"/>
                <a:ea typeface="+mj-ea"/>
                <a:cs typeface="Times New Roman" panose="02020603050405020304"/>
              </a:rPr>
              <a:t>2. </a:t>
            </a:r>
            <a:r>
              <a:rPr lang="zh-CN" altLang="en-US" sz="2400" b="1" dirty="0" smtClean="0">
                <a:latin typeface="+mj-ea"/>
                <a:ea typeface="+mj-ea"/>
                <a:cs typeface="Times New Roman" panose="02020603050405020304"/>
              </a:rPr>
              <a:t>下列对文中加点词语的相关内容的解说，不正确的一  </a:t>
            </a:r>
            <a:endParaRPr lang="en-US" altLang="zh-CN" sz="2400" b="1" dirty="0" smtClean="0">
              <a:latin typeface="+mj-ea"/>
              <a:ea typeface="+mj-ea"/>
              <a:cs typeface="Times New Roman" panose="02020603050405020304"/>
            </a:endParaRPr>
          </a:p>
          <a:p>
            <a:pPr>
              <a:lnSpc>
                <a:spcPts val="3500"/>
              </a:lnSpc>
              <a:spcAft>
                <a:spcPts val="0"/>
              </a:spcAft>
            </a:pPr>
            <a:r>
              <a:rPr lang="zh-CN" altLang="en-US" sz="2400" b="1" dirty="0" smtClean="0">
                <a:latin typeface="+mj-ea"/>
                <a:ea typeface="+mj-ea"/>
                <a:cs typeface="Times New Roman" panose="02020603050405020304"/>
              </a:rPr>
              <a:t>   项是</a:t>
            </a:r>
            <a:r>
              <a:rPr lang="en-US" altLang="zh-CN" sz="2400" b="1" dirty="0" smtClean="0">
                <a:latin typeface="+mj-ea"/>
                <a:ea typeface="+mj-ea"/>
                <a:cs typeface="Times New Roman" panose="02020603050405020304"/>
              </a:rPr>
              <a:t>(3</a:t>
            </a:r>
            <a:r>
              <a:rPr lang="zh-CN" altLang="en-US" sz="2400" b="1" dirty="0" smtClean="0">
                <a:latin typeface="+mj-ea"/>
                <a:ea typeface="+mj-ea"/>
                <a:cs typeface="Times New Roman" panose="02020603050405020304"/>
              </a:rPr>
              <a:t>分</a:t>
            </a:r>
            <a:r>
              <a:rPr lang="en-US" altLang="zh-CN" sz="2400" b="1" dirty="0" smtClean="0">
                <a:latin typeface="+mj-ea"/>
                <a:ea typeface="+mj-ea"/>
                <a:cs typeface="Times New Roman" panose="02020603050405020304"/>
              </a:rPr>
              <a:t>)                               (</a:t>
            </a:r>
            <a:r>
              <a:rPr lang="zh-CN" altLang="en-US" sz="2400" b="1" dirty="0" smtClean="0">
                <a:latin typeface="+mj-ea"/>
                <a:ea typeface="+mj-ea"/>
                <a:cs typeface="Times New Roman" panose="02020603050405020304"/>
              </a:rPr>
              <a:t>　　</a:t>
            </a:r>
            <a:r>
              <a:rPr lang="en-US" altLang="zh-CN" sz="2400" b="1" dirty="0" smtClean="0">
                <a:latin typeface="+mj-ea"/>
                <a:ea typeface="+mj-ea"/>
                <a:cs typeface="Times New Roman" panose="02020603050405020304"/>
              </a:rPr>
              <a:t>)</a:t>
            </a:r>
          </a:p>
          <a:p>
            <a:pPr>
              <a:lnSpc>
                <a:spcPts val="3500"/>
              </a:lnSpc>
              <a:spcAft>
                <a:spcPts val="0"/>
              </a:spcAft>
            </a:pPr>
            <a:r>
              <a:rPr lang="zh-CN" altLang="en-US" sz="2400" b="1" dirty="0" smtClean="0">
                <a:latin typeface="+mj-ea"/>
                <a:ea typeface="+mj-ea"/>
                <a:cs typeface="Times New Roman" panose="02020603050405020304"/>
              </a:rPr>
              <a:t>   </a:t>
            </a:r>
            <a:r>
              <a:rPr lang="en-US" altLang="zh-CN" sz="2400" b="1" dirty="0" smtClean="0">
                <a:latin typeface="Times New Roman" panose="02020603050405020304" pitchFamily="18" charset="0"/>
                <a:ea typeface="+mj-ea"/>
                <a:cs typeface="Times New Roman" panose="02020603050405020304" pitchFamily="18" charset="0"/>
              </a:rPr>
              <a:t>A</a:t>
            </a:r>
            <a:r>
              <a:rPr lang="en-US" altLang="zh-CN" sz="2400" b="1" dirty="0" smtClean="0">
                <a:latin typeface="+mj-ea"/>
                <a:ea typeface="+mj-ea"/>
                <a:cs typeface="Times New Roman" panose="02020603050405020304"/>
              </a:rPr>
              <a:t>. </a:t>
            </a:r>
            <a:r>
              <a:rPr lang="zh-CN" altLang="en-US" sz="2400" b="1" dirty="0" smtClean="0">
                <a:latin typeface="+mj-ea"/>
                <a:ea typeface="+mj-ea"/>
                <a:cs typeface="Times New Roman" panose="02020603050405020304"/>
              </a:rPr>
              <a:t>进士是清代科举的最高功名。经会试、殿试取中 </a:t>
            </a:r>
            <a:endParaRPr lang="en-US" altLang="zh-CN" sz="2400" b="1" dirty="0" smtClean="0">
              <a:latin typeface="+mj-ea"/>
              <a:ea typeface="+mj-ea"/>
              <a:cs typeface="Times New Roman" panose="02020603050405020304"/>
            </a:endParaRPr>
          </a:p>
          <a:p>
            <a:pPr>
              <a:lnSpc>
                <a:spcPts val="3500"/>
              </a:lnSpc>
              <a:spcAft>
                <a:spcPts val="0"/>
              </a:spcAft>
            </a:pPr>
            <a:r>
              <a:rPr lang="zh-CN" altLang="en-US" sz="2400" b="1" dirty="0" smtClean="0">
                <a:latin typeface="+mj-ea"/>
                <a:ea typeface="+mj-ea"/>
                <a:cs typeface="Times New Roman" panose="02020603050405020304"/>
              </a:rPr>
              <a:t>   后，方能称进士。这两个阶段的考试由皇帝圈题，钦 </a:t>
            </a:r>
            <a:endParaRPr lang="en-US" altLang="zh-CN" sz="2400" b="1" dirty="0" smtClean="0">
              <a:latin typeface="+mj-ea"/>
              <a:ea typeface="+mj-ea"/>
              <a:cs typeface="Times New Roman" panose="02020603050405020304"/>
            </a:endParaRPr>
          </a:p>
          <a:p>
            <a:pPr>
              <a:lnSpc>
                <a:spcPts val="3500"/>
              </a:lnSpc>
              <a:spcAft>
                <a:spcPts val="0"/>
              </a:spcAft>
            </a:pPr>
            <a:r>
              <a:rPr lang="zh-CN" altLang="en-US" sz="2400" b="1" dirty="0" smtClean="0">
                <a:latin typeface="+mj-ea"/>
                <a:ea typeface="+mj-ea"/>
                <a:cs typeface="Times New Roman" panose="02020603050405020304"/>
              </a:rPr>
              <a:t>   定名次。</a:t>
            </a:r>
          </a:p>
          <a:p>
            <a:pPr indent="441325">
              <a:lnSpc>
                <a:spcPts val="3500"/>
              </a:lnSpc>
              <a:spcAft>
                <a:spcPts val="0"/>
              </a:spcAft>
            </a:pPr>
            <a:r>
              <a:rPr lang="en-US" altLang="zh-CN" sz="2400" b="1" dirty="0" smtClean="0">
                <a:latin typeface="Times New Roman" panose="02020603050405020304" pitchFamily="18" charset="0"/>
                <a:ea typeface="+mj-ea"/>
                <a:cs typeface="Times New Roman" panose="02020603050405020304" pitchFamily="18" charset="0"/>
              </a:rPr>
              <a:t>B</a:t>
            </a:r>
            <a:r>
              <a:rPr lang="en-US" altLang="zh-CN" sz="2400" b="1" dirty="0" smtClean="0">
                <a:latin typeface="+mj-ea"/>
                <a:ea typeface="+mj-ea"/>
                <a:cs typeface="Times New Roman" panose="02020603050405020304"/>
              </a:rPr>
              <a:t>. </a:t>
            </a:r>
            <a:r>
              <a:rPr lang="zh-CN" altLang="en-US" sz="2400" b="1" dirty="0" smtClean="0">
                <a:latin typeface="+mj-ea"/>
                <a:ea typeface="+mj-ea"/>
                <a:cs typeface="Times New Roman" panose="02020603050405020304"/>
              </a:rPr>
              <a:t>京师是中国古代对都城的称谓。在中国古代，国</a:t>
            </a:r>
            <a:endParaRPr lang="en-US" altLang="zh-CN" sz="2400" b="1" dirty="0" smtClean="0">
              <a:latin typeface="+mj-ea"/>
              <a:ea typeface="+mj-ea"/>
              <a:cs typeface="Times New Roman" panose="02020603050405020304"/>
            </a:endParaRPr>
          </a:p>
          <a:p>
            <a:pPr indent="441325">
              <a:lnSpc>
                <a:spcPts val="3500"/>
              </a:lnSpc>
              <a:spcAft>
                <a:spcPts val="0"/>
              </a:spcAft>
            </a:pPr>
            <a:r>
              <a:rPr lang="zh-CN" altLang="en-US" sz="2400" b="1" dirty="0" smtClean="0">
                <a:latin typeface="+mj-ea"/>
                <a:ea typeface="+mj-ea"/>
                <a:cs typeface="Times New Roman" panose="02020603050405020304"/>
              </a:rPr>
              <a:t>家的首都通常称为京师，近现代已不再沿用，直接称</a:t>
            </a:r>
            <a:endParaRPr lang="en-US" altLang="zh-CN" sz="2400" b="1" dirty="0" smtClean="0">
              <a:latin typeface="+mj-ea"/>
              <a:ea typeface="+mj-ea"/>
              <a:cs typeface="Times New Roman" panose="02020603050405020304"/>
            </a:endParaRPr>
          </a:p>
          <a:p>
            <a:pPr indent="441325">
              <a:lnSpc>
                <a:spcPts val="3500"/>
              </a:lnSpc>
              <a:spcAft>
                <a:spcPts val="0"/>
              </a:spcAft>
            </a:pPr>
            <a:r>
              <a:rPr lang="zh-CN" altLang="en-US" sz="2400" b="1" dirty="0" smtClean="0">
                <a:latin typeface="+mj-ea"/>
                <a:ea typeface="+mj-ea"/>
                <a:cs typeface="Times New Roman" panose="02020603050405020304"/>
              </a:rPr>
              <a:t>为首都。</a:t>
            </a:r>
          </a:p>
          <a:p>
            <a:pPr indent="441325">
              <a:lnSpc>
                <a:spcPts val="3500"/>
              </a:lnSpc>
              <a:spcAft>
                <a:spcPts val="0"/>
              </a:spcAft>
            </a:pPr>
            <a:r>
              <a:rPr lang="en-US" altLang="zh-CN" sz="2400" b="1" dirty="0" smtClean="0">
                <a:latin typeface="Times New Roman" panose="02020603050405020304" pitchFamily="18" charset="0"/>
                <a:ea typeface="+mj-ea"/>
                <a:cs typeface="Times New Roman" panose="02020603050405020304" pitchFamily="18" charset="0"/>
              </a:rPr>
              <a:t>C</a:t>
            </a:r>
            <a:r>
              <a:rPr lang="en-US" altLang="zh-CN" sz="2400" b="1" dirty="0" smtClean="0">
                <a:latin typeface="+mj-ea"/>
                <a:ea typeface="+mj-ea"/>
                <a:cs typeface="Times New Roman" panose="02020603050405020304"/>
              </a:rPr>
              <a:t>. </a:t>
            </a:r>
            <a:r>
              <a:rPr lang="zh-CN" altLang="en-US" sz="2400" b="1" dirty="0" smtClean="0">
                <a:latin typeface="+mj-ea"/>
                <a:ea typeface="+mj-ea"/>
                <a:cs typeface="Times New Roman" panose="02020603050405020304"/>
              </a:rPr>
              <a:t>总督是清朝时统辖一省或数省行政及军事的长官，</a:t>
            </a:r>
            <a:endParaRPr lang="en-US" altLang="zh-CN" sz="2400" b="1" dirty="0" smtClean="0">
              <a:latin typeface="+mj-ea"/>
              <a:ea typeface="+mj-ea"/>
              <a:cs typeface="Times New Roman" panose="02020603050405020304"/>
            </a:endParaRPr>
          </a:p>
          <a:p>
            <a:pPr indent="441325">
              <a:lnSpc>
                <a:spcPts val="3500"/>
              </a:lnSpc>
              <a:spcAft>
                <a:spcPts val="0"/>
              </a:spcAft>
            </a:pPr>
            <a:r>
              <a:rPr lang="zh-CN" altLang="en-US" sz="2400" b="1" dirty="0" smtClean="0">
                <a:latin typeface="+mj-ea"/>
                <a:ea typeface="+mj-ea"/>
                <a:cs typeface="Times New Roman" panose="02020603050405020304"/>
              </a:rPr>
              <a:t>又称为“督宪”“制台”。</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ln>
        </p:spPr>
        <p:txBody>
          <a:bodyPr/>
          <a:lstStyle/>
          <a:p>
            <a:pPr>
              <a:lnSpc>
                <a:spcPts val="3500"/>
              </a:lnSpc>
              <a:spcAft>
                <a:spcPts val="0"/>
              </a:spcAft>
            </a:pPr>
            <a:r>
              <a:rPr lang="en-US" altLang="zh-CN" sz="2400" b="1" dirty="0" smtClean="0">
                <a:latin typeface="Times New Roman" panose="02020603050405020304" pitchFamily="18" charset="0"/>
                <a:ea typeface="+mj-ea"/>
                <a:cs typeface="Times New Roman" panose="02020603050405020304" pitchFamily="18" charset="0"/>
              </a:rPr>
              <a:t>D</a:t>
            </a:r>
            <a:r>
              <a:rPr lang="en-US" altLang="zh-CN" sz="2400" b="1" dirty="0" smtClean="0">
                <a:latin typeface="+mj-ea"/>
                <a:ea typeface="+mj-ea"/>
                <a:cs typeface="Times New Roman" panose="02020603050405020304"/>
              </a:rPr>
              <a:t>. </a:t>
            </a:r>
            <a:r>
              <a:rPr lang="zh-CN" altLang="en-US" sz="2400" b="1" dirty="0" smtClean="0">
                <a:latin typeface="+mj-ea"/>
                <a:ea typeface="+mj-ea"/>
                <a:cs typeface="Times New Roman" panose="02020603050405020304"/>
              </a:rPr>
              <a:t>乞休，自请辞官退休。在古代，退休有多种称谓，如“挂冠”“乞骸骨”“乞身”“致仕”“解绶”“移病”“告老”等。</a:t>
            </a:r>
            <a:endParaRPr lang="en-US" altLang="zh-CN" sz="2400" b="1" dirty="0" smtClean="0">
              <a:latin typeface="+mj-ea"/>
              <a:ea typeface="+mj-ea"/>
              <a:cs typeface="Times New Roman" panose="02020603050405020304"/>
            </a:endParaRPr>
          </a:p>
          <a:p>
            <a:pPr>
              <a:lnSpc>
                <a:spcPts val="3500"/>
              </a:lnSpc>
              <a:spcAft>
                <a:spcPts val="0"/>
              </a:spcAft>
            </a:pPr>
            <a:endParaRPr lang="en-US" altLang="zh-CN" sz="2400" b="1" dirty="0" smtClean="0">
              <a:latin typeface="+mj-ea"/>
              <a:ea typeface="+mj-ea"/>
              <a:cs typeface="Times New Roman" panose="02020603050405020304"/>
            </a:endParaRPr>
          </a:p>
          <a:p>
            <a:pPr>
              <a:lnSpc>
                <a:spcPts val="3500"/>
              </a:lnSpc>
              <a:spcAft>
                <a:spcPts val="0"/>
              </a:spcAft>
            </a:pPr>
            <a:r>
              <a:rPr lang="en-US" altLang="en-US"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解析</a:t>
            </a:r>
            <a:r>
              <a:rPr lang="en-US" altLang="en-US" sz="2400" b="1" dirty="0" smtClean="0">
                <a:solidFill>
                  <a:srgbClr val="990033"/>
                </a:solidFill>
                <a:latin typeface="+mj-ea"/>
                <a:ea typeface="+mj-ea"/>
                <a:cs typeface="Times New Roman" panose="02020603050405020304"/>
              </a:rPr>
              <a:t>]</a:t>
            </a:r>
            <a:r>
              <a:rPr lang="en-US" altLang="en-US" sz="2400" b="1" dirty="0" smtClean="0">
                <a:latin typeface="Times New Roman" panose="02020603050405020304" pitchFamily="18" charset="0"/>
                <a:ea typeface="+mj-ea"/>
                <a:cs typeface="Times New Roman" panose="02020603050405020304" pitchFamily="18" charset="0"/>
              </a:rPr>
              <a:t> </a:t>
            </a:r>
            <a:r>
              <a:rPr lang="en-US" altLang="en-US" sz="2400" b="1" dirty="0" smtClean="0">
                <a:solidFill>
                  <a:srgbClr val="990033"/>
                </a:solidFill>
                <a:latin typeface="Times New Roman" panose="02020603050405020304" pitchFamily="18" charset="0"/>
                <a:ea typeface="+mj-ea"/>
                <a:cs typeface="Times New Roman" panose="02020603050405020304" pitchFamily="18" charset="0"/>
              </a:rPr>
              <a:t>A</a:t>
            </a:r>
            <a:r>
              <a:rPr lang="zh-CN" altLang="en-US" sz="2400" b="1" dirty="0" smtClean="0">
                <a:solidFill>
                  <a:srgbClr val="990033"/>
                </a:solidFill>
                <a:latin typeface="+mj-ea"/>
                <a:ea typeface="+mj-ea"/>
                <a:cs typeface="Times New Roman" panose="02020603050405020304"/>
              </a:rPr>
              <a:t>　殿试才由皇帝圈题，钦定名次。</a:t>
            </a:r>
          </a:p>
          <a:p>
            <a:pPr>
              <a:lnSpc>
                <a:spcPts val="3500"/>
              </a:lnSpc>
              <a:spcAft>
                <a:spcPts val="0"/>
              </a:spcAft>
            </a:pPr>
            <a:endParaRPr lang="zh-CN" altLang="en-US" sz="2400" b="1" dirty="0" smtClean="0">
              <a:latin typeface="+mj-ea"/>
              <a:ea typeface="+mj-ea"/>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down)">
                                      <p:cBhvr>
                                        <p:cTn id="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ln>
        </p:spPr>
        <p:txBody>
          <a:bodyPr/>
          <a:lstStyle/>
          <a:p>
            <a:pPr>
              <a:lnSpc>
                <a:spcPts val="3500"/>
              </a:lnSpc>
              <a:spcAft>
                <a:spcPts val="0"/>
              </a:spcAft>
            </a:pPr>
            <a:r>
              <a:rPr lang="en-US" altLang="zh-CN" sz="2400" b="1" dirty="0" smtClean="0">
                <a:latin typeface="+mj-ea"/>
                <a:ea typeface="+mj-ea"/>
                <a:cs typeface="Times New Roman" panose="02020603050405020304"/>
              </a:rPr>
              <a:t>3. </a:t>
            </a:r>
            <a:r>
              <a:rPr lang="zh-CN" altLang="en-US" sz="2400" b="1" dirty="0" smtClean="0">
                <a:latin typeface="+mj-ea"/>
                <a:ea typeface="+mj-ea"/>
                <a:cs typeface="Times New Roman" panose="02020603050405020304"/>
              </a:rPr>
              <a:t>下列对原文有关内容的概括和分析，不正确的一项是  </a:t>
            </a:r>
            <a:endParaRPr lang="en-US" altLang="zh-CN" sz="2400" b="1" dirty="0" smtClean="0">
              <a:latin typeface="+mj-ea"/>
              <a:ea typeface="+mj-ea"/>
              <a:cs typeface="Times New Roman" panose="02020603050405020304"/>
            </a:endParaRPr>
          </a:p>
          <a:p>
            <a:pPr>
              <a:lnSpc>
                <a:spcPts val="3500"/>
              </a:lnSpc>
              <a:spcAft>
                <a:spcPts val="0"/>
              </a:spcAft>
            </a:pPr>
            <a:r>
              <a:rPr lang="zh-CN" altLang="en-US" sz="2400" b="1" dirty="0" smtClean="0">
                <a:latin typeface="+mj-ea"/>
                <a:ea typeface="+mj-ea"/>
                <a:cs typeface="Times New Roman" panose="02020603050405020304"/>
              </a:rPr>
              <a:t>   </a:t>
            </a:r>
            <a:r>
              <a:rPr lang="en-US" altLang="zh-CN" sz="2400" b="1" dirty="0" smtClean="0">
                <a:latin typeface="+mj-ea"/>
                <a:ea typeface="+mj-ea"/>
                <a:cs typeface="Times New Roman" panose="02020603050405020304"/>
              </a:rPr>
              <a:t>(3</a:t>
            </a:r>
            <a:r>
              <a:rPr lang="zh-CN" altLang="en-US" sz="2400" b="1" dirty="0" smtClean="0">
                <a:latin typeface="+mj-ea"/>
                <a:ea typeface="+mj-ea"/>
                <a:cs typeface="Times New Roman" panose="02020603050405020304"/>
              </a:rPr>
              <a:t>分</a:t>
            </a:r>
            <a:r>
              <a:rPr lang="en-US" altLang="zh-CN" sz="2400" b="1" dirty="0" smtClean="0">
                <a:latin typeface="+mj-ea"/>
                <a:ea typeface="+mj-ea"/>
                <a:cs typeface="Times New Roman" panose="02020603050405020304"/>
              </a:rPr>
              <a:t>)                                   (</a:t>
            </a:r>
            <a:r>
              <a:rPr lang="zh-CN" altLang="en-US" sz="2400" b="1" dirty="0" smtClean="0">
                <a:latin typeface="+mj-ea"/>
                <a:ea typeface="+mj-ea"/>
                <a:cs typeface="Times New Roman" panose="02020603050405020304"/>
              </a:rPr>
              <a:t>　　</a:t>
            </a:r>
            <a:r>
              <a:rPr lang="en-US" altLang="zh-CN" sz="2400" b="1" dirty="0" smtClean="0">
                <a:latin typeface="+mj-ea"/>
                <a:ea typeface="+mj-ea"/>
                <a:cs typeface="Times New Roman" panose="02020603050405020304"/>
              </a:rPr>
              <a:t>)</a:t>
            </a:r>
          </a:p>
          <a:p>
            <a:pPr indent="441325">
              <a:lnSpc>
                <a:spcPts val="3500"/>
              </a:lnSpc>
              <a:spcAft>
                <a:spcPts val="0"/>
              </a:spcAft>
            </a:pPr>
            <a:r>
              <a:rPr lang="en-US" altLang="zh-CN" sz="2400" b="1" dirty="0" smtClean="0">
                <a:latin typeface="+mj-ea"/>
                <a:ea typeface="+mj-ea"/>
                <a:cs typeface="Times New Roman" panose="02020603050405020304"/>
              </a:rPr>
              <a:t>A. </a:t>
            </a:r>
            <a:r>
              <a:rPr lang="zh-CN" altLang="en-US" sz="2400" b="1" dirty="0" smtClean="0">
                <a:latin typeface="+mj-ea"/>
                <a:ea typeface="+mj-ea"/>
                <a:cs typeface="Times New Roman" panose="02020603050405020304"/>
              </a:rPr>
              <a:t>河督靳辅以屯田增收为由奏请停止疏通河道，修</a:t>
            </a:r>
            <a:endParaRPr lang="en-US" altLang="zh-CN" sz="2400" b="1" dirty="0" smtClean="0">
              <a:latin typeface="+mj-ea"/>
              <a:ea typeface="+mj-ea"/>
              <a:cs typeface="Times New Roman" panose="02020603050405020304"/>
            </a:endParaRPr>
          </a:p>
          <a:p>
            <a:pPr indent="441325">
              <a:lnSpc>
                <a:spcPts val="3500"/>
              </a:lnSpc>
              <a:spcAft>
                <a:spcPts val="0"/>
              </a:spcAft>
            </a:pPr>
            <a:r>
              <a:rPr lang="zh-CN" altLang="en-US" sz="2400" b="1" dirty="0" smtClean="0">
                <a:latin typeface="+mj-ea"/>
                <a:ea typeface="+mj-ea"/>
                <a:cs typeface="Times New Roman" panose="02020603050405020304"/>
              </a:rPr>
              <a:t>筑高家堰大堤。巡抚于成龙不赞成此议。皇上派尚书</a:t>
            </a:r>
            <a:endParaRPr lang="en-US" altLang="zh-CN" sz="2400" b="1" dirty="0" smtClean="0">
              <a:latin typeface="+mj-ea"/>
              <a:ea typeface="+mj-ea"/>
              <a:cs typeface="Times New Roman" panose="02020603050405020304"/>
            </a:endParaRPr>
          </a:p>
          <a:p>
            <a:pPr indent="441325">
              <a:lnSpc>
                <a:spcPts val="3500"/>
              </a:lnSpc>
              <a:spcAft>
                <a:spcPts val="0"/>
              </a:spcAft>
            </a:pPr>
            <a:r>
              <a:rPr lang="zh-CN" altLang="en-US" sz="2400" b="1" dirty="0" smtClean="0">
                <a:latin typeface="+mj-ea"/>
                <a:ea typeface="+mj-ea"/>
                <a:cs typeface="Times New Roman" panose="02020603050405020304"/>
              </a:rPr>
              <a:t>佛伦前去调查，佛伦赞同靳辅的建议。</a:t>
            </a:r>
          </a:p>
          <a:p>
            <a:pPr indent="441325">
              <a:lnSpc>
                <a:spcPts val="3500"/>
              </a:lnSpc>
              <a:spcAft>
                <a:spcPts val="0"/>
              </a:spcAft>
            </a:pPr>
            <a:r>
              <a:rPr lang="en-US" altLang="zh-CN" sz="2400" b="1" dirty="0" smtClean="0">
                <a:latin typeface="+mj-ea"/>
                <a:ea typeface="+mj-ea"/>
                <a:cs typeface="Times New Roman" panose="02020603050405020304"/>
              </a:rPr>
              <a:t>B. </a:t>
            </a:r>
            <a:r>
              <a:rPr lang="zh-CN" altLang="en-US" sz="2400" b="1" dirty="0" smtClean="0">
                <a:latin typeface="+mj-ea"/>
                <a:ea typeface="+mj-ea"/>
                <a:cs typeface="Times New Roman" panose="02020603050405020304"/>
              </a:rPr>
              <a:t>郭琇为官耿直敢言，曾弹劾河督靳辅治河无功、</a:t>
            </a:r>
            <a:endParaRPr lang="en-US" altLang="zh-CN" sz="2400" b="1" dirty="0" smtClean="0">
              <a:latin typeface="+mj-ea"/>
              <a:ea typeface="+mj-ea"/>
              <a:cs typeface="Times New Roman" panose="02020603050405020304"/>
            </a:endParaRPr>
          </a:p>
          <a:p>
            <a:pPr indent="441325">
              <a:lnSpc>
                <a:spcPts val="3500"/>
              </a:lnSpc>
              <a:spcAft>
                <a:spcPts val="0"/>
              </a:spcAft>
            </a:pPr>
            <a:r>
              <a:rPr lang="zh-CN" altLang="en-US" sz="2400" b="1" dirty="0" smtClean="0">
                <a:latin typeface="+mj-ea"/>
                <a:ea typeface="+mj-ea"/>
                <a:cs typeface="Times New Roman" panose="02020603050405020304"/>
              </a:rPr>
              <a:t>大学士明珠与余国柱结党、佛伦等与靳辅勾结串通。</a:t>
            </a:r>
            <a:endParaRPr lang="en-US" altLang="zh-CN" sz="2400" b="1" dirty="0" smtClean="0">
              <a:latin typeface="+mj-ea"/>
              <a:ea typeface="+mj-ea"/>
              <a:cs typeface="Times New Roman" panose="02020603050405020304"/>
            </a:endParaRPr>
          </a:p>
          <a:p>
            <a:pPr indent="441325">
              <a:lnSpc>
                <a:spcPts val="3500"/>
              </a:lnSpc>
              <a:spcAft>
                <a:spcPts val="0"/>
              </a:spcAft>
            </a:pPr>
            <a:r>
              <a:rPr lang="zh-CN" altLang="en-US" sz="2400" b="1" dirty="0" smtClean="0">
                <a:latin typeface="+mj-ea"/>
                <a:ea typeface="+mj-ea"/>
                <a:cs typeface="Times New Roman" panose="02020603050405020304"/>
              </a:rPr>
              <a:t>查实后，皇上罢免了明珠等大臣的官职。</a:t>
            </a:r>
          </a:p>
          <a:p>
            <a:pPr indent="441325">
              <a:lnSpc>
                <a:spcPts val="3500"/>
              </a:lnSpc>
              <a:spcAft>
                <a:spcPts val="0"/>
              </a:spcAft>
            </a:pPr>
            <a:r>
              <a:rPr lang="en-US" altLang="zh-CN" sz="2400" b="1" dirty="0" smtClean="0">
                <a:latin typeface="+mj-ea"/>
                <a:ea typeface="+mj-ea"/>
                <a:cs typeface="Times New Roman" panose="02020603050405020304"/>
              </a:rPr>
              <a:t>C. </a:t>
            </a:r>
            <a:r>
              <a:rPr lang="zh-CN" altLang="en-US" sz="2400" b="1" dirty="0" smtClean="0">
                <a:latin typeface="+mj-ea"/>
                <a:ea typeface="+mj-ea"/>
                <a:cs typeface="Times New Roman" panose="02020603050405020304"/>
              </a:rPr>
              <a:t>郭琇受山东巡抚钱钰贪污牵连，上疏辩解，皇上</a:t>
            </a:r>
            <a:endParaRPr lang="en-US" altLang="zh-CN" sz="2400" b="1" dirty="0" smtClean="0">
              <a:latin typeface="+mj-ea"/>
              <a:ea typeface="+mj-ea"/>
              <a:cs typeface="Times New Roman" panose="02020603050405020304"/>
            </a:endParaRPr>
          </a:p>
          <a:p>
            <a:pPr indent="441325">
              <a:lnSpc>
                <a:spcPts val="3500"/>
              </a:lnSpc>
              <a:spcAft>
                <a:spcPts val="0"/>
              </a:spcAft>
            </a:pPr>
            <a:r>
              <a:rPr lang="zh-CN" altLang="en-US" sz="2400" b="1" dirty="0" smtClean="0">
                <a:latin typeface="+mj-ea"/>
                <a:ea typeface="+mj-ea"/>
                <a:cs typeface="Times New Roman" panose="02020603050405020304"/>
              </a:rPr>
              <a:t>责怪他胡乱猜疑。后来，经法司查明，郭琇在贪污案</a:t>
            </a:r>
            <a:endParaRPr lang="en-US" altLang="zh-CN" sz="2400" b="1" dirty="0" smtClean="0">
              <a:latin typeface="+mj-ea"/>
              <a:ea typeface="+mj-ea"/>
              <a:cs typeface="Times New Roman" panose="02020603050405020304"/>
            </a:endParaRPr>
          </a:p>
          <a:p>
            <a:pPr indent="441325">
              <a:lnSpc>
                <a:spcPts val="3500"/>
              </a:lnSpc>
              <a:spcAft>
                <a:spcPts val="0"/>
              </a:spcAft>
            </a:pPr>
            <a:r>
              <a:rPr lang="zh-CN" altLang="en-US" sz="2400" b="1" dirty="0" smtClean="0">
                <a:latin typeface="+mj-ea"/>
                <a:ea typeface="+mj-ea"/>
                <a:cs typeface="Times New Roman" panose="02020603050405020304"/>
              </a:rPr>
              <a:t>中确有不妥的行为，皇上将他降官五级调用。</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ln>
        </p:spPr>
        <p:txBody>
          <a:bodyPr/>
          <a:lstStyle/>
          <a:p>
            <a:pPr>
              <a:lnSpc>
                <a:spcPts val="3500"/>
              </a:lnSpc>
              <a:spcAft>
                <a:spcPts val="0"/>
              </a:spcAft>
            </a:pPr>
            <a:r>
              <a:rPr lang="en-US" altLang="zh-CN" sz="2400" b="1" dirty="0" smtClean="0">
                <a:latin typeface="+mj-ea"/>
                <a:ea typeface="+mj-ea"/>
                <a:cs typeface="Times New Roman" panose="02020603050405020304"/>
              </a:rPr>
              <a:t>D. </a:t>
            </a:r>
            <a:r>
              <a:rPr lang="zh-CN" altLang="en-US" sz="2400" b="1" dirty="0" smtClean="0">
                <a:latin typeface="+mj-ea"/>
                <a:ea typeface="+mj-ea"/>
                <a:cs typeface="Times New Roman" panose="02020603050405020304"/>
              </a:rPr>
              <a:t>皇上南巡回京后，钦点郭琇担任湖广总督。郭琇上任后，上疏建议改变军粮供给形式，或减免贫瘠土地的赋税，皇上全都同意了。</a:t>
            </a:r>
            <a:endParaRPr lang="en-US" altLang="zh-CN" sz="2400" b="1" dirty="0" smtClean="0">
              <a:latin typeface="+mj-ea"/>
              <a:ea typeface="+mj-ea"/>
              <a:cs typeface="Times New Roman" panose="02020603050405020304"/>
            </a:endParaRPr>
          </a:p>
          <a:p>
            <a:pPr>
              <a:lnSpc>
                <a:spcPts val="3500"/>
              </a:lnSpc>
              <a:spcAft>
                <a:spcPts val="0"/>
              </a:spcAft>
            </a:pPr>
            <a:endParaRPr lang="en-US" altLang="zh-CN" sz="2400" b="1" dirty="0" smtClean="0">
              <a:latin typeface="+mj-ea"/>
              <a:ea typeface="+mj-ea"/>
              <a:cs typeface="Times New Roman" panose="02020603050405020304"/>
            </a:endParaRPr>
          </a:p>
          <a:p>
            <a:pPr>
              <a:lnSpc>
                <a:spcPts val="3500"/>
              </a:lnSpc>
              <a:spcAft>
                <a:spcPts val="0"/>
              </a:spcAft>
            </a:pPr>
            <a:endParaRPr lang="en-US" altLang="zh-CN" sz="2400" b="1" dirty="0" smtClean="0">
              <a:latin typeface="+mj-ea"/>
              <a:ea typeface="+mj-ea"/>
              <a:cs typeface="Times New Roman" panose="02020603050405020304"/>
            </a:endParaRPr>
          </a:p>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解析</a:t>
            </a:r>
            <a:r>
              <a:rPr lang="en-US" altLang="zh-CN" sz="2400" b="1" dirty="0" smtClean="0">
                <a:solidFill>
                  <a:srgbClr val="990033"/>
                </a:solidFill>
                <a:latin typeface="+mj-ea"/>
                <a:ea typeface="+mj-ea"/>
                <a:cs typeface="Times New Roman" panose="02020603050405020304"/>
              </a:rPr>
              <a:t>] B</a:t>
            </a:r>
            <a:r>
              <a:rPr lang="zh-CN" altLang="en-US" sz="2400" b="1" dirty="0" smtClean="0">
                <a:solidFill>
                  <a:srgbClr val="990033"/>
                </a:solidFill>
                <a:latin typeface="+mj-ea"/>
                <a:ea typeface="+mj-ea"/>
                <a:cs typeface="Times New Roman" panose="02020603050405020304"/>
              </a:rPr>
              <a:t>　“罢免”一词不正确，原文为“降黜有差”，明珠等大臣或被降级或被废黜。</a:t>
            </a:r>
          </a:p>
          <a:p>
            <a:pPr>
              <a:lnSpc>
                <a:spcPts val="3500"/>
              </a:lnSpc>
              <a:spcAft>
                <a:spcPts val="0"/>
              </a:spcAft>
            </a:pPr>
            <a:endParaRPr lang="zh-CN" altLang="en-US" sz="2400" b="1" dirty="0" smtClean="0">
              <a:latin typeface="+mj-ea"/>
              <a:ea typeface="+mj-ea"/>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blinds(horizontal)">
                                      <p:cBhvr>
                                        <p:cTn id="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642910" y="936625"/>
            <a:ext cx="8215370" cy="5399088"/>
          </a:xfrm>
        </p:spPr>
        <p:txBody>
          <a:bodyPr>
            <a:normAutofit/>
          </a:bodyPr>
          <a:lstStyle/>
          <a:p>
            <a:r>
              <a:rPr lang="en-US" altLang="zh-CN" dirty="0" smtClean="0">
                <a:latin typeface="+mj-ea"/>
                <a:ea typeface="+mj-ea"/>
              </a:rPr>
              <a:t>B</a:t>
            </a:r>
            <a:r>
              <a:rPr lang="zh-CN" altLang="zh-CN" dirty="0" smtClean="0">
                <a:latin typeface="+mj-ea"/>
                <a:ea typeface="+mj-ea"/>
              </a:rPr>
              <a:t>．三、四句写柳堤晴日的静景，五、六句写雨天的动景，以静写动，借静衬动。</a:t>
            </a:r>
          </a:p>
          <a:p>
            <a:r>
              <a:rPr lang="en-US" altLang="zh-CN" dirty="0" smtClean="0">
                <a:latin typeface="+mj-ea"/>
                <a:ea typeface="+mj-ea"/>
              </a:rPr>
              <a:t>C</a:t>
            </a:r>
            <a:r>
              <a:rPr lang="zh-CN" altLang="zh-CN" dirty="0" smtClean="0">
                <a:latin typeface="+mj-ea"/>
                <a:ea typeface="+mj-ea"/>
              </a:rPr>
              <a:t>．三、四句中</a:t>
            </a:r>
            <a:r>
              <a:rPr lang="en-US" altLang="zh-CN" dirty="0" smtClean="0">
                <a:latin typeface="+mj-ea"/>
                <a:ea typeface="+mj-ea"/>
              </a:rPr>
              <a:t>“</a:t>
            </a:r>
            <a:r>
              <a:rPr lang="zh-CN" altLang="zh-CN" dirty="0" smtClean="0">
                <a:latin typeface="+mj-ea"/>
                <a:ea typeface="+mj-ea"/>
              </a:rPr>
              <a:t>十里</a:t>
            </a:r>
            <a:r>
              <a:rPr lang="en-US" altLang="zh-CN" dirty="0" smtClean="0">
                <a:latin typeface="+mj-ea"/>
                <a:ea typeface="+mj-ea"/>
              </a:rPr>
              <a:t>”</a:t>
            </a:r>
            <a:r>
              <a:rPr lang="zh-CN" altLang="zh-CN" dirty="0" smtClean="0">
                <a:latin typeface="+mj-ea"/>
                <a:ea typeface="+mj-ea"/>
              </a:rPr>
              <a:t>承</a:t>
            </a:r>
            <a:r>
              <a:rPr lang="en-US" altLang="zh-CN" dirty="0" smtClean="0">
                <a:latin typeface="+mj-ea"/>
                <a:ea typeface="+mj-ea"/>
              </a:rPr>
              <a:t>“</a:t>
            </a:r>
            <a:r>
              <a:rPr lang="zh-CN" altLang="zh-CN" dirty="0" smtClean="0">
                <a:latin typeface="+mj-ea"/>
                <a:ea typeface="+mj-ea"/>
              </a:rPr>
              <a:t>春江</a:t>
            </a:r>
            <a:r>
              <a:rPr lang="en-US" altLang="zh-CN" dirty="0" smtClean="0">
                <a:latin typeface="+mj-ea"/>
                <a:ea typeface="+mj-ea"/>
              </a:rPr>
              <a:t>”</a:t>
            </a:r>
            <a:r>
              <a:rPr lang="zh-CN" altLang="zh-CN" dirty="0" smtClean="0">
                <a:latin typeface="+mj-ea"/>
                <a:ea typeface="+mj-ea"/>
              </a:rPr>
              <a:t>，写堤长；</a:t>
            </a:r>
            <a:r>
              <a:rPr lang="en-US" altLang="zh-CN" dirty="0" smtClean="0">
                <a:latin typeface="+mj-ea"/>
                <a:ea typeface="+mj-ea"/>
              </a:rPr>
              <a:t>“</a:t>
            </a:r>
            <a:r>
              <a:rPr lang="zh-CN" altLang="zh-CN" dirty="0" smtClean="0">
                <a:latin typeface="+mj-ea"/>
                <a:ea typeface="+mj-ea"/>
              </a:rPr>
              <a:t>千条</a:t>
            </a:r>
            <a:r>
              <a:rPr lang="en-US" altLang="zh-CN" dirty="0" smtClean="0">
                <a:latin typeface="+mj-ea"/>
                <a:ea typeface="+mj-ea"/>
              </a:rPr>
              <a:t>”</a:t>
            </a:r>
            <a:r>
              <a:rPr lang="zh-CN" altLang="zh-CN" dirty="0" smtClean="0">
                <a:latin typeface="+mj-ea"/>
                <a:ea typeface="+mj-ea"/>
              </a:rPr>
              <a:t>承</a:t>
            </a:r>
            <a:r>
              <a:rPr lang="en-US" altLang="zh-CN" dirty="0" smtClean="0">
                <a:latin typeface="+mj-ea"/>
                <a:ea typeface="+mj-ea"/>
              </a:rPr>
              <a:t>“</a:t>
            </a:r>
            <a:r>
              <a:rPr lang="zh-CN" altLang="zh-CN" dirty="0" smtClean="0">
                <a:latin typeface="+mj-ea"/>
                <a:ea typeface="+mj-ea"/>
              </a:rPr>
              <a:t>密树</a:t>
            </a:r>
            <a:r>
              <a:rPr lang="en-US" altLang="zh-CN" dirty="0" smtClean="0">
                <a:latin typeface="+mj-ea"/>
                <a:ea typeface="+mj-ea"/>
              </a:rPr>
              <a:t>”</a:t>
            </a:r>
            <a:r>
              <a:rPr lang="zh-CN" altLang="zh-CN" dirty="0" smtClean="0">
                <a:latin typeface="+mj-ea"/>
                <a:ea typeface="+mj-ea"/>
              </a:rPr>
              <a:t>，状柳茂。</a:t>
            </a:r>
          </a:p>
          <a:p>
            <a:r>
              <a:rPr lang="en-US" altLang="zh-CN" dirty="0" smtClean="0">
                <a:latin typeface="+mj-ea"/>
                <a:ea typeface="+mj-ea"/>
              </a:rPr>
              <a:t>D</a:t>
            </a:r>
            <a:r>
              <a:rPr lang="zh-CN" altLang="zh-CN" dirty="0" smtClean="0">
                <a:latin typeface="+mj-ea"/>
                <a:ea typeface="+mj-ea"/>
              </a:rPr>
              <a:t>．雨本无香味，诗人却说雨</a:t>
            </a:r>
            <a:r>
              <a:rPr lang="en-US" altLang="zh-CN" dirty="0" smtClean="0">
                <a:latin typeface="+mj-ea"/>
                <a:ea typeface="+mj-ea"/>
              </a:rPr>
              <a:t>“</a:t>
            </a:r>
            <a:r>
              <a:rPr lang="zh-CN" altLang="zh-CN" dirty="0" smtClean="0">
                <a:latin typeface="+mj-ea"/>
                <a:ea typeface="+mj-ea"/>
              </a:rPr>
              <a:t>香</a:t>
            </a:r>
            <a:r>
              <a:rPr lang="en-US" altLang="zh-CN" dirty="0" smtClean="0">
                <a:latin typeface="+mj-ea"/>
                <a:ea typeface="+mj-ea"/>
              </a:rPr>
              <a:t>”</a:t>
            </a:r>
            <a:r>
              <a:rPr lang="zh-CN" altLang="zh-CN" dirty="0" smtClean="0">
                <a:latin typeface="+mj-ea"/>
                <a:ea typeface="+mj-ea"/>
              </a:rPr>
              <a:t>，这是用嗅觉来表达触觉和视觉，是特殊的比喻。</a:t>
            </a:r>
          </a:p>
          <a:p>
            <a:r>
              <a:rPr lang="en-US" altLang="zh-CN" dirty="0" smtClean="0">
                <a:latin typeface="+mj-ea"/>
                <a:ea typeface="+mj-ea"/>
              </a:rPr>
              <a:t>E</a:t>
            </a:r>
            <a:r>
              <a:rPr lang="zh-CN" altLang="zh-CN" dirty="0" smtClean="0">
                <a:latin typeface="+mj-ea"/>
                <a:ea typeface="+mj-ea"/>
              </a:rPr>
              <a:t>．“啼莺</a:t>
            </a:r>
            <a:r>
              <a:rPr lang="en-US" altLang="zh-CN" dirty="0" smtClean="0">
                <a:latin typeface="+mj-ea"/>
                <a:ea typeface="+mj-ea"/>
              </a:rPr>
              <a:t>”“</a:t>
            </a:r>
            <a:r>
              <a:rPr lang="zh-CN" altLang="zh-CN" dirty="0" smtClean="0">
                <a:latin typeface="+mj-ea"/>
                <a:ea typeface="+mj-ea"/>
              </a:rPr>
              <a:t>飞燕</a:t>
            </a:r>
            <a:r>
              <a:rPr lang="en-US" altLang="zh-CN" dirty="0" smtClean="0">
                <a:latin typeface="+mj-ea"/>
                <a:ea typeface="+mj-ea"/>
              </a:rPr>
              <a:t>”“</a:t>
            </a:r>
            <a:r>
              <a:rPr lang="zh-CN" altLang="zh-CN" dirty="0" smtClean="0">
                <a:latin typeface="+mj-ea"/>
                <a:ea typeface="+mj-ea"/>
              </a:rPr>
              <a:t>风暖</a:t>
            </a:r>
            <a:r>
              <a:rPr lang="en-US" altLang="zh-CN" dirty="0" smtClean="0">
                <a:latin typeface="+mj-ea"/>
                <a:ea typeface="+mj-ea"/>
              </a:rPr>
              <a:t>”“</a:t>
            </a:r>
            <a:r>
              <a:rPr lang="zh-CN" altLang="zh-CN" dirty="0" smtClean="0">
                <a:latin typeface="+mj-ea"/>
                <a:ea typeface="+mj-ea"/>
              </a:rPr>
              <a:t>落花</a:t>
            </a:r>
            <a:r>
              <a:rPr lang="en-US" altLang="zh-CN" dirty="0" smtClean="0">
                <a:latin typeface="+mj-ea"/>
                <a:ea typeface="+mj-ea"/>
              </a:rPr>
              <a:t>”</a:t>
            </a:r>
            <a:r>
              <a:rPr lang="zh-CN" altLang="zh-CN" dirty="0" smtClean="0">
                <a:latin typeface="+mj-ea"/>
                <a:ea typeface="+mj-ea"/>
              </a:rPr>
              <a:t>具体生动地描绘出早春时节的美丽景色。</a:t>
            </a:r>
            <a:endParaRPr lang="zh-CN" altLang="en-US" dirty="0" smtClean="0">
              <a:latin typeface="+mj-ea"/>
              <a:ea typeface="+mj-ea"/>
            </a:endParaRPr>
          </a:p>
          <a:p>
            <a:endParaRPr lang="zh-CN" altLang="en-US" dirty="0" smtClean="0"/>
          </a:p>
        </p:txBody>
      </p:sp>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2" name="组合 6"/>
          <p:cNvGrpSpPr/>
          <p:nvPr/>
        </p:nvGrpSpPr>
        <p:grpSpPr>
          <a:xfrm>
            <a:off x="0" y="3071810"/>
            <a:ext cx="609600" cy="1857388"/>
            <a:chOff x="0" y="2714620"/>
            <a:chExt cx="609600" cy="1857388"/>
          </a:xfrm>
        </p:grpSpPr>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blinds(horizontal)">
                                      <p:cBhvr>
                                        <p:cTn id="7" dur="500"/>
                                        <p:tgtEl>
                                          <p:spTgt spid="25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p:bld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ln>
        </p:spPr>
        <p:txBody>
          <a:bodyPr/>
          <a:lstStyle/>
          <a:p>
            <a:pPr>
              <a:lnSpc>
                <a:spcPts val="3500"/>
              </a:lnSpc>
              <a:spcAft>
                <a:spcPts val="0"/>
              </a:spcAft>
            </a:pPr>
            <a:r>
              <a:rPr lang="en-US" altLang="zh-CN" sz="2400" b="1" dirty="0" smtClean="0">
                <a:latin typeface="+mj-ea"/>
                <a:ea typeface="+mj-ea"/>
                <a:cs typeface="Times New Roman" panose="02020603050405020304"/>
              </a:rPr>
              <a:t>4. </a:t>
            </a:r>
            <a:r>
              <a:rPr lang="zh-CN" altLang="en-US" sz="2400" b="1" dirty="0" smtClean="0">
                <a:latin typeface="+mj-ea"/>
                <a:ea typeface="+mj-ea"/>
                <a:cs typeface="Times New Roman" panose="02020603050405020304"/>
              </a:rPr>
              <a:t>把文中画横线的句子翻译成现代汉语。</a:t>
            </a:r>
            <a:r>
              <a:rPr lang="en-US" altLang="zh-CN" sz="2400" b="1" dirty="0" smtClean="0">
                <a:latin typeface="+mj-ea"/>
                <a:ea typeface="+mj-ea"/>
                <a:cs typeface="Times New Roman" panose="02020603050405020304"/>
              </a:rPr>
              <a:t>(10</a:t>
            </a:r>
            <a:r>
              <a:rPr lang="zh-CN" altLang="en-US" sz="2400" b="1" dirty="0" smtClean="0">
                <a:latin typeface="+mj-ea"/>
                <a:ea typeface="+mj-ea"/>
                <a:cs typeface="Times New Roman" panose="02020603050405020304"/>
              </a:rPr>
              <a:t>分</a:t>
            </a:r>
            <a:r>
              <a:rPr lang="en-US" altLang="zh-CN" sz="2400" b="1" dirty="0" smtClean="0">
                <a:latin typeface="+mj-ea"/>
                <a:ea typeface="+mj-ea"/>
                <a:cs typeface="Times New Roman" panose="02020603050405020304"/>
              </a:rPr>
              <a:t>)</a:t>
            </a:r>
          </a:p>
          <a:p>
            <a:pPr>
              <a:lnSpc>
                <a:spcPts val="3500"/>
              </a:lnSpc>
              <a:spcAft>
                <a:spcPts val="0"/>
              </a:spcAft>
            </a:pPr>
            <a:r>
              <a:rPr lang="zh-CN" altLang="en-US" sz="2400" b="1" dirty="0" smtClean="0">
                <a:latin typeface="+mj-ea"/>
                <a:ea typeface="+mj-ea"/>
                <a:cs typeface="Times New Roman" panose="02020603050405020304"/>
              </a:rPr>
              <a:t>   </a:t>
            </a:r>
            <a:r>
              <a:rPr lang="en-US" altLang="zh-CN" sz="2400" b="1" dirty="0" smtClean="0">
                <a:latin typeface="+mj-ea"/>
                <a:ea typeface="+mj-ea"/>
                <a:cs typeface="Times New Roman" panose="02020603050405020304"/>
              </a:rPr>
              <a:t>(1)</a:t>
            </a:r>
            <a:r>
              <a:rPr lang="zh-CN" altLang="en-US" sz="2400" b="1" dirty="0" smtClean="0">
                <a:latin typeface="+mj-ea"/>
                <a:ea typeface="+mj-ea"/>
                <a:cs typeface="Times New Roman" panose="02020603050405020304"/>
              </a:rPr>
              <a:t>大学士明珠柄政，与余国柱比，颇营贿赂，权倾</a:t>
            </a:r>
            <a:endParaRPr lang="en-US" altLang="zh-CN" sz="2400" b="1" dirty="0" smtClean="0">
              <a:latin typeface="+mj-ea"/>
              <a:ea typeface="+mj-ea"/>
              <a:cs typeface="Times New Roman" panose="02020603050405020304"/>
            </a:endParaRPr>
          </a:p>
          <a:p>
            <a:pPr>
              <a:lnSpc>
                <a:spcPts val="3500"/>
              </a:lnSpc>
              <a:spcAft>
                <a:spcPts val="0"/>
              </a:spcAft>
            </a:pPr>
            <a:r>
              <a:rPr lang="zh-CN" altLang="en-US" sz="2400" b="1" dirty="0" smtClean="0">
                <a:latin typeface="+mj-ea"/>
                <a:ea typeface="+mj-ea"/>
                <a:cs typeface="Times New Roman" panose="02020603050405020304"/>
              </a:rPr>
              <a:t>   一时，久之为上所觉。</a:t>
            </a:r>
            <a:r>
              <a:rPr lang="en-US" altLang="zh-CN" sz="2400" b="1" dirty="0" smtClean="0">
                <a:latin typeface="+mj-ea"/>
                <a:ea typeface="+mj-ea"/>
                <a:cs typeface="Times New Roman" panose="02020603050405020304"/>
              </a:rPr>
              <a:t>(5</a:t>
            </a:r>
            <a:r>
              <a:rPr lang="zh-CN" altLang="en-US" sz="2400" b="1" dirty="0" smtClean="0">
                <a:latin typeface="+mj-ea"/>
                <a:ea typeface="+mj-ea"/>
                <a:cs typeface="Times New Roman" panose="02020603050405020304"/>
              </a:rPr>
              <a:t>分</a:t>
            </a:r>
            <a:r>
              <a:rPr lang="en-US" altLang="zh-CN" sz="2400" b="1" dirty="0" smtClean="0">
                <a:latin typeface="+mj-ea"/>
                <a:ea typeface="+mj-ea"/>
                <a:cs typeface="Times New Roman" panose="02020603050405020304"/>
              </a:rPr>
              <a:t>)</a:t>
            </a:r>
          </a:p>
          <a:p>
            <a:pPr>
              <a:lnSpc>
                <a:spcPts val="3500"/>
              </a:lnSpc>
              <a:spcAft>
                <a:spcPts val="0"/>
              </a:spcAft>
            </a:pPr>
            <a:r>
              <a:rPr lang="zh-CN" altLang="en-US" sz="2400" b="1" dirty="0" smtClean="0">
                <a:latin typeface="+mj-ea"/>
                <a:ea typeface="+mj-ea"/>
                <a:cs typeface="Times New Roman" panose="02020603050405020304"/>
              </a:rPr>
              <a:t>   译文：</a:t>
            </a:r>
            <a:r>
              <a:rPr lang="en-US" altLang="zh-CN" sz="2400" b="1" dirty="0" smtClean="0">
                <a:latin typeface="+mj-ea"/>
                <a:ea typeface="+mj-ea"/>
                <a:cs typeface="Times New Roman" panose="02020603050405020304"/>
              </a:rPr>
              <a:t>_______________________________________</a:t>
            </a:r>
          </a:p>
          <a:p>
            <a:pPr indent="441325">
              <a:lnSpc>
                <a:spcPts val="3500"/>
              </a:lnSpc>
              <a:spcAft>
                <a:spcPts val="0"/>
              </a:spcAft>
            </a:pPr>
            <a:r>
              <a:rPr lang="en-US" altLang="zh-CN" sz="2400" b="1" dirty="0" smtClean="0">
                <a:latin typeface="+mj-ea"/>
                <a:ea typeface="+mj-ea"/>
                <a:cs typeface="Times New Roman" panose="02020603050405020304"/>
              </a:rPr>
              <a:t>_____________________________________________</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答案</a:t>
            </a:r>
            <a:r>
              <a:rPr lang="en-US" altLang="zh-CN"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mj-ea"/>
                <a:ea typeface="+mj-ea"/>
                <a:cs typeface="Times New Roman" panose="02020603050405020304"/>
              </a:rPr>
              <a:t>大学士明珠掌控朝政，与余国柱来往亲密，大肆谋求贿赂，权倾一时，时间久了被皇上察觉。</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柄政”“比”“颇营”各</a:t>
            </a:r>
            <a:r>
              <a:rPr lang="en-US" altLang="zh-CN" sz="2400" b="1" dirty="0" smtClean="0">
                <a:solidFill>
                  <a:srgbClr val="990033"/>
                </a:solidFill>
                <a:latin typeface="+mj-ea"/>
                <a:ea typeface="+mj-ea"/>
                <a:cs typeface="Times New Roman" panose="02020603050405020304"/>
              </a:rPr>
              <a:t>1</a:t>
            </a:r>
            <a:r>
              <a:rPr lang="zh-CN" altLang="en-US" sz="2400" b="1" dirty="0" smtClean="0">
                <a:solidFill>
                  <a:srgbClr val="990033"/>
                </a:solidFill>
                <a:latin typeface="+mj-ea"/>
                <a:ea typeface="+mj-ea"/>
                <a:cs typeface="Times New Roman" panose="02020603050405020304"/>
              </a:rPr>
              <a:t>分，被动句式</a:t>
            </a:r>
            <a:r>
              <a:rPr lang="en-US" altLang="zh-CN" sz="2400" b="1" dirty="0" smtClean="0">
                <a:solidFill>
                  <a:srgbClr val="990033"/>
                </a:solidFill>
                <a:latin typeface="+mj-ea"/>
                <a:ea typeface="+mj-ea"/>
                <a:cs typeface="Times New Roman" panose="02020603050405020304"/>
              </a:rPr>
              <a:t>1</a:t>
            </a:r>
            <a:r>
              <a:rPr lang="zh-CN" altLang="en-US" sz="2400" b="1" dirty="0" smtClean="0">
                <a:solidFill>
                  <a:srgbClr val="990033"/>
                </a:solidFill>
                <a:latin typeface="+mj-ea"/>
                <a:ea typeface="+mj-ea"/>
                <a:cs typeface="Times New Roman" panose="02020603050405020304"/>
              </a:rPr>
              <a:t>分，大意</a:t>
            </a:r>
            <a:r>
              <a:rPr lang="en-US" altLang="zh-CN" sz="2400" b="1" dirty="0" smtClean="0">
                <a:solidFill>
                  <a:srgbClr val="990033"/>
                </a:solidFill>
                <a:latin typeface="+mj-ea"/>
                <a:ea typeface="+mj-ea"/>
                <a:cs typeface="Times New Roman" panose="02020603050405020304"/>
              </a:rPr>
              <a:t>1</a:t>
            </a:r>
            <a:r>
              <a:rPr lang="zh-CN" altLang="en-US" sz="2400" b="1" dirty="0" smtClean="0">
                <a:solidFill>
                  <a:srgbClr val="990033"/>
                </a:solidFill>
                <a:latin typeface="+mj-ea"/>
                <a:ea typeface="+mj-ea"/>
                <a:cs typeface="Times New Roman" panose="02020603050405020304"/>
              </a:rPr>
              <a:t>分</a:t>
            </a:r>
            <a:r>
              <a:rPr lang="en-US" altLang="zh-CN" sz="2400" b="1" dirty="0" smtClean="0">
                <a:solidFill>
                  <a:srgbClr val="990033"/>
                </a:solidFill>
                <a:latin typeface="+mj-ea"/>
                <a:ea typeface="+mj-ea"/>
                <a:cs typeface="Times New Roman" panose="02020603050405020304"/>
              </a:rPr>
              <a:t>)</a:t>
            </a:r>
          </a:p>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解析</a:t>
            </a:r>
            <a:r>
              <a:rPr lang="en-US" altLang="zh-CN"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mj-ea"/>
                <a:ea typeface="+mj-ea"/>
                <a:cs typeface="Times New Roman" panose="02020603050405020304"/>
              </a:rPr>
              <a:t>翻译要点：柄政，掌控朝政。比，来往亲密。颇营，大肆谋求。</a:t>
            </a:r>
          </a:p>
          <a:p>
            <a:pPr>
              <a:lnSpc>
                <a:spcPts val="3500"/>
              </a:lnSpc>
              <a:spcAft>
                <a:spcPts val="0"/>
              </a:spcAft>
            </a:pPr>
            <a:endParaRPr lang="zh-CN" altLang="en-US" sz="2400" b="1" dirty="0" smtClean="0">
              <a:latin typeface="+mj-ea"/>
              <a:ea typeface="+mj-ea"/>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500174"/>
            <a:ext cx="7715304" cy="4899022"/>
          </a:xfrm>
          <a:prstGeom prst="rect">
            <a:avLst/>
          </a:prstGeom>
          <a:noFill/>
          <a:ln w="9525">
            <a:noFill/>
            <a:miter lim="800000"/>
          </a:ln>
        </p:spPr>
        <p:txBody>
          <a:bodyPr/>
          <a:lstStyle/>
          <a:p>
            <a:pPr>
              <a:lnSpc>
                <a:spcPts val="3500"/>
              </a:lnSpc>
              <a:spcAft>
                <a:spcPts val="0"/>
              </a:spcAft>
            </a:pPr>
            <a:r>
              <a:rPr lang="zh-CN" altLang="en-US" sz="2400" b="1" dirty="0" smtClean="0">
                <a:latin typeface="+mj-ea"/>
                <a:ea typeface="+mj-ea"/>
                <a:cs typeface="Times New Roman" panose="02020603050405020304"/>
              </a:rPr>
              <a:t>   </a:t>
            </a:r>
            <a:r>
              <a:rPr lang="en-US" altLang="zh-CN" sz="2400" b="1" dirty="0" smtClean="0">
                <a:latin typeface="+mj-ea"/>
                <a:ea typeface="+mj-ea"/>
                <a:cs typeface="Times New Roman" panose="02020603050405020304"/>
              </a:rPr>
              <a:t>(2)</a:t>
            </a:r>
            <a:r>
              <a:rPr lang="zh-CN" altLang="en-US" sz="2400" b="1" dirty="0" smtClean="0">
                <a:latin typeface="+mj-ea"/>
                <a:ea typeface="+mj-ea"/>
                <a:cs typeface="Times New Roman" panose="02020603050405020304"/>
              </a:rPr>
              <a:t>左都御史马齐于会讯时多方锻炼，必欲实以指使 </a:t>
            </a:r>
            <a:endParaRPr lang="en-US" altLang="zh-CN" sz="2400" b="1" dirty="0" smtClean="0">
              <a:latin typeface="+mj-ea"/>
              <a:ea typeface="+mj-ea"/>
              <a:cs typeface="Times New Roman" panose="02020603050405020304"/>
            </a:endParaRPr>
          </a:p>
          <a:p>
            <a:pPr>
              <a:lnSpc>
                <a:spcPts val="3500"/>
              </a:lnSpc>
              <a:spcAft>
                <a:spcPts val="0"/>
              </a:spcAft>
            </a:pPr>
            <a:r>
              <a:rPr lang="zh-CN" altLang="en-US" sz="2400" b="1" dirty="0" smtClean="0">
                <a:latin typeface="+mj-ea"/>
                <a:ea typeface="+mj-ea"/>
                <a:cs typeface="Times New Roman" panose="02020603050405020304"/>
              </a:rPr>
              <a:t>   诬劾罪。</a:t>
            </a:r>
            <a:r>
              <a:rPr lang="en-US" altLang="zh-CN" sz="2400" b="1" dirty="0" smtClean="0">
                <a:latin typeface="+mj-ea"/>
                <a:ea typeface="+mj-ea"/>
                <a:cs typeface="Times New Roman" panose="02020603050405020304"/>
              </a:rPr>
              <a:t>(5</a:t>
            </a:r>
            <a:r>
              <a:rPr lang="zh-CN" altLang="en-US" sz="2400" b="1" dirty="0" smtClean="0">
                <a:latin typeface="+mj-ea"/>
                <a:ea typeface="+mj-ea"/>
                <a:cs typeface="Times New Roman" panose="02020603050405020304"/>
              </a:rPr>
              <a:t>分</a:t>
            </a:r>
            <a:r>
              <a:rPr lang="en-US" altLang="zh-CN" sz="2400" b="1" dirty="0" smtClean="0">
                <a:latin typeface="+mj-ea"/>
                <a:ea typeface="+mj-ea"/>
                <a:cs typeface="Times New Roman" panose="02020603050405020304"/>
              </a:rPr>
              <a:t>)</a:t>
            </a:r>
          </a:p>
          <a:p>
            <a:pPr>
              <a:lnSpc>
                <a:spcPts val="3500"/>
              </a:lnSpc>
              <a:spcAft>
                <a:spcPts val="0"/>
              </a:spcAft>
            </a:pPr>
            <a:r>
              <a:rPr lang="zh-CN" altLang="en-US" sz="2400" b="1" dirty="0" smtClean="0">
                <a:latin typeface="+mj-ea"/>
                <a:ea typeface="+mj-ea"/>
                <a:cs typeface="Times New Roman" panose="02020603050405020304"/>
              </a:rPr>
              <a:t>   译文：</a:t>
            </a:r>
            <a:r>
              <a:rPr lang="en-US" altLang="zh-CN" sz="2400" b="1" dirty="0" smtClean="0">
                <a:latin typeface="+mj-ea"/>
                <a:ea typeface="+mj-ea"/>
                <a:cs typeface="Times New Roman" panose="02020603050405020304"/>
              </a:rPr>
              <a:t>_______________________________________</a:t>
            </a:r>
          </a:p>
          <a:p>
            <a:pPr indent="441325">
              <a:lnSpc>
                <a:spcPts val="3500"/>
              </a:lnSpc>
              <a:spcAft>
                <a:spcPts val="0"/>
              </a:spcAft>
            </a:pPr>
            <a:r>
              <a:rPr lang="en-US" altLang="zh-CN" sz="2400" b="1" dirty="0" smtClean="0">
                <a:latin typeface="+mj-ea"/>
                <a:ea typeface="+mj-ea"/>
                <a:cs typeface="Times New Roman" panose="02020603050405020304"/>
              </a:rPr>
              <a:t>_____________________________________________</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答案</a:t>
            </a:r>
            <a:r>
              <a:rPr lang="en-US" altLang="zh-CN"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mj-ea"/>
                <a:ea typeface="+mj-ea"/>
                <a:cs typeface="Times New Roman" panose="02020603050405020304"/>
              </a:rPr>
              <a:t>左都御史马齐在朝臣会审时多方罗织罪名陷害人，必定想要把我指使诬陷弹劾朝臣的罪名坐实。</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会讯”“锻炼”“实”各</a:t>
            </a:r>
            <a:r>
              <a:rPr lang="en-US" altLang="zh-CN" sz="2400" b="1" dirty="0" smtClean="0">
                <a:solidFill>
                  <a:srgbClr val="990033"/>
                </a:solidFill>
                <a:latin typeface="+mj-ea"/>
                <a:ea typeface="+mj-ea"/>
                <a:cs typeface="Times New Roman" panose="02020603050405020304"/>
              </a:rPr>
              <a:t>1</a:t>
            </a:r>
            <a:r>
              <a:rPr lang="zh-CN" altLang="en-US" sz="2400" b="1" dirty="0" smtClean="0">
                <a:solidFill>
                  <a:srgbClr val="990033"/>
                </a:solidFill>
                <a:latin typeface="+mj-ea"/>
                <a:ea typeface="+mj-ea"/>
                <a:cs typeface="Times New Roman" panose="02020603050405020304"/>
              </a:rPr>
              <a:t>分，倒装句式</a:t>
            </a:r>
            <a:r>
              <a:rPr lang="en-US" altLang="zh-CN" sz="2400" b="1" dirty="0" smtClean="0">
                <a:solidFill>
                  <a:srgbClr val="990033"/>
                </a:solidFill>
                <a:latin typeface="+mj-ea"/>
                <a:ea typeface="+mj-ea"/>
                <a:cs typeface="Times New Roman" panose="02020603050405020304"/>
              </a:rPr>
              <a:t>1</a:t>
            </a:r>
            <a:r>
              <a:rPr lang="zh-CN" altLang="en-US" sz="2400" b="1" dirty="0" smtClean="0">
                <a:solidFill>
                  <a:srgbClr val="990033"/>
                </a:solidFill>
                <a:latin typeface="+mj-ea"/>
                <a:ea typeface="+mj-ea"/>
                <a:cs typeface="Times New Roman" panose="02020603050405020304"/>
              </a:rPr>
              <a:t>分，句意</a:t>
            </a:r>
            <a:r>
              <a:rPr lang="en-US" altLang="zh-CN" sz="2400" b="1" dirty="0" smtClean="0">
                <a:solidFill>
                  <a:srgbClr val="990033"/>
                </a:solidFill>
                <a:latin typeface="+mj-ea"/>
                <a:ea typeface="+mj-ea"/>
                <a:cs typeface="Times New Roman" panose="02020603050405020304"/>
              </a:rPr>
              <a:t>1</a:t>
            </a:r>
            <a:r>
              <a:rPr lang="zh-CN" altLang="en-US" sz="2400" b="1" dirty="0" smtClean="0">
                <a:solidFill>
                  <a:srgbClr val="990033"/>
                </a:solidFill>
                <a:latin typeface="+mj-ea"/>
                <a:ea typeface="+mj-ea"/>
                <a:cs typeface="Times New Roman" panose="02020603050405020304"/>
              </a:rPr>
              <a:t>分</a:t>
            </a:r>
            <a:r>
              <a:rPr lang="en-US" altLang="zh-CN" sz="2400" b="1" dirty="0" smtClean="0">
                <a:solidFill>
                  <a:srgbClr val="990033"/>
                </a:solidFill>
                <a:latin typeface="+mj-ea"/>
                <a:ea typeface="+mj-ea"/>
                <a:cs typeface="Times New Roman" panose="02020603050405020304"/>
              </a:rPr>
              <a:t>)</a:t>
            </a:r>
          </a:p>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解析</a:t>
            </a:r>
            <a:r>
              <a:rPr lang="en-US" altLang="zh-CN"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mj-ea"/>
                <a:ea typeface="+mj-ea"/>
                <a:cs typeface="Times New Roman" panose="02020603050405020304"/>
              </a:rPr>
              <a:t>翻译要点：会讯，会审。锻炼，古今异义词，罗织罪名陷害人。实，坐实。</a:t>
            </a:r>
          </a:p>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参考译文</a:t>
            </a:r>
            <a:r>
              <a:rPr lang="en-US" altLang="zh-CN" sz="2400" b="1" dirty="0" smtClean="0">
                <a:solidFill>
                  <a:srgbClr val="990033"/>
                </a:solidFill>
                <a:latin typeface="+mj-ea"/>
                <a:ea typeface="+mj-ea"/>
                <a:cs typeface="Times New Roman" panose="02020603050405020304"/>
              </a:rPr>
              <a:t>]</a:t>
            </a:r>
          </a:p>
          <a:p>
            <a:pPr>
              <a:lnSpc>
                <a:spcPts val="3500"/>
              </a:lnSpc>
              <a:spcAft>
                <a:spcPts val="0"/>
              </a:spcAft>
            </a:pPr>
            <a:r>
              <a:rPr lang="en-US" altLang="zh-CN"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　郭琇，字华野，是山东即墨人。康熙九年中进士。十八年，被授予江南吴江知县的官职。机智能干、精明干练，擅长判定不易判明的案件。征收赋税推行版串法，官吏不能够狼狈为奸。做官七年，他的政绩是江南一带最好的。</a:t>
            </a:r>
          </a:p>
          <a:p>
            <a:pPr>
              <a:lnSpc>
                <a:spcPts val="3500"/>
              </a:lnSpc>
              <a:spcAft>
                <a:spcPts val="0"/>
              </a:spcAft>
            </a:pPr>
            <a:endParaRPr lang="zh-CN" altLang="en-US" sz="2400" b="1" dirty="0" smtClean="0">
              <a:latin typeface="+mj-ea"/>
              <a:ea typeface="+mj-ea"/>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ln>
        </p:spPr>
        <p:txBody>
          <a:bodyPr/>
          <a:lstStyle/>
          <a:p>
            <a:pPr>
              <a:lnSpc>
                <a:spcPts val="3500"/>
              </a:lnSpc>
              <a:spcAft>
                <a:spcPts val="0"/>
              </a:spcAft>
            </a:pP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    二十五年，当时河督靳辅请求停止疏通下河，修筑高家堰大堤，详细地测量堤外的田地作为屯田，说可以增加年收入一百多万。巡抚于成龙不赞成他的建议，皇上让尚书佛伦前往调查，佛伦赞同靳辅的提议。二十七年，郭琇上疏弹劾靳辅治河无功，听信幕客陈潢的一面之词阻止疏通下河。皇上驾临乾清门，召集诸大臣，下发郭琇的奏疏，令诸大臣一起审察商议。不久靳辅入宫觐见，</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皇上</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又召诸大臣一起议事。郭琇再次言明屯田害民，最终靳辅被判免官，郭琇被提升为佥都御史。大学士明珠掌控朝政，与余国柱来往亲密，大肆谋求贿赂，权倾一时，时间久了被皇上察觉。郭琇上疏弹劾明珠与</a:t>
            </a:r>
            <a:endParaRPr lang="zh-CN" altLang="en-US" sz="2400" b="1" dirty="0" smtClean="0">
              <a:latin typeface="楷体_GB2312" panose="02010609030101010101" pitchFamily="49" charset="-122"/>
              <a:ea typeface="楷体_GB2312" panose="02010609030101010101" pitchFamily="49" charset="-122"/>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357298"/>
            <a:ext cx="7715304" cy="5041898"/>
          </a:xfrm>
          <a:prstGeom prst="rect">
            <a:avLst/>
          </a:prstGeom>
          <a:noFill/>
          <a:ln w="9525">
            <a:noFill/>
            <a:miter lim="800000"/>
          </a:ln>
        </p:spPr>
        <p:txBody>
          <a:bodyPr/>
          <a:lstStyle/>
          <a:p>
            <a:pPr>
              <a:lnSpc>
                <a:spcPts val="3500"/>
              </a:lnSpc>
              <a:spcAft>
                <a:spcPts val="0"/>
              </a:spcAft>
            </a:pP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国柱结党营私，详细地列出了各条罪状，并且还有佛伦、傅拉塔与靳辅等勾结串通的罪状，于是明珠等人相应地或被贬退或被废黜。郭琇的耿直敢言名震天下。</a:t>
            </a:r>
            <a:endPar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a:lnSpc>
                <a:spcPts val="3500"/>
              </a:lnSpc>
              <a:spcAft>
                <a:spcPts val="0"/>
              </a:spcAft>
            </a:pP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    二十八年，御史张星法弹劾山东巡抚钱珏贪污，钱珏上奏辩解，因为涉及郭琇曾给钱钰来信嘱托举荐即墨知县高上达等人，被钱钰拒绝了，于是郭琇心怀怨恨让张星法捏造罪名弹劾，</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皇上</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下令法司审讯。判决还没有下来，郭琇上疏说：“左都御史马齐在朝臣会审时多方罗织罪名陷害人，必定想要把我指使诬陷弹劾朝臣的罪名坐实。”诏书责怪郭琇怀疑揣测。不久法司上奏郭琇请求帮助举荐的事实，给予他免官的处罚。皇上因为</a:t>
            </a:r>
          </a:p>
          <a:p>
            <a:pPr>
              <a:lnSpc>
                <a:spcPts val="3500"/>
              </a:lnSpc>
              <a:spcAft>
                <a:spcPts val="0"/>
              </a:spcAft>
            </a:pPr>
            <a:endPar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a:lnSpc>
                <a:spcPts val="3500"/>
              </a:lnSpc>
              <a:spcAft>
                <a:spcPts val="0"/>
              </a:spcAft>
            </a:pPr>
            <a:endParaRPr lang="zh-CN" altLang="en-US" sz="2400" b="1" dirty="0" smtClean="0">
              <a:latin typeface="楷体_GB2312" panose="02010609030101010101" pitchFamily="49" charset="-122"/>
              <a:ea typeface="楷体_GB2312" panose="02010609030101010101" pitchFamily="49" charset="-122"/>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142984"/>
            <a:ext cx="7715304" cy="5256212"/>
          </a:xfrm>
          <a:prstGeom prst="rect">
            <a:avLst/>
          </a:prstGeom>
          <a:noFill/>
          <a:ln w="9525">
            <a:noFill/>
            <a:miter lim="800000"/>
          </a:ln>
        </p:spPr>
        <p:txBody>
          <a:bodyPr/>
          <a:lstStyle/>
          <a:p>
            <a:pPr>
              <a:lnSpc>
                <a:spcPts val="3500"/>
              </a:lnSpc>
              <a:spcAft>
                <a:spcPts val="0"/>
              </a:spcAft>
            </a:pP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郭琇平日耿直敢言，改为将他降官五级调用。</a:t>
            </a:r>
            <a:endPar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a:lnSpc>
                <a:spcPts val="3500"/>
              </a:lnSpc>
              <a:spcAft>
                <a:spcPts val="0"/>
              </a:spcAft>
            </a:pP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    三十八年，皇上南巡，郭琇在德州迎驾。回到京城以后，</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皇上</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下令大学士阿兰泰等说：“原左都御史郭琇，之前是吴江县令，官做得很好，百姓感念歌颂至今。这个人有胆量，可以授予他湖广总督的职位，令他驾乘驿马疾行赴任。”郭琇受命上任，上疏说：“黄州、武昌两府军粮二万七千有余，运给荆州、郧阳汛地，相隔千里，运输费用不可计量，请求改用钱钞。江夏等十三州县有已亡明朝的藩王的产业，这些地方土地贫瘠、赋税繁重，赋税是百姓产粮的数倍，请求全部减少征收。江夏、嘉鱼、汉阳三县濒临长江的地方，洪水侵蚀，土</a:t>
            </a:r>
          </a:p>
          <a:p>
            <a:pPr>
              <a:lnSpc>
                <a:spcPts val="3500"/>
              </a:lnSpc>
              <a:spcAft>
                <a:spcPts val="0"/>
              </a:spcAft>
            </a:pPr>
            <a:endPar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a:lnSpc>
                <a:spcPts val="3500"/>
              </a:lnSpc>
              <a:spcAft>
                <a:spcPts val="0"/>
              </a:spcAft>
            </a:pPr>
            <a:endPar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a:lnSpc>
                <a:spcPts val="3500"/>
              </a:lnSpc>
              <a:spcAft>
                <a:spcPts val="0"/>
              </a:spcAft>
            </a:pPr>
            <a:endParaRPr lang="zh-CN" altLang="en-US" sz="2400" b="1" dirty="0" smtClean="0">
              <a:latin typeface="楷体_GB2312" panose="02010609030101010101" pitchFamily="49" charset="-122"/>
              <a:ea typeface="楷体_GB2312" panose="02010609030101010101" pitchFamily="49" charset="-122"/>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85860"/>
            <a:ext cx="7715304" cy="5113336"/>
          </a:xfrm>
          <a:prstGeom prst="rect">
            <a:avLst/>
          </a:prstGeom>
          <a:noFill/>
          <a:ln w="9525">
            <a:noFill/>
            <a:miter lim="800000"/>
          </a:ln>
        </p:spPr>
        <p:txBody>
          <a:bodyPr/>
          <a:lstStyle/>
          <a:p>
            <a:pPr>
              <a:lnSpc>
                <a:spcPts val="3500"/>
              </a:lnSpc>
              <a:spcAft>
                <a:spcPts val="0"/>
              </a:spcAft>
            </a:pP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地崩塌，有赋税却无法耕种的土地有三百多顷，请求免除这些田地的赋税。”</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皇上</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都答应推行</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郭琇的奏请</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endPar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a:lnSpc>
                <a:spcPts val="3500"/>
              </a:lnSpc>
              <a:spcAft>
                <a:spcPts val="0"/>
              </a:spcAft>
            </a:pP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    四十年，因为生病</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郭琇</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请求辞官，皇上说：“郭琇病得很严重，想要找一个能代替他的人都不可得到，能和郭琇一样的人有几个呢？”不久，郭琇因为病情加重再次上疏请求辞官，</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皇上</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仍然劝慰挽留他。五十四年，郭琇去世。</a:t>
            </a:r>
          </a:p>
          <a:p>
            <a:pPr>
              <a:lnSpc>
                <a:spcPts val="3500"/>
              </a:lnSpc>
              <a:spcAft>
                <a:spcPts val="0"/>
              </a:spcAft>
            </a:pPr>
            <a:endPar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a:lnSpc>
                <a:spcPts val="3500"/>
              </a:lnSpc>
              <a:spcAft>
                <a:spcPts val="0"/>
              </a:spcAft>
            </a:pPr>
            <a:endPar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a:lnSpc>
                <a:spcPts val="3500"/>
              </a:lnSpc>
              <a:spcAft>
                <a:spcPts val="0"/>
              </a:spcAft>
            </a:pPr>
            <a:endPar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a:lnSpc>
                <a:spcPts val="3500"/>
              </a:lnSpc>
              <a:spcAft>
                <a:spcPts val="0"/>
              </a:spcAft>
            </a:pPr>
            <a:endParaRPr lang="zh-CN" altLang="en-US" sz="2400" b="1" dirty="0" smtClean="0">
              <a:latin typeface="楷体_GB2312" panose="02010609030101010101" pitchFamily="49" charset="-122"/>
              <a:ea typeface="楷体_GB2312" panose="02010609030101010101" pitchFamily="49" charset="-122"/>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graphicFrame>
        <p:nvGraphicFramePr>
          <p:cNvPr id="8" name="对象 7"/>
          <p:cNvGraphicFramePr>
            <a:graphicFrameLocks noChangeAspect="1"/>
          </p:cNvGraphicFramePr>
          <p:nvPr/>
        </p:nvGraphicFramePr>
        <p:xfrm>
          <a:off x="1150938" y="1354138"/>
          <a:ext cx="6926262" cy="4741862"/>
        </p:xfrm>
        <a:graphic>
          <a:graphicData uri="http://schemas.openxmlformats.org/presentationml/2006/ole">
            <p:oleObj spid="_x0000_s361473" name="Microsoft Office Word 97 - 2003 文档" r:id="rId4" imgW="7211864" imgH="4960419"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graphicFrame>
        <p:nvGraphicFramePr>
          <p:cNvPr id="8" name="对象 7"/>
          <p:cNvGraphicFramePr>
            <a:graphicFrameLocks noChangeAspect="1"/>
          </p:cNvGraphicFramePr>
          <p:nvPr/>
        </p:nvGraphicFramePr>
        <p:xfrm>
          <a:off x="1150938" y="1506538"/>
          <a:ext cx="6977062" cy="4708525"/>
        </p:xfrm>
        <a:graphic>
          <a:graphicData uri="http://schemas.openxmlformats.org/presentationml/2006/ole">
            <p:oleObj spid="_x0000_s377857" name="Microsoft Office Word 97 - 2003 文档" r:id="rId4" imgW="7093354" imgH="4821598"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2" name="组合 6"/>
          <p:cNvGrpSpPr/>
          <p:nvPr/>
        </p:nvGrpSpPr>
        <p:grpSpPr>
          <a:xfrm>
            <a:off x="0" y="3071810"/>
            <a:ext cx="609600" cy="1857388"/>
            <a:chOff x="0" y="2714620"/>
            <a:chExt cx="609600" cy="1857388"/>
          </a:xfrm>
        </p:grpSpPr>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
        <p:nvSpPr>
          <p:cNvPr id="8" name="内容占位符 7"/>
          <p:cNvSpPr>
            <a:spLocks noGrp="1"/>
          </p:cNvSpPr>
          <p:nvPr>
            <p:ph idx="1"/>
          </p:nvPr>
        </p:nvSpPr>
        <p:spPr>
          <a:xfrm>
            <a:off x="792000" y="2636912"/>
            <a:ext cx="7920000" cy="3699088"/>
          </a:xfrm>
        </p:spPr>
        <p:txBody>
          <a:bodyPr/>
          <a:lstStyle/>
          <a:p>
            <a:r>
              <a:rPr lang="zh-CN" altLang="zh-CN" dirty="0" smtClean="0"/>
              <a:t>　</a:t>
            </a:r>
          </a:p>
          <a:p>
            <a:endParaRPr lang="zh-CN" altLang="en-US" dirty="0"/>
          </a:p>
        </p:txBody>
      </p:sp>
      <p:graphicFrame>
        <p:nvGraphicFramePr>
          <p:cNvPr id="10" name="表格 9"/>
          <p:cNvGraphicFramePr>
            <a:graphicFrameLocks noGrp="1"/>
          </p:cNvGraphicFramePr>
          <p:nvPr/>
        </p:nvGraphicFramePr>
        <p:xfrm>
          <a:off x="611560" y="1628800"/>
          <a:ext cx="7920880" cy="4114800"/>
        </p:xfrm>
        <a:graphic>
          <a:graphicData uri="http://schemas.openxmlformats.org/drawingml/2006/table">
            <a:tbl>
              <a:tblPr firstRow="1" bandRow="1">
                <a:tableStyleId>{5C22544A-7EE6-4342-B048-85BDC9FD1C3A}</a:tableStyleId>
              </a:tblPr>
              <a:tblGrid>
                <a:gridCol w="3960440"/>
                <a:gridCol w="3960440"/>
              </a:tblGrid>
              <a:tr h="41044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2400" dirty="0" smtClean="0"/>
                        <a:t>一读懂</a:t>
                      </a:r>
                    </a:p>
                    <a:p>
                      <a:endParaRPr lang="zh-CN" altLang="en-US" dirty="0"/>
                    </a:p>
                  </a:txBody>
                  <a:tcPr/>
                </a:tc>
                <a:tc>
                  <a:txBody>
                    <a:bodyPr/>
                    <a:lstStyle/>
                    <a:p>
                      <a:r>
                        <a:rPr lang="en-US" altLang="zh-CN" sz="2400" dirty="0" smtClean="0"/>
                        <a:t>     </a:t>
                      </a:r>
                      <a:r>
                        <a:rPr lang="zh-CN" altLang="zh-CN" sz="2400" dirty="0" smtClean="0"/>
                        <a:t>春天江水慢慢哒，快要漫到岸上啦。堤上柳树真茂</a:t>
                      </a:r>
                      <a:r>
                        <a:rPr lang="en-US" altLang="zh-CN" sz="2400" dirty="0" smtClean="0"/>
                        <a:t>  </a:t>
                      </a:r>
                      <a:r>
                        <a:rPr lang="zh-CN" altLang="zh-CN" sz="2400" dirty="0" smtClean="0"/>
                        <a:t>密，莺鸟雀儿叫喳喳。放眼苑囿有十里，处处笼着新柳绿。千条万条迎风摆，故营遮在枝叶里。细雨蒙蒙泥泛香，燕子如梭飞来去。暖风拂面多惬意，花瓣轻轻落身际。堤上烟柳真美啊，折柳寄意多情趣。想折就随意折去，明年新芽还生出</a:t>
                      </a:r>
                      <a:endParaRPr lang="zh-CN" altLang="en-US" sz="2400" dirty="0"/>
                    </a:p>
                  </a:txBody>
                  <a:tcPr/>
                </a:tc>
              </a:tr>
            </a:tbl>
          </a:graphicData>
        </a:graphic>
      </p:graphicFrame>
      <p:sp>
        <p:nvSpPr>
          <p:cNvPr id="14" name="TextBox 13"/>
          <p:cNvSpPr txBox="1"/>
          <p:nvPr/>
        </p:nvSpPr>
        <p:spPr>
          <a:xfrm>
            <a:off x="755576" y="1124744"/>
            <a:ext cx="2376264" cy="738664"/>
          </a:xfrm>
          <a:prstGeom prst="rect">
            <a:avLst/>
          </a:prstGeom>
          <a:noFill/>
        </p:spPr>
        <p:txBody>
          <a:bodyPr wrap="square" rtlCol="0">
            <a:spAutoFit/>
          </a:bodyPr>
          <a:lstStyle/>
          <a:p>
            <a:r>
              <a:rPr lang="en-US" altLang="zh-CN" sz="2400" b="1" dirty="0" smtClean="0">
                <a:latin typeface="+mj-ea"/>
                <a:ea typeface="+mj-ea"/>
              </a:rPr>
              <a:t>[</a:t>
            </a:r>
            <a:r>
              <a:rPr lang="zh-CN" altLang="zh-CN" sz="2400" b="1" dirty="0" smtClean="0">
                <a:latin typeface="+mj-ea"/>
                <a:ea typeface="+mj-ea"/>
              </a:rPr>
              <a:t>答题演示</a:t>
            </a:r>
            <a:r>
              <a:rPr lang="en-US" altLang="zh-CN" sz="2400" b="1" dirty="0" smtClean="0">
                <a:latin typeface="+mj-ea"/>
                <a:ea typeface="+mj-ea"/>
              </a:rPr>
              <a:t>] </a:t>
            </a:r>
            <a:endParaRPr lang="zh-CN" altLang="zh-CN" sz="2400" b="1" dirty="0" smtClean="0">
              <a:latin typeface="+mj-ea"/>
              <a:ea typeface="+mj-ea"/>
            </a:endParaRPr>
          </a:p>
          <a:p>
            <a:endParaRPr lang="zh-CN" altLang="en-US" dirty="0"/>
          </a:p>
        </p:txBody>
      </p:sp>
    </p:spTree>
  </p:cSld>
  <p:clrMapOvr>
    <a:masterClrMapping/>
  </p:clrMapOvr>
  <p:transition spd="med">
    <p:wipe dir="d"/>
  </p:transition>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graphicFrame>
        <p:nvGraphicFramePr>
          <p:cNvPr id="8" name="对象 7"/>
          <p:cNvGraphicFramePr>
            <a:graphicFrameLocks noChangeAspect="1"/>
          </p:cNvGraphicFramePr>
          <p:nvPr/>
        </p:nvGraphicFramePr>
        <p:xfrm>
          <a:off x="1285852" y="1500174"/>
          <a:ext cx="6824662" cy="4775200"/>
        </p:xfrm>
        <a:graphic>
          <a:graphicData uri="http://schemas.openxmlformats.org/presentationml/2006/ole">
            <p:oleObj spid="_x0000_s378881" name="Microsoft Office Word 97 - 2003 文档" r:id="rId4" imgW="7071807" imgH="4981693" progId="Word.Document.8">
              <p:embed/>
            </p:oleObj>
          </a:graphicData>
        </a:graphic>
      </p:graphicFrame>
    </p:spTree>
  </p:cSld>
  <p:clrMapOvr>
    <a:masterClrMapping/>
  </p:clrMapOvr>
  <p:transition spd="med">
    <p:fade/>
  </p:transition>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ln>
        </p:spPr>
        <p:txBody>
          <a:bodyPr/>
          <a:lstStyle/>
          <a:p>
            <a:pPr>
              <a:lnSpc>
                <a:spcPts val="3500"/>
              </a:lnSpc>
              <a:spcAft>
                <a:spcPts val="0"/>
              </a:spcAft>
            </a:pPr>
            <a:r>
              <a:rPr lang="en-US" altLang="zh-CN" sz="2400" b="1" dirty="0" smtClean="0">
                <a:latin typeface="+mj-ea"/>
                <a:ea typeface="+mj-ea"/>
                <a:cs typeface="Times New Roman" panose="02020603050405020304"/>
              </a:rPr>
              <a:t>5. </a:t>
            </a:r>
            <a:r>
              <a:rPr lang="zh-CN" altLang="en-US" sz="2400" b="1" dirty="0" smtClean="0">
                <a:latin typeface="+mj-ea"/>
                <a:ea typeface="+mj-ea"/>
                <a:cs typeface="Times New Roman" panose="02020603050405020304"/>
              </a:rPr>
              <a:t>下列对文中画波浪线部分的断句，正确的一项是</a:t>
            </a:r>
            <a:r>
              <a:rPr lang="en-US" altLang="zh-CN" sz="2400" b="1" dirty="0" smtClean="0">
                <a:latin typeface="+mj-ea"/>
                <a:ea typeface="+mj-ea"/>
                <a:cs typeface="Times New Roman" panose="02020603050405020304"/>
              </a:rPr>
              <a:t>(3</a:t>
            </a:r>
          </a:p>
          <a:p>
            <a:pPr>
              <a:lnSpc>
                <a:spcPts val="3500"/>
              </a:lnSpc>
              <a:spcAft>
                <a:spcPts val="0"/>
              </a:spcAft>
            </a:pPr>
            <a:r>
              <a:rPr lang="zh-CN" altLang="en-US" sz="2400" b="1" dirty="0" smtClean="0">
                <a:latin typeface="+mj-ea"/>
                <a:ea typeface="+mj-ea"/>
                <a:cs typeface="Times New Roman" panose="02020603050405020304"/>
              </a:rPr>
              <a:t>   分</a:t>
            </a:r>
            <a:r>
              <a:rPr lang="en-US" altLang="zh-CN" sz="2400" b="1" dirty="0" smtClean="0">
                <a:latin typeface="+mj-ea"/>
                <a:ea typeface="+mj-ea"/>
                <a:cs typeface="Times New Roman" panose="02020603050405020304"/>
              </a:rPr>
              <a:t>)                                     (</a:t>
            </a:r>
            <a:r>
              <a:rPr lang="zh-CN" altLang="en-US" sz="2400" b="1" dirty="0" smtClean="0">
                <a:latin typeface="+mj-ea"/>
                <a:ea typeface="+mj-ea"/>
                <a:cs typeface="Times New Roman" panose="02020603050405020304"/>
              </a:rPr>
              <a:t>　　</a:t>
            </a:r>
            <a:r>
              <a:rPr lang="en-US" altLang="zh-CN" sz="2400" b="1" dirty="0" smtClean="0">
                <a:latin typeface="+mj-ea"/>
                <a:ea typeface="+mj-ea"/>
                <a:cs typeface="Times New Roman" panose="02020603050405020304"/>
              </a:rPr>
              <a:t>)</a:t>
            </a:r>
          </a:p>
          <a:p>
            <a:pPr indent="441325">
              <a:lnSpc>
                <a:spcPts val="3500"/>
              </a:lnSpc>
              <a:spcAft>
                <a:spcPts val="0"/>
              </a:spcAft>
            </a:pPr>
            <a:r>
              <a:rPr lang="en-US" altLang="zh-CN" sz="2400" b="1" dirty="0" smtClean="0">
                <a:latin typeface="+mj-ea"/>
                <a:ea typeface="+mj-ea"/>
                <a:cs typeface="Times New Roman" panose="02020603050405020304"/>
              </a:rPr>
              <a:t>A. </a:t>
            </a:r>
            <a:r>
              <a:rPr lang="zh-CN" altLang="en-US" sz="2400" b="1" dirty="0" smtClean="0">
                <a:latin typeface="+mj-ea"/>
                <a:ea typeface="+mj-ea"/>
                <a:cs typeface="Times New Roman" panose="02020603050405020304"/>
              </a:rPr>
              <a:t>郡有临漳台据溪山</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最胜处作龙江书院</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其上既成</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 </a:t>
            </a:r>
            <a:endParaRPr lang="en-US" altLang="zh-CN" sz="2400" b="1" dirty="0" smtClean="0">
              <a:latin typeface="+mj-ea"/>
              <a:ea typeface="+mj-ea"/>
              <a:cs typeface="Times New Roman" panose="02020603050405020304"/>
            </a:endParaRPr>
          </a:p>
          <a:p>
            <a:pPr indent="441325">
              <a:lnSpc>
                <a:spcPts val="3500"/>
              </a:lnSpc>
              <a:spcAft>
                <a:spcPts val="0"/>
              </a:spcAft>
            </a:pPr>
            <a:r>
              <a:rPr lang="zh-CN" altLang="en-US" sz="2400" b="1" dirty="0" smtClean="0">
                <a:latin typeface="+mj-ea"/>
                <a:ea typeface="+mj-ea"/>
                <a:cs typeface="Times New Roman" panose="02020603050405020304"/>
              </a:rPr>
              <a:t>横经自讲人</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用歆动</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邑令有贿</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闻者劾</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去之籍</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其财</a:t>
            </a:r>
            <a:endParaRPr lang="en-US" altLang="zh-CN" sz="2400" b="1" dirty="0" smtClean="0">
              <a:latin typeface="+mj-ea"/>
              <a:ea typeface="+mj-ea"/>
              <a:cs typeface="Times New Roman" panose="02020603050405020304"/>
            </a:endParaRPr>
          </a:p>
          <a:p>
            <a:pPr indent="441325">
              <a:lnSpc>
                <a:spcPts val="3500"/>
              </a:lnSpc>
              <a:spcAft>
                <a:spcPts val="0"/>
              </a:spcAft>
            </a:pPr>
            <a:r>
              <a:rPr lang="zh-CN" altLang="en-US" sz="2400" b="1" dirty="0" smtClean="0">
                <a:latin typeface="+mj-ea"/>
                <a:ea typeface="+mj-ea"/>
                <a:cs typeface="Times New Roman" panose="02020603050405020304"/>
              </a:rPr>
              <a:t>以还民</a:t>
            </a:r>
          </a:p>
          <a:p>
            <a:pPr indent="441325">
              <a:lnSpc>
                <a:spcPts val="3500"/>
              </a:lnSpc>
              <a:spcAft>
                <a:spcPts val="0"/>
              </a:spcAft>
            </a:pPr>
            <a:r>
              <a:rPr lang="en-US" altLang="zh-CN" sz="2400" b="1" dirty="0" smtClean="0">
                <a:latin typeface="+mj-ea"/>
                <a:ea typeface="+mj-ea"/>
                <a:cs typeface="Times New Roman" panose="02020603050405020304"/>
              </a:rPr>
              <a:t>B. </a:t>
            </a:r>
            <a:r>
              <a:rPr lang="zh-CN" altLang="en-US" sz="2400" b="1" dirty="0" smtClean="0">
                <a:latin typeface="+mj-ea"/>
                <a:ea typeface="+mj-ea"/>
                <a:cs typeface="Times New Roman" panose="02020603050405020304"/>
              </a:rPr>
              <a:t>郡有临漳台</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据溪山最胜处作龙江书院</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其上既成</a:t>
            </a:r>
            <a:r>
              <a:rPr lang="en-US" altLang="zh-CN" sz="2400" b="1" dirty="0" smtClean="0">
                <a:latin typeface="+mj-ea"/>
                <a:ea typeface="+mj-ea"/>
                <a:cs typeface="Times New Roman" panose="02020603050405020304"/>
              </a:rPr>
              <a:t>/</a:t>
            </a:r>
          </a:p>
          <a:p>
            <a:pPr indent="441325">
              <a:lnSpc>
                <a:spcPts val="3500"/>
              </a:lnSpc>
              <a:spcAft>
                <a:spcPts val="0"/>
              </a:spcAft>
            </a:pPr>
            <a:r>
              <a:rPr lang="zh-CN" altLang="en-US" sz="2400" b="1" dirty="0" smtClean="0">
                <a:latin typeface="+mj-ea"/>
                <a:ea typeface="+mj-ea"/>
                <a:cs typeface="Times New Roman" panose="02020603050405020304"/>
              </a:rPr>
              <a:t>横经自讲</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人用歆动</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邑令有贿</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闻者劾</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去之</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籍其财</a:t>
            </a:r>
            <a:endParaRPr lang="en-US" altLang="zh-CN" sz="2400" b="1" dirty="0" smtClean="0">
              <a:latin typeface="+mj-ea"/>
              <a:ea typeface="+mj-ea"/>
              <a:cs typeface="Times New Roman" panose="02020603050405020304"/>
            </a:endParaRPr>
          </a:p>
          <a:p>
            <a:pPr indent="441325">
              <a:lnSpc>
                <a:spcPts val="3500"/>
              </a:lnSpc>
              <a:spcAft>
                <a:spcPts val="0"/>
              </a:spcAft>
            </a:pPr>
            <a:r>
              <a:rPr lang="zh-CN" altLang="en-US" sz="2400" b="1" dirty="0" smtClean="0">
                <a:latin typeface="+mj-ea"/>
                <a:ea typeface="+mj-ea"/>
                <a:cs typeface="Times New Roman" panose="02020603050405020304"/>
              </a:rPr>
              <a:t>以还民</a:t>
            </a:r>
          </a:p>
          <a:p>
            <a:pPr indent="441325">
              <a:lnSpc>
                <a:spcPts val="3500"/>
              </a:lnSpc>
              <a:spcAft>
                <a:spcPts val="0"/>
              </a:spcAft>
            </a:pPr>
            <a:r>
              <a:rPr lang="en-US" altLang="zh-CN" sz="2400" b="1" dirty="0" smtClean="0">
                <a:latin typeface="+mj-ea"/>
                <a:ea typeface="+mj-ea"/>
                <a:cs typeface="Times New Roman" panose="02020603050405020304"/>
              </a:rPr>
              <a:t>C. </a:t>
            </a:r>
            <a:r>
              <a:rPr lang="zh-CN" altLang="en-US" sz="2400" b="1" dirty="0" smtClean="0">
                <a:latin typeface="+mj-ea"/>
                <a:ea typeface="+mj-ea"/>
                <a:cs typeface="Times New Roman" panose="02020603050405020304"/>
              </a:rPr>
              <a:t>郡有临漳台</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据溪山最胜处</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作龙江书院其上</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既成</a:t>
            </a:r>
            <a:endParaRPr lang="en-US" altLang="zh-CN" sz="2400" b="1" dirty="0" smtClean="0">
              <a:latin typeface="+mj-ea"/>
              <a:ea typeface="+mj-ea"/>
              <a:cs typeface="Times New Roman" panose="02020603050405020304"/>
            </a:endParaRPr>
          </a:p>
          <a:p>
            <a:pPr indent="441325">
              <a:lnSpc>
                <a:spcPts val="3500"/>
              </a:lnSpc>
              <a:spcAft>
                <a:spcPts val="0"/>
              </a:spcAft>
            </a:pP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横经自讲</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人用歆动</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邑令有贿闻者</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劾去之</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籍其财</a:t>
            </a:r>
            <a:endParaRPr lang="en-US" altLang="zh-CN" sz="2400" b="1" dirty="0" smtClean="0">
              <a:latin typeface="+mj-ea"/>
              <a:ea typeface="+mj-ea"/>
              <a:cs typeface="Times New Roman" panose="02020603050405020304"/>
            </a:endParaRPr>
          </a:p>
          <a:p>
            <a:pPr indent="441325">
              <a:lnSpc>
                <a:spcPts val="3500"/>
              </a:lnSpc>
              <a:spcAft>
                <a:spcPts val="0"/>
              </a:spcAft>
            </a:pPr>
            <a:r>
              <a:rPr lang="zh-CN" altLang="en-US" sz="2400" b="1" dirty="0" smtClean="0">
                <a:latin typeface="+mj-ea"/>
                <a:ea typeface="+mj-ea"/>
                <a:cs typeface="Times New Roman" panose="02020603050405020304"/>
              </a:rPr>
              <a:t>以还民</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ln>
        </p:spPr>
        <p:txBody>
          <a:bodyPr/>
          <a:lstStyle/>
          <a:p>
            <a:pPr>
              <a:lnSpc>
                <a:spcPts val="3500"/>
              </a:lnSpc>
              <a:spcAft>
                <a:spcPts val="0"/>
              </a:spcAft>
            </a:pPr>
            <a:r>
              <a:rPr lang="en-US" altLang="zh-CN" sz="2400" b="1" dirty="0" smtClean="0">
                <a:latin typeface="+mj-ea"/>
                <a:ea typeface="+mj-ea"/>
                <a:cs typeface="Times New Roman" panose="02020603050405020304"/>
              </a:rPr>
              <a:t>D. </a:t>
            </a:r>
            <a:r>
              <a:rPr lang="zh-CN" altLang="en-US" sz="2400" b="1" dirty="0" smtClean="0">
                <a:latin typeface="+mj-ea"/>
                <a:ea typeface="+mj-ea"/>
                <a:cs typeface="Times New Roman" panose="02020603050405020304"/>
              </a:rPr>
              <a:t>郡有临漳台据溪山</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最胜处作</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龙江书院其上</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既成</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横经自讲人</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用歆动邑令</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有贿闻者劾</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去之籍</a:t>
            </a:r>
            <a:r>
              <a:rPr lang="en-US" altLang="zh-CN" sz="2400" b="1" dirty="0" smtClean="0">
                <a:latin typeface="+mj-ea"/>
                <a:ea typeface="+mj-ea"/>
                <a:cs typeface="Times New Roman" panose="02020603050405020304"/>
              </a:rPr>
              <a:t>/</a:t>
            </a:r>
            <a:r>
              <a:rPr lang="zh-CN" altLang="en-US" sz="2400" b="1" dirty="0" smtClean="0">
                <a:latin typeface="+mj-ea"/>
                <a:ea typeface="+mj-ea"/>
                <a:cs typeface="Times New Roman" panose="02020603050405020304"/>
              </a:rPr>
              <a:t>其财以还民</a:t>
            </a:r>
            <a:endParaRPr lang="en-US" altLang="zh-CN" sz="2400" b="1" dirty="0" smtClean="0">
              <a:latin typeface="+mj-ea"/>
              <a:ea typeface="+mj-ea"/>
              <a:cs typeface="Times New Roman" panose="02020603050405020304"/>
            </a:endParaRPr>
          </a:p>
          <a:p>
            <a:pPr>
              <a:lnSpc>
                <a:spcPts val="3500"/>
              </a:lnSpc>
              <a:spcAft>
                <a:spcPts val="0"/>
              </a:spcAft>
            </a:pPr>
            <a:endParaRPr lang="en-US" altLang="zh-CN" sz="2400" b="1" dirty="0" smtClean="0">
              <a:latin typeface="+mj-ea"/>
              <a:ea typeface="+mj-ea"/>
              <a:cs typeface="Times New Roman" panose="02020603050405020304"/>
            </a:endParaRPr>
          </a:p>
          <a:p>
            <a:pPr>
              <a:lnSpc>
                <a:spcPts val="3500"/>
              </a:lnSpc>
              <a:spcAft>
                <a:spcPts val="0"/>
              </a:spcAft>
            </a:pPr>
            <a:endParaRPr lang="en-US" altLang="zh-CN" sz="2400" b="1" dirty="0" smtClean="0">
              <a:solidFill>
                <a:srgbClr val="990033"/>
              </a:solidFill>
              <a:latin typeface="+mj-ea"/>
              <a:cs typeface="Times New Roman" panose="02020603050405020304"/>
            </a:endParaRPr>
          </a:p>
          <a:p>
            <a:pPr>
              <a:lnSpc>
                <a:spcPts val="3500"/>
              </a:lnSpc>
              <a:spcAft>
                <a:spcPts val="0"/>
              </a:spcAft>
            </a:pPr>
            <a:endParaRPr lang="en-US" altLang="zh-CN" sz="2400" b="1" dirty="0" smtClean="0">
              <a:solidFill>
                <a:srgbClr val="990033"/>
              </a:solidFill>
              <a:latin typeface="+mj-ea"/>
              <a:cs typeface="Times New Roman" panose="02020603050405020304"/>
            </a:endParaRPr>
          </a:p>
          <a:p>
            <a:pPr>
              <a:lnSpc>
                <a:spcPts val="3500"/>
              </a:lnSpc>
              <a:spcAft>
                <a:spcPts val="0"/>
              </a:spcAft>
            </a:pPr>
            <a:endParaRPr lang="en-US" altLang="zh-CN" sz="2400" b="1" dirty="0" smtClean="0">
              <a:solidFill>
                <a:srgbClr val="990033"/>
              </a:solidFill>
              <a:latin typeface="+mj-ea"/>
              <a:cs typeface="Times New Roman" panose="02020603050405020304"/>
            </a:endParaRPr>
          </a:p>
          <a:p>
            <a:pPr>
              <a:lnSpc>
                <a:spcPts val="3500"/>
              </a:lnSpc>
              <a:spcAft>
                <a:spcPts val="0"/>
              </a:spcAft>
            </a:pPr>
            <a:endParaRPr lang="en-US" altLang="zh-CN" sz="2400" b="1" dirty="0" smtClean="0">
              <a:solidFill>
                <a:srgbClr val="990033"/>
              </a:solidFill>
              <a:latin typeface="+mj-ea"/>
              <a:cs typeface="Times New Roman" panose="02020603050405020304"/>
            </a:endParaRPr>
          </a:p>
          <a:p>
            <a:pPr>
              <a:lnSpc>
                <a:spcPts val="3500"/>
              </a:lnSpc>
              <a:spcAft>
                <a:spcPts val="0"/>
              </a:spcAft>
            </a:pPr>
            <a:r>
              <a:rPr lang="en-US" altLang="zh-CN" sz="2400" b="1" dirty="0" smtClean="0">
                <a:solidFill>
                  <a:srgbClr val="990033"/>
                </a:solidFill>
                <a:latin typeface="+mj-ea"/>
                <a:cs typeface="Times New Roman" panose="02020603050405020304"/>
              </a:rPr>
              <a:t>[</a:t>
            </a:r>
            <a:r>
              <a:rPr lang="zh-CN" altLang="en-US" sz="2400" b="1" dirty="0" smtClean="0">
                <a:solidFill>
                  <a:srgbClr val="990033"/>
                </a:solidFill>
                <a:latin typeface="+mj-ea"/>
                <a:cs typeface="Times New Roman" panose="02020603050405020304"/>
              </a:rPr>
              <a:t>解析</a:t>
            </a:r>
            <a:r>
              <a:rPr lang="en-US" altLang="zh-CN" sz="2400" b="1" dirty="0" smtClean="0">
                <a:solidFill>
                  <a:srgbClr val="990033"/>
                </a:solidFill>
                <a:latin typeface="+mj-ea"/>
                <a:cs typeface="Times New Roman" panose="02020603050405020304"/>
              </a:rPr>
              <a:t>] C</a:t>
            </a:r>
            <a:r>
              <a:rPr lang="zh-CN" altLang="en-US" sz="2400" b="1" dirty="0" smtClean="0">
                <a:solidFill>
                  <a:srgbClr val="990033"/>
                </a:solidFill>
                <a:latin typeface="+mj-ea"/>
                <a:cs typeface="Times New Roman" panose="02020603050405020304"/>
              </a:rPr>
              <a:t>　回答问题注重把握四个选项中不同的停顿点的正误，然后按照排除法得出答案。比如 </a:t>
            </a:r>
            <a:r>
              <a:rPr lang="en-US" altLang="zh-CN" sz="2400" b="1" dirty="0" smtClean="0">
                <a:solidFill>
                  <a:srgbClr val="990033"/>
                </a:solidFill>
                <a:latin typeface="+mj-ea"/>
                <a:cs typeface="Times New Roman" panose="02020603050405020304"/>
              </a:rPr>
              <a:t>A</a:t>
            </a:r>
            <a:r>
              <a:rPr lang="zh-CN" altLang="en-US" sz="2400" b="1" dirty="0" smtClean="0">
                <a:solidFill>
                  <a:srgbClr val="990033"/>
                </a:solidFill>
                <a:latin typeface="+mj-ea"/>
                <a:cs typeface="Times New Roman" panose="02020603050405020304"/>
              </a:rPr>
              <a:t>、</a:t>
            </a:r>
            <a:r>
              <a:rPr lang="en-US" altLang="zh-CN" sz="2400" b="1" dirty="0" smtClean="0">
                <a:solidFill>
                  <a:srgbClr val="990033"/>
                </a:solidFill>
                <a:latin typeface="+mj-ea"/>
                <a:cs typeface="Times New Roman" panose="02020603050405020304"/>
              </a:rPr>
              <a:t>B</a:t>
            </a:r>
            <a:r>
              <a:rPr lang="zh-CN" altLang="en-US" sz="2400" b="1" dirty="0" smtClean="0">
                <a:solidFill>
                  <a:srgbClr val="990033"/>
                </a:solidFill>
                <a:latin typeface="+mj-ea"/>
                <a:cs typeface="Times New Roman" panose="02020603050405020304"/>
              </a:rPr>
              <a:t>两项中，不同的停顿点有“郡有临漳台据溪山</a:t>
            </a:r>
            <a:r>
              <a:rPr lang="en-US" altLang="zh-CN" sz="2400" b="1" dirty="0" smtClean="0">
                <a:solidFill>
                  <a:srgbClr val="990033"/>
                </a:solidFill>
                <a:latin typeface="+mj-ea"/>
                <a:cs typeface="Times New Roman" panose="02020603050405020304"/>
              </a:rPr>
              <a:t>/</a:t>
            </a:r>
            <a:r>
              <a:rPr lang="zh-CN" altLang="en-US" sz="2400" b="1" dirty="0" smtClean="0">
                <a:solidFill>
                  <a:srgbClr val="990033"/>
                </a:solidFill>
                <a:latin typeface="+mj-ea"/>
                <a:cs typeface="Times New Roman" panose="02020603050405020304"/>
              </a:rPr>
              <a:t>最胜处作龙江书院”</a:t>
            </a:r>
            <a:endParaRPr lang="zh-CN" altLang="en-US" sz="2400" b="1" dirty="0" smtClean="0">
              <a:latin typeface="+mj-ea"/>
              <a:ea typeface="+mj-ea"/>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blinds(horizontal)">
                                      <p:cBhvr>
                                        <p:cTn id="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ln>
        </p:spPr>
        <p:txBody>
          <a:bodyPr/>
          <a:lstStyle/>
          <a:p>
            <a:pPr>
              <a:lnSpc>
                <a:spcPts val="3500"/>
              </a:lnSpc>
              <a:spcAft>
                <a:spcPts val="0"/>
              </a:spcAft>
            </a:pPr>
            <a:r>
              <a:rPr lang="zh-CN" altLang="en-US" sz="2400" b="1" dirty="0" smtClean="0">
                <a:solidFill>
                  <a:srgbClr val="990033"/>
                </a:solidFill>
                <a:latin typeface="+mj-ea"/>
                <a:ea typeface="+mj-ea"/>
                <a:cs typeface="Times New Roman" panose="02020603050405020304"/>
              </a:rPr>
              <a:t>“郡有临漳台</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据溪山最胜处作龙江书院”和“横经自讲人</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用歆动</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邑令有贿</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闻者劾</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去之籍</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其财以还民”“横经自讲</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人用歆动</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邑令有贿</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闻者劾</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去之</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籍其财以还民”等。前一部分中，从“溪山”做“最胜处”的定语的角度分析，“处”后要停顿；从“其上”的前面省略介词“于”判断，“其上”是“龙江书院”的倒置状语，可以判断“其上”后要停顿；“既成”的意思是完工，可以单独成句。第二部分，从主语“自”分析，谓语“讲”后要停顿；从动词谓语“有”分析，“者”后要停顿；从动词“劾去”判断，其宾语“之”后停顿；等等。由此，采用排除法即可得出答案。</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ln>
        </p:spPr>
        <p:txBody>
          <a:bodyPr/>
          <a:lstStyle/>
          <a:p>
            <a:pPr>
              <a:lnSpc>
                <a:spcPts val="3500"/>
              </a:lnSpc>
              <a:spcAft>
                <a:spcPts val="0"/>
              </a:spcAft>
            </a:pPr>
            <a:r>
              <a:rPr lang="en-US" altLang="zh-CN" sz="2400" b="1" dirty="0" smtClean="0">
                <a:latin typeface="+mj-ea"/>
                <a:ea typeface="+mj-ea"/>
                <a:cs typeface="Times New Roman" panose="02020603050405020304"/>
              </a:rPr>
              <a:t>6. </a:t>
            </a:r>
            <a:r>
              <a:rPr lang="zh-CN" altLang="en-US" sz="2400" b="1" dirty="0" smtClean="0">
                <a:latin typeface="+mj-ea"/>
                <a:ea typeface="+mj-ea"/>
                <a:cs typeface="Times New Roman" panose="02020603050405020304"/>
              </a:rPr>
              <a:t>下列对文中加点词语的相关内容的解说，不正确的一</a:t>
            </a:r>
            <a:endParaRPr lang="en-US" altLang="zh-CN" sz="2400" b="1" dirty="0" smtClean="0">
              <a:latin typeface="+mj-ea"/>
              <a:ea typeface="+mj-ea"/>
              <a:cs typeface="Times New Roman" panose="02020603050405020304"/>
            </a:endParaRPr>
          </a:p>
          <a:p>
            <a:pPr>
              <a:lnSpc>
                <a:spcPts val="3500"/>
              </a:lnSpc>
              <a:spcAft>
                <a:spcPts val="0"/>
              </a:spcAft>
            </a:pPr>
            <a:r>
              <a:rPr lang="zh-CN" altLang="en-US" sz="2400" b="1" dirty="0" smtClean="0">
                <a:latin typeface="+mj-ea"/>
                <a:ea typeface="+mj-ea"/>
                <a:cs typeface="Times New Roman" panose="02020603050405020304"/>
              </a:rPr>
              <a:t>   项是</a:t>
            </a:r>
            <a:r>
              <a:rPr lang="en-US" altLang="zh-CN" sz="2400" b="1" dirty="0" smtClean="0">
                <a:latin typeface="+mj-ea"/>
                <a:ea typeface="+mj-ea"/>
                <a:cs typeface="Times New Roman" panose="02020603050405020304"/>
              </a:rPr>
              <a:t>(3</a:t>
            </a:r>
            <a:r>
              <a:rPr lang="zh-CN" altLang="en-US" sz="2400" b="1" dirty="0" smtClean="0">
                <a:latin typeface="+mj-ea"/>
                <a:ea typeface="+mj-ea"/>
                <a:cs typeface="Times New Roman" panose="02020603050405020304"/>
              </a:rPr>
              <a:t>分</a:t>
            </a:r>
            <a:r>
              <a:rPr lang="en-US" altLang="zh-CN" sz="2400" b="1" dirty="0" smtClean="0">
                <a:latin typeface="+mj-ea"/>
                <a:ea typeface="+mj-ea"/>
                <a:cs typeface="Times New Roman" panose="02020603050405020304"/>
              </a:rPr>
              <a:t>)                               (</a:t>
            </a:r>
            <a:r>
              <a:rPr lang="zh-CN" altLang="en-US" sz="2400" b="1" dirty="0" smtClean="0">
                <a:latin typeface="+mj-ea"/>
                <a:ea typeface="+mj-ea"/>
                <a:cs typeface="Times New Roman" panose="02020603050405020304"/>
              </a:rPr>
              <a:t>　　</a:t>
            </a:r>
            <a:r>
              <a:rPr lang="en-US" altLang="zh-CN" sz="2400" b="1" dirty="0" smtClean="0">
                <a:latin typeface="+mj-ea"/>
                <a:ea typeface="+mj-ea"/>
                <a:cs typeface="Times New Roman" panose="02020603050405020304"/>
              </a:rPr>
              <a:t>)</a:t>
            </a:r>
          </a:p>
          <a:p>
            <a:pPr indent="441325">
              <a:lnSpc>
                <a:spcPts val="3500"/>
              </a:lnSpc>
              <a:spcAft>
                <a:spcPts val="0"/>
              </a:spcAft>
            </a:pPr>
            <a:r>
              <a:rPr lang="en-US" altLang="zh-CN" sz="2400" b="1" dirty="0" smtClean="0">
                <a:latin typeface="+mj-ea"/>
                <a:ea typeface="+mj-ea"/>
                <a:cs typeface="Times New Roman" panose="02020603050405020304"/>
              </a:rPr>
              <a:t>A. </a:t>
            </a:r>
            <a:r>
              <a:rPr lang="zh-CN" altLang="en-US" sz="2400" b="1" dirty="0" smtClean="0">
                <a:latin typeface="+mj-ea"/>
                <a:ea typeface="+mj-ea"/>
                <a:cs typeface="Times New Roman" panose="02020603050405020304"/>
              </a:rPr>
              <a:t>教授，学官名，始于宋代，为讲解经义、掌管课</a:t>
            </a:r>
            <a:endParaRPr lang="en-US" altLang="zh-CN" sz="2400" b="1" dirty="0" smtClean="0">
              <a:latin typeface="+mj-ea"/>
              <a:ea typeface="+mj-ea"/>
              <a:cs typeface="Times New Roman" panose="02020603050405020304"/>
            </a:endParaRPr>
          </a:p>
          <a:p>
            <a:pPr indent="441325">
              <a:lnSpc>
                <a:spcPts val="3500"/>
              </a:lnSpc>
              <a:spcAft>
                <a:spcPts val="0"/>
              </a:spcAft>
            </a:pPr>
            <a:r>
              <a:rPr lang="zh-CN" altLang="en-US" sz="2400" b="1" dirty="0" smtClean="0">
                <a:latin typeface="+mj-ea"/>
                <a:ea typeface="+mj-ea"/>
                <a:cs typeface="Times New Roman" panose="02020603050405020304"/>
              </a:rPr>
              <a:t>试的一种文职官员。</a:t>
            </a:r>
          </a:p>
          <a:p>
            <a:pPr indent="441325">
              <a:lnSpc>
                <a:spcPts val="3500"/>
              </a:lnSpc>
              <a:spcAft>
                <a:spcPts val="0"/>
              </a:spcAft>
            </a:pPr>
            <a:r>
              <a:rPr lang="en-US" altLang="zh-CN" sz="2400" b="1" dirty="0" smtClean="0">
                <a:latin typeface="+mj-ea"/>
                <a:ea typeface="+mj-ea"/>
                <a:cs typeface="Times New Roman" panose="02020603050405020304"/>
              </a:rPr>
              <a:t>B. </a:t>
            </a:r>
            <a:r>
              <a:rPr lang="zh-CN" altLang="en-US" sz="2400" b="1" dirty="0" smtClean="0">
                <a:latin typeface="+mj-ea"/>
                <a:ea typeface="+mj-ea"/>
                <a:cs typeface="Times New Roman" panose="02020603050405020304"/>
              </a:rPr>
              <a:t>酬唱，亦作“唱酬”“唱和”，是指朋友之间用</a:t>
            </a:r>
            <a:endParaRPr lang="en-US" altLang="zh-CN" sz="2400" b="1" dirty="0" smtClean="0">
              <a:latin typeface="+mj-ea"/>
              <a:ea typeface="+mj-ea"/>
              <a:cs typeface="Times New Roman" panose="02020603050405020304"/>
            </a:endParaRPr>
          </a:p>
          <a:p>
            <a:pPr indent="441325">
              <a:lnSpc>
                <a:spcPts val="3500"/>
              </a:lnSpc>
              <a:spcAft>
                <a:spcPts val="0"/>
              </a:spcAft>
            </a:pPr>
            <a:r>
              <a:rPr lang="zh-CN" altLang="en-US" sz="2400" b="1" dirty="0" smtClean="0">
                <a:latin typeface="+mj-ea"/>
                <a:ea typeface="+mj-ea"/>
                <a:cs typeface="Times New Roman" panose="02020603050405020304"/>
              </a:rPr>
              <a:t>诗词来相互赠答。</a:t>
            </a:r>
          </a:p>
          <a:p>
            <a:pPr indent="441325">
              <a:lnSpc>
                <a:spcPts val="3500"/>
              </a:lnSpc>
              <a:spcAft>
                <a:spcPts val="0"/>
              </a:spcAft>
            </a:pPr>
            <a:r>
              <a:rPr lang="en-US" altLang="zh-CN" sz="2400" b="1" dirty="0" smtClean="0">
                <a:latin typeface="+mj-ea"/>
                <a:ea typeface="+mj-ea"/>
                <a:cs typeface="Times New Roman" panose="02020603050405020304"/>
              </a:rPr>
              <a:t>C. </a:t>
            </a:r>
            <a:r>
              <a:rPr lang="zh-CN" altLang="en-US" sz="2400" b="1" dirty="0" smtClean="0">
                <a:latin typeface="+mj-ea"/>
                <a:ea typeface="+mj-ea"/>
                <a:cs typeface="Times New Roman" panose="02020603050405020304"/>
              </a:rPr>
              <a:t>自请以归，朝廷官员上书皇帝请求辞官回到家乡，</a:t>
            </a:r>
            <a:endParaRPr lang="en-US" altLang="zh-CN" sz="2400" b="1" dirty="0" smtClean="0">
              <a:latin typeface="+mj-ea"/>
              <a:ea typeface="+mj-ea"/>
              <a:cs typeface="Times New Roman" panose="02020603050405020304"/>
            </a:endParaRPr>
          </a:p>
          <a:p>
            <a:pPr indent="441325">
              <a:lnSpc>
                <a:spcPts val="3500"/>
              </a:lnSpc>
              <a:spcAft>
                <a:spcPts val="0"/>
              </a:spcAft>
            </a:pPr>
            <a:r>
              <a:rPr lang="zh-CN" altLang="en-US" sz="2400" b="1" dirty="0" smtClean="0">
                <a:latin typeface="+mj-ea"/>
                <a:ea typeface="+mj-ea"/>
                <a:cs typeface="Times New Roman" panose="02020603050405020304"/>
              </a:rPr>
              <a:t>与“乞骸骨”词义相近。</a:t>
            </a:r>
          </a:p>
          <a:p>
            <a:pPr indent="441325">
              <a:lnSpc>
                <a:spcPts val="3500"/>
              </a:lnSpc>
              <a:spcAft>
                <a:spcPts val="0"/>
              </a:spcAft>
            </a:pPr>
            <a:r>
              <a:rPr lang="en-US" altLang="zh-CN" sz="2400" b="1" dirty="0" smtClean="0">
                <a:latin typeface="+mj-ea"/>
                <a:ea typeface="+mj-ea"/>
                <a:cs typeface="Times New Roman" panose="02020603050405020304"/>
              </a:rPr>
              <a:t>D. </a:t>
            </a:r>
            <a:r>
              <a:rPr lang="zh-CN" altLang="en-US" sz="2400" b="1" dirty="0" smtClean="0">
                <a:latin typeface="+mj-ea"/>
                <a:ea typeface="+mj-ea"/>
                <a:cs typeface="Times New Roman" panose="02020603050405020304"/>
              </a:rPr>
              <a:t>铭，铭文，铸刻在器物上以称述功德或警戒自己</a:t>
            </a:r>
            <a:endParaRPr lang="en-US" altLang="zh-CN" sz="2400" b="1" dirty="0" smtClean="0">
              <a:latin typeface="+mj-ea"/>
              <a:ea typeface="+mj-ea"/>
              <a:cs typeface="Times New Roman" panose="02020603050405020304"/>
            </a:endParaRPr>
          </a:p>
          <a:p>
            <a:pPr indent="441325">
              <a:lnSpc>
                <a:spcPts val="3500"/>
              </a:lnSpc>
              <a:spcAft>
                <a:spcPts val="0"/>
              </a:spcAft>
            </a:pPr>
            <a:r>
              <a:rPr lang="zh-CN" altLang="en-US" sz="2400" b="1" dirty="0" smtClean="0">
                <a:latin typeface="+mj-ea"/>
                <a:ea typeface="+mj-ea"/>
                <a:cs typeface="Times New Roman" panose="02020603050405020304"/>
              </a:rPr>
              <a:t>的文字。古多铸于钟鼎，后或刻于碑石。</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解析</a:t>
            </a:r>
            <a:r>
              <a:rPr lang="en-US" altLang="zh-CN" sz="2400" b="1" dirty="0" smtClean="0">
                <a:solidFill>
                  <a:srgbClr val="990033"/>
                </a:solidFill>
                <a:latin typeface="+mj-ea"/>
                <a:ea typeface="+mj-ea"/>
                <a:cs typeface="Times New Roman" panose="02020603050405020304"/>
              </a:rPr>
              <a:t>] B</a:t>
            </a:r>
            <a:r>
              <a:rPr lang="zh-CN" altLang="en-US" sz="2400" b="1" dirty="0" smtClean="0">
                <a:solidFill>
                  <a:srgbClr val="990033"/>
                </a:solidFill>
                <a:latin typeface="+mj-ea"/>
                <a:ea typeface="+mj-ea"/>
                <a:cs typeface="Times New Roman" panose="02020603050405020304"/>
              </a:rPr>
              <a:t>　酬唱，用诗文，不单是诗词。</a:t>
            </a:r>
          </a:p>
          <a:p>
            <a:pPr>
              <a:lnSpc>
                <a:spcPts val="3500"/>
              </a:lnSpc>
              <a:spcAft>
                <a:spcPts val="0"/>
              </a:spcAft>
            </a:pPr>
            <a:endParaRPr lang="zh-CN" altLang="en-US" sz="2400" b="1" dirty="0" smtClean="0">
              <a:latin typeface="+mj-ea"/>
              <a:ea typeface="+mj-ea"/>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ln>
        </p:spPr>
        <p:txBody>
          <a:bodyPr/>
          <a:lstStyle/>
          <a:p>
            <a:pPr>
              <a:lnSpc>
                <a:spcPts val="3500"/>
              </a:lnSpc>
              <a:spcAft>
                <a:spcPts val="0"/>
              </a:spcAft>
            </a:pPr>
            <a:r>
              <a:rPr lang="en-US" altLang="zh-CN" sz="2400" b="1" dirty="0" smtClean="0">
                <a:latin typeface="+mj-ea"/>
                <a:ea typeface="+mj-ea"/>
                <a:cs typeface="Times New Roman" panose="02020603050405020304"/>
              </a:rPr>
              <a:t>7. </a:t>
            </a:r>
            <a:r>
              <a:rPr lang="zh-CN" altLang="en-US" sz="2400" b="1" dirty="0" smtClean="0">
                <a:latin typeface="+mj-ea"/>
                <a:ea typeface="+mj-ea"/>
                <a:cs typeface="Times New Roman" panose="02020603050405020304"/>
              </a:rPr>
              <a:t>下列对原文有关内容的概括和分析，不正确的一项是</a:t>
            </a:r>
            <a:endParaRPr lang="en-US" altLang="zh-CN" sz="2400" b="1" dirty="0" smtClean="0">
              <a:latin typeface="+mj-ea"/>
              <a:ea typeface="+mj-ea"/>
              <a:cs typeface="Times New Roman" panose="02020603050405020304"/>
            </a:endParaRPr>
          </a:p>
          <a:p>
            <a:pPr>
              <a:lnSpc>
                <a:spcPts val="3500"/>
              </a:lnSpc>
              <a:spcAft>
                <a:spcPts val="0"/>
              </a:spcAft>
            </a:pPr>
            <a:r>
              <a:rPr lang="zh-CN" altLang="en-US" sz="2400" b="1" dirty="0" smtClean="0">
                <a:latin typeface="+mj-ea"/>
                <a:ea typeface="+mj-ea"/>
                <a:cs typeface="Times New Roman" panose="02020603050405020304"/>
              </a:rPr>
              <a:t>   </a:t>
            </a:r>
            <a:r>
              <a:rPr lang="en-US" altLang="zh-CN" sz="2400" b="1" dirty="0" smtClean="0">
                <a:latin typeface="+mj-ea"/>
                <a:ea typeface="+mj-ea"/>
                <a:cs typeface="Times New Roman" panose="02020603050405020304"/>
              </a:rPr>
              <a:t>(3</a:t>
            </a:r>
            <a:r>
              <a:rPr lang="zh-CN" altLang="en-US" sz="2400" b="1" dirty="0" smtClean="0">
                <a:latin typeface="+mj-ea"/>
                <a:ea typeface="+mj-ea"/>
                <a:cs typeface="Times New Roman" panose="02020603050405020304"/>
              </a:rPr>
              <a:t>分</a:t>
            </a:r>
            <a:r>
              <a:rPr lang="en-US" altLang="zh-CN" sz="2400" b="1" dirty="0" smtClean="0">
                <a:latin typeface="+mj-ea"/>
                <a:ea typeface="+mj-ea"/>
                <a:cs typeface="Times New Roman" panose="02020603050405020304"/>
              </a:rPr>
              <a:t>)                                   (</a:t>
            </a:r>
            <a:r>
              <a:rPr lang="zh-CN" altLang="en-US" sz="2400" b="1" dirty="0" smtClean="0">
                <a:latin typeface="+mj-ea"/>
                <a:ea typeface="+mj-ea"/>
                <a:cs typeface="Times New Roman" panose="02020603050405020304"/>
              </a:rPr>
              <a:t>　　</a:t>
            </a:r>
            <a:r>
              <a:rPr lang="en-US" altLang="zh-CN" sz="2400" b="1" dirty="0" smtClean="0">
                <a:latin typeface="+mj-ea"/>
                <a:ea typeface="+mj-ea"/>
                <a:cs typeface="Times New Roman" panose="02020603050405020304"/>
              </a:rPr>
              <a:t>)</a:t>
            </a:r>
          </a:p>
          <a:p>
            <a:pPr indent="441325">
              <a:lnSpc>
                <a:spcPts val="3500"/>
              </a:lnSpc>
              <a:spcAft>
                <a:spcPts val="0"/>
              </a:spcAft>
            </a:pPr>
            <a:r>
              <a:rPr lang="en-US" altLang="zh-CN" sz="2400" b="1" dirty="0" smtClean="0">
                <a:latin typeface="+mj-ea"/>
                <a:ea typeface="+mj-ea"/>
                <a:cs typeface="Times New Roman" panose="02020603050405020304"/>
              </a:rPr>
              <a:t>A. </a:t>
            </a:r>
            <a:r>
              <a:rPr lang="zh-CN" altLang="en-US" sz="2400" b="1" dirty="0" smtClean="0">
                <a:latin typeface="+mj-ea"/>
                <a:ea typeface="+mj-ea"/>
                <a:cs typeface="Times New Roman" panose="02020603050405020304"/>
              </a:rPr>
              <a:t>危稹文采高妙，受到高官赞叹。危稹有很高的文</a:t>
            </a:r>
            <a:endParaRPr lang="en-US" altLang="zh-CN" sz="2400" b="1" dirty="0" smtClean="0">
              <a:latin typeface="+mj-ea"/>
              <a:ea typeface="+mj-ea"/>
              <a:cs typeface="Times New Roman" panose="02020603050405020304"/>
            </a:endParaRPr>
          </a:p>
          <a:p>
            <a:pPr indent="441325">
              <a:lnSpc>
                <a:spcPts val="3500"/>
              </a:lnSpc>
              <a:spcAft>
                <a:spcPts val="0"/>
              </a:spcAft>
            </a:pPr>
            <a:r>
              <a:rPr lang="zh-CN" altLang="en-US" sz="2400" b="1" dirty="0" smtClean="0">
                <a:latin typeface="+mj-ea"/>
                <a:ea typeface="+mj-ea"/>
                <a:cs typeface="Times New Roman" panose="02020603050405020304"/>
              </a:rPr>
              <a:t>学才华，洪迈看到他的文章时十分赞赏，杨万里也对</a:t>
            </a:r>
            <a:endParaRPr lang="en-US" altLang="zh-CN" sz="2400" b="1" dirty="0" smtClean="0">
              <a:latin typeface="+mj-ea"/>
              <a:ea typeface="+mj-ea"/>
              <a:cs typeface="Times New Roman" panose="02020603050405020304"/>
            </a:endParaRPr>
          </a:p>
          <a:p>
            <a:pPr indent="441325">
              <a:lnSpc>
                <a:spcPts val="3500"/>
              </a:lnSpc>
              <a:spcAft>
                <a:spcPts val="0"/>
              </a:spcAft>
            </a:pPr>
            <a:r>
              <a:rPr lang="zh-CN" altLang="en-US" sz="2400" b="1" dirty="0" smtClean="0">
                <a:latin typeface="+mj-ea"/>
                <a:ea typeface="+mj-ea"/>
                <a:cs typeface="Times New Roman" panose="02020603050405020304"/>
              </a:rPr>
              <a:t>他夸赞不已，倪思认为危稹这样的儒学之士将来一定</a:t>
            </a:r>
            <a:endParaRPr lang="en-US" altLang="zh-CN" sz="2400" b="1" dirty="0" smtClean="0">
              <a:latin typeface="+mj-ea"/>
              <a:ea typeface="+mj-ea"/>
              <a:cs typeface="Times New Roman" panose="02020603050405020304"/>
            </a:endParaRPr>
          </a:p>
          <a:p>
            <a:pPr indent="441325">
              <a:lnSpc>
                <a:spcPts val="3500"/>
              </a:lnSpc>
              <a:spcAft>
                <a:spcPts val="0"/>
              </a:spcAft>
            </a:pPr>
            <a:r>
              <a:rPr lang="zh-CN" altLang="en-US" sz="2400" b="1" dirty="0" smtClean="0">
                <a:latin typeface="+mj-ea"/>
                <a:ea typeface="+mj-ea"/>
                <a:cs typeface="Times New Roman" panose="02020603050405020304"/>
              </a:rPr>
              <a:t>能够报效国家。</a:t>
            </a:r>
          </a:p>
          <a:p>
            <a:pPr indent="441325">
              <a:lnSpc>
                <a:spcPts val="3500"/>
              </a:lnSpc>
              <a:spcAft>
                <a:spcPts val="0"/>
              </a:spcAft>
            </a:pPr>
            <a:r>
              <a:rPr lang="en-US" altLang="zh-CN" sz="2400" b="1" dirty="0" smtClean="0">
                <a:latin typeface="+mj-ea"/>
                <a:ea typeface="+mj-ea"/>
                <a:cs typeface="Times New Roman" panose="02020603050405020304"/>
              </a:rPr>
              <a:t>B. </a:t>
            </a:r>
            <a:r>
              <a:rPr lang="zh-CN" altLang="en-US" sz="2400" b="1" dirty="0" smtClean="0">
                <a:latin typeface="+mj-ea"/>
                <a:ea typeface="+mj-ea"/>
                <a:cs typeface="Times New Roman" panose="02020603050405020304"/>
              </a:rPr>
              <a:t>危稹重视教育，创建学校规矩。嘉定九年时，由</a:t>
            </a:r>
            <a:endParaRPr lang="en-US" altLang="zh-CN" sz="2400" b="1" dirty="0" smtClean="0">
              <a:latin typeface="+mj-ea"/>
              <a:ea typeface="+mj-ea"/>
              <a:cs typeface="Times New Roman" panose="02020603050405020304"/>
            </a:endParaRPr>
          </a:p>
          <a:p>
            <a:pPr indent="441325">
              <a:lnSpc>
                <a:spcPts val="3500"/>
              </a:lnSpc>
              <a:spcAft>
                <a:spcPts val="0"/>
              </a:spcAft>
            </a:pPr>
            <a:r>
              <a:rPr lang="zh-CN" altLang="en-US" sz="2400" b="1" dirty="0" smtClean="0">
                <a:latin typeface="+mj-ea"/>
                <a:ea typeface="+mj-ea"/>
                <a:cs typeface="Times New Roman" panose="02020603050405020304"/>
              </a:rPr>
              <a:t>危稹提议的学校建成，危稹改职充任博士，这个学校</a:t>
            </a:r>
            <a:endParaRPr lang="en-US" altLang="zh-CN" sz="2400" b="1" dirty="0" smtClean="0">
              <a:latin typeface="+mj-ea"/>
              <a:ea typeface="+mj-ea"/>
              <a:cs typeface="Times New Roman" panose="02020603050405020304"/>
            </a:endParaRPr>
          </a:p>
          <a:p>
            <a:pPr indent="441325">
              <a:lnSpc>
                <a:spcPts val="3500"/>
              </a:lnSpc>
              <a:spcAft>
                <a:spcPts val="0"/>
              </a:spcAft>
            </a:pPr>
            <a:r>
              <a:rPr lang="zh-CN" altLang="en-US" sz="2400" b="1" dirty="0" smtClean="0">
                <a:latin typeface="+mj-ea"/>
                <a:ea typeface="+mj-ea"/>
                <a:cs typeface="Times New Roman" panose="02020603050405020304"/>
              </a:rPr>
              <a:t>的教育、修养等有关规定都是危稹通过奏议论对要求</a:t>
            </a:r>
            <a:endParaRPr lang="en-US" altLang="zh-CN" sz="2400" b="1" dirty="0" smtClean="0">
              <a:latin typeface="+mj-ea"/>
              <a:ea typeface="+mj-ea"/>
              <a:cs typeface="Times New Roman" panose="02020603050405020304"/>
            </a:endParaRPr>
          </a:p>
          <a:p>
            <a:pPr indent="441325">
              <a:lnSpc>
                <a:spcPts val="3500"/>
              </a:lnSpc>
              <a:spcAft>
                <a:spcPts val="0"/>
              </a:spcAft>
            </a:pPr>
            <a:r>
              <a:rPr lang="zh-CN" altLang="en-US" sz="2400" b="1" dirty="0" smtClean="0">
                <a:latin typeface="+mj-ea"/>
                <a:ea typeface="+mj-ea"/>
                <a:cs typeface="Times New Roman" panose="02020603050405020304"/>
              </a:rPr>
              <a:t>建立起来的。</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ln>
        </p:spPr>
        <p:txBody>
          <a:bodyPr/>
          <a:lstStyle/>
          <a:p>
            <a:pPr>
              <a:lnSpc>
                <a:spcPts val="3500"/>
              </a:lnSpc>
              <a:spcAft>
                <a:spcPts val="0"/>
              </a:spcAft>
            </a:pPr>
            <a:r>
              <a:rPr lang="en-US" altLang="zh-CN" sz="2400" b="1" dirty="0" smtClean="0">
                <a:latin typeface="+mj-ea"/>
                <a:ea typeface="+mj-ea"/>
                <a:cs typeface="Times New Roman" panose="02020603050405020304"/>
              </a:rPr>
              <a:t>C. </a:t>
            </a:r>
            <a:r>
              <a:rPr lang="zh-CN" altLang="en-US" sz="2400" b="1" dirty="0" smtClean="0">
                <a:latin typeface="+mj-ea"/>
                <a:ea typeface="+mj-ea"/>
                <a:cs typeface="Times New Roman" panose="02020603050405020304"/>
              </a:rPr>
              <a:t>危稹注重军事，奏对封赏之事。危稹在奏对时向朝廷请求恢复以军功大小来予以赏赐，派遣使者到边疆省察，用丰厚的赏赐提高间谍的水平，同时也讨论了和、攻、守的问题。</a:t>
            </a:r>
          </a:p>
          <a:p>
            <a:pPr>
              <a:lnSpc>
                <a:spcPts val="3500"/>
              </a:lnSpc>
              <a:spcAft>
                <a:spcPts val="0"/>
              </a:spcAft>
            </a:pPr>
            <a:r>
              <a:rPr lang="en-US" altLang="zh-CN" sz="2400" b="1" dirty="0" smtClean="0">
                <a:latin typeface="+mj-ea"/>
                <a:ea typeface="+mj-ea"/>
                <a:cs typeface="Times New Roman" panose="02020603050405020304"/>
              </a:rPr>
              <a:t>D. </a:t>
            </a:r>
            <a:r>
              <a:rPr lang="zh-CN" altLang="en-US" sz="2400" b="1" dirty="0" smtClean="0">
                <a:latin typeface="+mj-ea"/>
                <a:ea typeface="+mj-ea"/>
                <a:cs typeface="Times New Roman" panose="02020603050405020304"/>
              </a:rPr>
              <a:t>危稹关注民生，请求减免赋税。漳州每年有经制钱、总制钱及其他无名钱五千缗，为此勒索民众特别厉害，危稹向朝廷上疏请求免除，但常平使对这个请求有不同意见。</a:t>
            </a:r>
            <a:endParaRPr lang="en-US" altLang="zh-CN" sz="2400" b="1" dirty="0" smtClean="0">
              <a:latin typeface="+mj-ea"/>
              <a:ea typeface="+mj-ea"/>
              <a:cs typeface="Times New Roman" panose="02020603050405020304"/>
            </a:endParaRPr>
          </a:p>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解析</a:t>
            </a:r>
            <a:r>
              <a:rPr lang="en-US" altLang="zh-CN" sz="2400" b="1" dirty="0" smtClean="0">
                <a:solidFill>
                  <a:srgbClr val="990033"/>
                </a:solidFill>
                <a:latin typeface="+mj-ea"/>
                <a:ea typeface="+mj-ea"/>
                <a:cs typeface="Times New Roman" panose="02020603050405020304"/>
              </a:rPr>
              <a:t>] A</a:t>
            </a:r>
            <a:r>
              <a:rPr lang="zh-CN" altLang="en-US" sz="2400" b="1" dirty="0" smtClean="0">
                <a:solidFill>
                  <a:srgbClr val="990033"/>
                </a:solidFill>
                <a:latin typeface="+mj-ea"/>
                <a:ea typeface="+mj-ea"/>
                <a:cs typeface="Times New Roman" panose="02020603050405020304"/>
              </a:rPr>
              <a:t>　“倪思认为危稹这样的儒学之士将来一定能够报效国家”错误，倪思的意思是他能够得到危稹这样的人，就可以报效国家了。</a:t>
            </a:r>
          </a:p>
          <a:p>
            <a:pPr>
              <a:lnSpc>
                <a:spcPts val="3500"/>
              </a:lnSpc>
              <a:spcAft>
                <a:spcPts val="0"/>
              </a:spcAft>
            </a:pPr>
            <a:endParaRPr lang="zh-CN" altLang="en-US" sz="2400" b="1" dirty="0" smtClean="0">
              <a:latin typeface="+mj-ea"/>
              <a:ea typeface="+mj-ea"/>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ln>
        </p:spPr>
        <p:txBody>
          <a:bodyPr/>
          <a:lstStyle/>
          <a:p>
            <a:pPr>
              <a:lnSpc>
                <a:spcPts val="3500"/>
              </a:lnSpc>
              <a:spcAft>
                <a:spcPts val="0"/>
              </a:spcAft>
            </a:pPr>
            <a:r>
              <a:rPr lang="en-US" altLang="zh-CN" sz="2400" b="1" dirty="0" smtClean="0">
                <a:latin typeface="+mj-ea"/>
                <a:ea typeface="+mj-ea"/>
                <a:cs typeface="Times New Roman" panose="02020603050405020304"/>
              </a:rPr>
              <a:t>8. </a:t>
            </a:r>
            <a:r>
              <a:rPr lang="zh-CN" altLang="en-US" sz="2400" b="1" dirty="0" smtClean="0">
                <a:latin typeface="+mj-ea"/>
                <a:ea typeface="+mj-ea"/>
                <a:cs typeface="Times New Roman" panose="02020603050405020304"/>
              </a:rPr>
              <a:t>把文中画横线的句子翻译成现代汉语。</a:t>
            </a:r>
            <a:r>
              <a:rPr lang="en-US" altLang="zh-CN" sz="2400" b="1" dirty="0" smtClean="0">
                <a:latin typeface="+mj-ea"/>
                <a:ea typeface="+mj-ea"/>
                <a:cs typeface="Times New Roman" panose="02020603050405020304"/>
              </a:rPr>
              <a:t>(10</a:t>
            </a:r>
            <a:r>
              <a:rPr lang="zh-CN" altLang="en-US" sz="2400" b="1" dirty="0" smtClean="0">
                <a:latin typeface="+mj-ea"/>
                <a:ea typeface="+mj-ea"/>
                <a:cs typeface="Times New Roman" panose="02020603050405020304"/>
              </a:rPr>
              <a:t>分</a:t>
            </a:r>
            <a:r>
              <a:rPr lang="en-US" altLang="zh-CN" sz="2400" b="1" dirty="0" smtClean="0">
                <a:latin typeface="+mj-ea"/>
                <a:ea typeface="+mj-ea"/>
                <a:cs typeface="Times New Roman" panose="02020603050405020304"/>
              </a:rPr>
              <a:t>)</a:t>
            </a:r>
          </a:p>
          <a:p>
            <a:pPr indent="441325">
              <a:lnSpc>
                <a:spcPts val="3500"/>
              </a:lnSpc>
              <a:spcAft>
                <a:spcPts val="0"/>
              </a:spcAft>
            </a:pPr>
            <a:r>
              <a:rPr lang="en-US" altLang="zh-CN" sz="2400" b="1" dirty="0" smtClean="0">
                <a:latin typeface="+mj-ea"/>
                <a:ea typeface="+mj-ea"/>
                <a:cs typeface="Times New Roman" panose="02020603050405020304"/>
              </a:rPr>
              <a:t>(1)</a:t>
            </a:r>
            <a:r>
              <a:rPr lang="zh-CN" altLang="en-US" sz="2400" b="1" dirty="0" smtClean="0">
                <a:latin typeface="+mj-ea"/>
                <a:ea typeface="+mj-ea"/>
                <a:cs typeface="Times New Roman" panose="02020603050405020304"/>
              </a:rPr>
              <a:t>稹谓以教名官，而实未尝教，请改创宗子学，立 </a:t>
            </a:r>
            <a:endParaRPr lang="en-US" altLang="zh-CN" sz="2400" b="1" dirty="0" smtClean="0">
              <a:latin typeface="+mj-ea"/>
              <a:ea typeface="+mj-ea"/>
              <a:cs typeface="Times New Roman" panose="02020603050405020304"/>
            </a:endParaRPr>
          </a:p>
          <a:p>
            <a:pPr indent="441325">
              <a:lnSpc>
                <a:spcPts val="3500"/>
              </a:lnSpc>
              <a:spcAft>
                <a:spcPts val="0"/>
              </a:spcAft>
            </a:pPr>
            <a:r>
              <a:rPr lang="zh-CN" altLang="en-US" sz="2400" b="1" dirty="0" smtClean="0">
                <a:latin typeface="+mj-ea"/>
                <a:ea typeface="+mj-ea"/>
                <a:cs typeface="Times New Roman" panose="02020603050405020304"/>
              </a:rPr>
              <a:t>课试法如两学，从之。</a:t>
            </a:r>
            <a:r>
              <a:rPr lang="en-US" altLang="zh-CN" sz="2400" b="1" dirty="0" smtClean="0">
                <a:latin typeface="+mj-ea"/>
                <a:ea typeface="+mj-ea"/>
                <a:cs typeface="Times New Roman" panose="02020603050405020304"/>
              </a:rPr>
              <a:t>(5</a:t>
            </a:r>
            <a:r>
              <a:rPr lang="zh-CN" altLang="en-US" sz="2400" b="1" dirty="0" smtClean="0">
                <a:latin typeface="+mj-ea"/>
                <a:ea typeface="+mj-ea"/>
                <a:cs typeface="Times New Roman" panose="02020603050405020304"/>
              </a:rPr>
              <a:t>分</a:t>
            </a:r>
            <a:r>
              <a:rPr lang="en-US" altLang="zh-CN" sz="2400" b="1" dirty="0" smtClean="0">
                <a:latin typeface="+mj-ea"/>
                <a:ea typeface="+mj-ea"/>
                <a:cs typeface="Times New Roman" panose="02020603050405020304"/>
              </a:rPr>
              <a:t>)</a:t>
            </a:r>
          </a:p>
          <a:p>
            <a:pPr>
              <a:lnSpc>
                <a:spcPts val="3500"/>
              </a:lnSpc>
              <a:spcAft>
                <a:spcPts val="0"/>
              </a:spcAft>
            </a:pPr>
            <a:r>
              <a:rPr lang="zh-CN" altLang="en-US" sz="2400" b="1" dirty="0" smtClean="0">
                <a:latin typeface="+mj-ea"/>
                <a:ea typeface="+mj-ea"/>
                <a:cs typeface="Times New Roman" panose="02020603050405020304"/>
              </a:rPr>
              <a:t>   译文：</a:t>
            </a:r>
            <a:r>
              <a:rPr lang="en-US" altLang="zh-CN" sz="2400" b="1" dirty="0" smtClean="0">
                <a:latin typeface="+mj-ea"/>
                <a:ea typeface="+mj-ea"/>
                <a:cs typeface="Times New Roman" panose="02020603050405020304"/>
              </a:rPr>
              <a:t>_______________________________________</a:t>
            </a:r>
          </a:p>
          <a:p>
            <a:pPr indent="441325">
              <a:lnSpc>
                <a:spcPts val="3500"/>
              </a:lnSpc>
              <a:spcAft>
                <a:spcPts val="0"/>
              </a:spcAft>
            </a:pPr>
            <a:r>
              <a:rPr lang="en-US" altLang="zh-CN" sz="2400" b="1" dirty="0" smtClean="0">
                <a:latin typeface="+mj-ea"/>
                <a:ea typeface="+mj-ea"/>
                <a:cs typeface="Times New Roman" panose="02020603050405020304"/>
              </a:rPr>
              <a:t>_____________________________________________</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答案</a:t>
            </a:r>
            <a:r>
              <a:rPr lang="en-US" altLang="zh-CN"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mj-ea"/>
                <a:ea typeface="+mj-ea"/>
                <a:cs typeface="Times New Roman" panose="02020603050405020304"/>
              </a:rPr>
              <a:t>危稹虽是以教职为官名，实际上并没有教授，请求改设创立宗子学，设置课试法如太学和武学两学一样，朝廷听从了他的建议。</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未尝”“从”“之”每处</a:t>
            </a:r>
            <a:r>
              <a:rPr lang="en-US" altLang="zh-CN" sz="2400" b="1" dirty="0" smtClean="0">
                <a:solidFill>
                  <a:srgbClr val="990033"/>
                </a:solidFill>
                <a:latin typeface="+mj-ea"/>
                <a:ea typeface="+mj-ea"/>
                <a:cs typeface="Times New Roman" panose="02020603050405020304"/>
              </a:rPr>
              <a:t>1</a:t>
            </a:r>
            <a:r>
              <a:rPr lang="zh-CN" altLang="en-US" sz="2400" b="1" dirty="0" smtClean="0">
                <a:solidFill>
                  <a:srgbClr val="990033"/>
                </a:solidFill>
                <a:latin typeface="+mj-ea"/>
                <a:ea typeface="+mj-ea"/>
                <a:cs typeface="Times New Roman" panose="02020603050405020304"/>
              </a:rPr>
              <a:t>分，句子通顺</a:t>
            </a:r>
            <a:r>
              <a:rPr lang="en-US" altLang="zh-CN" sz="2400" b="1" dirty="0" smtClean="0">
                <a:solidFill>
                  <a:srgbClr val="990033"/>
                </a:solidFill>
                <a:latin typeface="+mj-ea"/>
                <a:ea typeface="+mj-ea"/>
                <a:cs typeface="Times New Roman" panose="02020603050405020304"/>
              </a:rPr>
              <a:t>2</a:t>
            </a:r>
            <a:r>
              <a:rPr lang="zh-CN" altLang="en-US" sz="2400" b="1" dirty="0" smtClean="0">
                <a:solidFill>
                  <a:srgbClr val="990033"/>
                </a:solidFill>
                <a:latin typeface="+mj-ea"/>
                <a:ea typeface="+mj-ea"/>
                <a:cs typeface="Times New Roman" panose="02020603050405020304"/>
              </a:rPr>
              <a:t>分</a:t>
            </a:r>
            <a:r>
              <a:rPr lang="en-US" altLang="zh-CN" sz="2400" b="1" dirty="0" smtClean="0">
                <a:solidFill>
                  <a:srgbClr val="990033"/>
                </a:solidFill>
                <a:latin typeface="+mj-ea"/>
                <a:ea typeface="+mj-ea"/>
                <a:cs typeface="Times New Roman" panose="02020603050405020304"/>
              </a:rPr>
              <a:t>)</a:t>
            </a:r>
          </a:p>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解析</a:t>
            </a:r>
            <a:r>
              <a:rPr lang="en-US" altLang="zh-CN"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mj-ea"/>
                <a:ea typeface="+mj-ea"/>
                <a:cs typeface="Times New Roman" panose="02020603050405020304"/>
              </a:rPr>
              <a:t>翻译要点：未尝，没有。从，听从。之：他的建议。</a:t>
            </a:r>
          </a:p>
          <a:p>
            <a:pPr>
              <a:lnSpc>
                <a:spcPts val="3500"/>
              </a:lnSpc>
              <a:spcAft>
                <a:spcPts val="0"/>
              </a:spcAft>
            </a:pPr>
            <a:endParaRPr lang="zh-CN" altLang="en-US" sz="2400" b="1" dirty="0" smtClean="0">
              <a:latin typeface="+mj-ea"/>
              <a:ea typeface="+mj-ea"/>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2" name="组合 6"/>
          <p:cNvGrpSpPr/>
          <p:nvPr/>
        </p:nvGrpSpPr>
        <p:grpSpPr>
          <a:xfrm>
            <a:off x="0" y="3071810"/>
            <a:ext cx="609600" cy="1857388"/>
            <a:chOff x="0" y="2714620"/>
            <a:chExt cx="609600" cy="1857388"/>
          </a:xfrm>
        </p:grpSpPr>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
        <p:nvSpPr>
          <p:cNvPr id="8" name="内容占位符 7"/>
          <p:cNvSpPr>
            <a:spLocks noGrp="1"/>
          </p:cNvSpPr>
          <p:nvPr>
            <p:ph idx="1"/>
          </p:nvPr>
        </p:nvSpPr>
        <p:spPr>
          <a:xfrm>
            <a:off x="683568" y="1124744"/>
            <a:ext cx="7920000" cy="3699088"/>
          </a:xfrm>
        </p:spPr>
        <p:txBody>
          <a:bodyPr/>
          <a:lstStyle/>
          <a:p>
            <a:r>
              <a:rPr lang="zh-CN" altLang="zh-CN" dirty="0" smtClean="0"/>
              <a:t>　</a:t>
            </a:r>
          </a:p>
          <a:p>
            <a:endParaRPr lang="zh-CN" altLang="en-US" dirty="0"/>
          </a:p>
        </p:txBody>
      </p:sp>
      <p:sp>
        <p:nvSpPr>
          <p:cNvPr id="15" name="TextBox 14"/>
          <p:cNvSpPr txBox="1"/>
          <p:nvPr/>
        </p:nvSpPr>
        <p:spPr>
          <a:xfrm>
            <a:off x="899592" y="1412776"/>
            <a:ext cx="7272808" cy="646331"/>
          </a:xfrm>
          <a:prstGeom prst="rect">
            <a:avLst/>
          </a:prstGeom>
          <a:noFill/>
        </p:spPr>
        <p:txBody>
          <a:bodyPr wrap="square" rtlCol="0">
            <a:spAutoFit/>
          </a:bodyPr>
          <a:lstStyle/>
          <a:p>
            <a:endParaRPr lang="zh-CN" altLang="en-US" dirty="0" smtClean="0"/>
          </a:p>
          <a:p>
            <a:endParaRPr lang="zh-CN" altLang="en-US" dirty="0"/>
          </a:p>
        </p:txBody>
      </p:sp>
      <p:pic>
        <p:nvPicPr>
          <p:cNvPr id="16" name="图片 15" descr="{FP)F@@C9Q6F(Z$WNWXRSP2.png"/>
          <p:cNvPicPr>
            <a:picLocks noChangeAspect="1"/>
          </p:cNvPicPr>
          <p:nvPr/>
        </p:nvPicPr>
        <p:blipFill>
          <a:blip r:embed="rId5" cstate="print"/>
          <a:stretch>
            <a:fillRect/>
          </a:stretch>
        </p:blipFill>
        <p:spPr>
          <a:xfrm>
            <a:off x="755576" y="1196752"/>
            <a:ext cx="8388424" cy="4968551"/>
          </a:xfrm>
          <a:prstGeom prst="rect">
            <a:avLst/>
          </a:prstGeom>
        </p:spPr>
      </p:pic>
    </p:spTree>
  </p:cSld>
  <p:clrMapOvr>
    <a:masterClrMapping/>
  </p:clrMapOvr>
  <p:transition spd="med">
    <p:dissolve/>
  </p:transition>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500174"/>
            <a:ext cx="7715304" cy="4899022"/>
          </a:xfrm>
          <a:prstGeom prst="rect">
            <a:avLst/>
          </a:prstGeom>
          <a:noFill/>
          <a:ln w="9525">
            <a:noFill/>
            <a:miter lim="800000"/>
          </a:ln>
        </p:spPr>
        <p:txBody>
          <a:bodyPr/>
          <a:lstStyle/>
          <a:p>
            <a:pPr>
              <a:lnSpc>
                <a:spcPts val="3500"/>
              </a:lnSpc>
              <a:spcAft>
                <a:spcPts val="0"/>
              </a:spcAft>
            </a:pPr>
            <a:r>
              <a:rPr lang="zh-CN" altLang="en-US" sz="2400" b="1" dirty="0" smtClean="0">
                <a:latin typeface="+mj-ea"/>
                <a:ea typeface="+mj-ea"/>
                <a:cs typeface="Times New Roman" panose="02020603050405020304"/>
              </a:rPr>
              <a:t>   </a:t>
            </a:r>
            <a:r>
              <a:rPr lang="en-US" altLang="zh-CN" sz="2400" b="1" dirty="0" smtClean="0">
                <a:latin typeface="+mj-ea"/>
                <a:ea typeface="+mj-ea"/>
                <a:cs typeface="Times New Roman" panose="02020603050405020304"/>
              </a:rPr>
              <a:t>(2)</a:t>
            </a:r>
            <a:r>
              <a:rPr lang="zh-CN" altLang="en-US" sz="2400" b="1" dirty="0" smtClean="0">
                <a:latin typeface="+mj-ea"/>
                <a:ea typeface="+mj-ea"/>
                <a:cs typeface="Times New Roman" panose="02020603050405020304"/>
              </a:rPr>
              <a:t>其无主名、若有主名而力弗给者，官为葬之，凡</a:t>
            </a:r>
            <a:endParaRPr lang="en-US" altLang="zh-CN" sz="2400" b="1" dirty="0" smtClean="0">
              <a:latin typeface="+mj-ea"/>
              <a:ea typeface="+mj-ea"/>
              <a:cs typeface="Times New Roman" panose="02020603050405020304"/>
            </a:endParaRPr>
          </a:p>
          <a:p>
            <a:pPr>
              <a:lnSpc>
                <a:spcPts val="3500"/>
              </a:lnSpc>
              <a:spcAft>
                <a:spcPts val="0"/>
              </a:spcAft>
            </a:pPr>
            <a:r>
              <a:rPr lang="zh-CN" altLang="en-US" sz="2400" b="1" dirty="0" smtClean="0">
                <a:latin typeface="+mj-ea"/>
                <a:ea typeface="+mj-ea"/>
                <a:cs typeface="Times New Roman" panose="02020603050405020304"/>
              </a:rPr>
              <a:t>   二千三百有奇，刻石以识。</a:t>
            </a:r>
            <a:r>
              <a:rPr lang="en-US" altLang="zh-CN" sz="2400" b="1" dirty="0" smtClean="0">
                <a:latin typeface="+mj-ea"/>
                <a:ea typeface="+mj-ea"/>
                <a:cs typeface="Times New Roman" panose="02020603050405020304"/>
              </a:rPr>
              <a:t>(5</a:t>
            </a:r>
            <a:r>
              <a:rPr lang="zh-CN" altLang="en-US" sz="2400" b="1" dirty="0" smtClean="0">
                <a:latin typeface="+mj-ea"/>
                <a:ea typeface="+mj-ea"/>
                <a:cs typeface="Times New Roman" panose="02020603050405020304"/>
              </a:rPr>
              <a:t>分</a:t>
            </a:r>
            <a:r>
              <a:rPr lang="en-US" altLang="zh-CN" sz="2400" b="1" dirty="0" smtClean="0">
                <a:latin typeface="+mj-ea"/>
                <a:ea typeface="+mj-ea"/>
                <a:cs typeface="Times New Roman" panose="02020603050405020304"/>
              </a:rPr>
              <a:t>)</a:t>
            </a:r>
          </a:p>
          <a:p>
            <a:pPr>
              <a:lnSpc>
                <a:spcPts val="3500"/>
              </a:lnSpc>
              <a:spcAft>
                <a:spcPts val="0"/>
              </a:spcAft>
            </a:pPr>
            <a:r>
              <a:rPr lang="zh-CN" altLang="en-US" sz="2400" b="1" dirty="0" smtClean="0">
                <a:latin typeface="+mj-ea"/>
                <a:ea typeface="+mj-ea"/>
                <a:cs typeface="Times New Roman" panose="02020603050405020304"/>
              </a:rPr>
              <a:t>   译文：</a:t>
            </a:r>
            <a:r>
              <a:rPr lang="en-US" altLang="zh-CN" sz="2400" b="1" dirty="0" smtClean="0">
                <a:latin typeface="+mj-ea"/>
                <a:ea typeface="+mj-ea"/>
                <a:cs typeface="Times New Roman" panose="02020603050405020304"/>
              </a:rPr>
              <a:t>_______________________________________</a:t>
            </a:r>
          </a:p>
          <a:p>
            <a:pPr indent="441325">
              <a:lnSpc>
                <a:spcPts val="3500"/>
              </a:lnSpc>
              <a:spcAft>
                <a:spcPts val="0"/>
              </a:spcAft>
            </a:pPr>
            <a:r>
              <a:rPr lang="en-US" altLang="zh-CN" sz="2400" b="1" dirty="0" smtClean="0">
                <a:latin typeface="+mj-ea"/>
                <a:ea typeface="+mj-ea"/>
                <a:cs typeface="Times New Roman" panose="02020603050405020304"/>
              </a:rPr>
              <a:t>_____________________________________________</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答案</a:t>
            </a:r>
            <a:r>
              <a:rPr lang="en-US" altLang="zh-CN"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mj-ea"/>
                <a:ea typeface="+mj-ea"/>
                <a:cs typeface="Times New Roman" panose="02020603050405020304"/>
              </a:rPr>
              <a:t>其中没有属主的无名死者，或有属主而亲属没有财力安葬的死者，官府代为安葬，一共有二千三百多，并刻石为碑作为标记。</a:t>
            </a: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凡”“奇”“识”每处</a:t>
            </a:r>
            <a:r>
              <a:rPr lang="en-US" altLang="zh-CN" sz="2400" b="1" dirty="0" smtClean="0">
                <a:solidFill>
                  <a:srgbClr val="990033"/>
                </a:solidFill>
                <a:latin typeface="+mj-ea"/>
                <a:ea typeface="+mj-ea"/>
                <a:cs typeface="Times New Roman" panose="02020603050405020304"/>
              </a:rPr>
              <a:t>1</a:t>
            </a:r>
            <a:r>
              <a:rPr lang="zh-CN" altLang="en-US" sz="2400" b="1" dirty="0" smtClean="0">
                <a:solidFill>
                  <a:srgbClr val="990033"/>
                </a:solidFill>
                <a:latin typeface="+mj-ea"/>
                <a:ea typeface="+mj-ea"/>
                <a:cs typeface="Times New Roman" panose="02020603050405020304"/>
              </a:rPr>
              <a:t>分，句子通顺</a:t>
            </a:r>
            <a:r>
              <a:rPr lang="en-US" altLang="zh-CN" sz="2400" b="1" dirty="0" smtClean="0">
                <a:solidFill>
                  <a:srgbClr val="990033"/>
                </a:solidFill>
                <a:latin typeface="+mj-ea"/>
                <a:ea typeface="+mj-ea"/>
                <a:cs typeface="Times New Roman" panose="02020603050405020304"/>
              </a:rPr>
              <a:t>2</a:t>
            </a:r>
            <a:r>
              <a:rPr lang="zh-CN" altLang="en-US" sz="2400" b="1" dirty="0" smtClean="0">
                <a:solidFill>
                  <a:srgbClr val="990033"/>
                </a:solidFill>
                <a:latin typeface="+mj-ea"/>
                <a:ea typeface="+mj-ea"/>
                <a:cs typeface="Times New Roman" panose="02020603050405020304"/>
              </a:rPr>
              <a:t>分</a:t>
            </a:r>
            <a:r>
              <a:rPr lang="en-US" altLang="zh-CN" sz="2400" b="1" dirty="0" smtClean="0">
                <a:solidFill>
                  <a:srgbClr val="990033"/>
                </a:solidFill>
                <a:latin typeface="+mj-ea"/>
                <a:ea typeface="+mj-ea"/>
                <a:cs typeface="Times New Roman" panose="02020603050405020304"/>
              </a:rPr>
              <a:t>)</a:t>
            </a:r>
          </a:p>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解析</a:t>
            </a:r>
            <a:r>
              <a:rPr lang="en-US" altLang="zh-CN"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mj-ea"/>
                <a:ea typeface="+mj-ea"/>
                <a:cs typeface="Times New Roman" panose="02020603050405020304"/>
              </a:rPr>
              <a:t>翻译要点：凡，一共。奇，有余。识，做标记，做记号。</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ln>
        </p:spPr>
        <p:txBody>
          <a:bodyPr/>
          <a:lstStyle/>
          <a:p>
            <a:pPr>
              <a:lnSpc>
                <a:spcPts val="3500"/>
              </a:lnSpc>
              <a:spcAft>
                <a:spcPts val="0"/>
              </a:spcAft>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参考译文</a:t>
            </a:r>
            <a:r>
              <a:rPr lang="en-US" altLang="zh-CN" sz="2400" b="1" dirty="0" smtClean="0">
                <a:solidFill>
                  <a:srgbClr val="990033"/>
                </a:solidFill>
                <a:latin typeface="+mj-ea"/>
                <a:ea typeface="+mj-ea"/>
                <a:cs typeface="Times New Roman" panose="02020603050405020304"/>
              </a:rPr>
              <a:t>]</a:t>
            </a:r>
          </a:p>
          <a:p>
            <a:pPr>
              <a:lnSpc>
                <a:spcPts val="3500"/>
              </a:lnSpc>
              <a:spcAft>
                <a:spcPts val="0"/>
              </a:spcAft>
            </a:pP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    危稹，字逢吉，是抚州临川人，淳熙十四年中举为进士。当时洪迈得到危稹的文章，为之赞赏激动不已。</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危稹被</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调至南康军担任教授。转运使杨万里巡视军队，一见他便对他夸奖、叹服不已，同他一起游览庐山，互相以诗文赠答。调至广东帐司，没有到任，因为父亲去世被免去职务，调至临安府担任教授。倪思推荐他，又对别人说：“我得到这样的一个儒学之士，可以报效国家了。”危稹因服母丧而被免职，不久，担任干办官，处理京西安抚司各种事务。入朝为武学谕，改任太学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357298"/>
            <a:ext cx="7715304" cy="5041898"/>
          </a:xfrm>
          <a:prstGeom prst="rect">
            <a:avLst/>
          </a:prstGeom>
          <a:noFill/>
          <a:ln w="9525">
            <a:noFill/>
            <a:miter lim="800000"/>
          </a:ln>
        </p:spPr>
        <p:txBody>
          <a:bodyPr/>
          <a:lstStyle/>
          <a:p>
            <a:pPr>
              <a:lnSpc>
                <a:spcPts val="3500"/>
              </a:lnSpc>
              <a:spcAft>
                <a:spcPts val="0"/>
              </a:spcAft>
            </a:pP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    第二年，升迁为武学博士，又升迁为诸王宫教授。危稹虽是以教职为官名，实际上并没有教授，请求改设创立宗子学，设置课试法如太学和武学两学一样，朝廷听从了他的建议。嘉定九年，新学建成，危稹改职充任博士，这个学校的教育、修养等有关规定，都是危稹通过奏议论对要求建立起来的。升迁为秘书郎、著作佐郎，兼任吴益王府教授。又升迁为著作郎，兼任屯田郎官。</a:t>
            </a:r>
            <a:endPar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a:lnSpc>
                <a:spcPts val="3500"/>
              </a:lnSpc>
              <a:spcAft>
                <a:spcPts val="0"/>
              </a:spcAft>
            </a:pP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    危稹初始进谒并答对，请求恢复按军功大小予以赏赐，来表明朝廷说话算数，弄清楚功臣的罪责来勉励忠节，设置武局来提倡习练武事，遣派使者来省察边防，给予厚赏使间谍精干。其次，讨论讲和、攻战、坚守的</a:t>
            </a:r>
          </a:p>
          <a:p>
            <a:pPr>
              <a:lnSpc>
                <a:spcPts val="3500"/>
              </a:lnSpc>
              <a:spcAft>
                <a:spcPts val="0"/>
              </a:spcAft>
            </a:pPr>
            <a:endPar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a:lnSpc>
                <a:spcPts val="3500"/>
              </a:lnSpc>
              <a:spcAft>
                <a:spcPts val="0"/>
              </a:spcAft>
            </a:pPr>
            <a:endPar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a:lnSpc>
                <a:spcPts val="3500"/>
              </a:lnSpc>
              <a:spcAft>
                <a:spcPts val="0"/>
              </a:spcAft>
            </a:pPr>
            <a:endParaRPr lang="zh-CN" altLang="en-US" sz="2400" b="1" dirty="0" smtClean="0">
              <a:latin typeface="楷体_GB2312" panose="02010609030101010101" pitchFamily="49" charset="-122"/>
              <a:ea typeface="楷体_GB2312" panose="02010609030101010101" pitchFamily="49" charset="-122"/>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357298"/>
            <a:ext cx="7715304" cy="5041898"/>
          </a:xfrm>
          <a:prstGeom prst="rect">
            <a:avLst/>
          </a:prstGeom>
          <a:noFill/>
          <a:ln w="9525">
            <a:noFill/>
            <a:miter lim="800000"/>
          </a:ln>
        </p:spPr>
        <p:txBody>
          <a:bodyPr/>
          <a:lstStyle/>
          <a:p>
            <a:pPr>
              <a:lnSpc>
                <a:spcPts val="3500"/>
              </a:lnSpc>
              <a:spcAft>
                <a:spcPts val="0"/>
              </a:spcAft>
            </a:pP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利害，为此请求专心一意坚守。</a:t>
            </a:r>
            <a:endPar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a:lnSpc>
                <a:spcPts val="3500"/>
              </a:lnSpc>
              <a:spcAft>
                <a:spcPts val="0"/>
              </a:spcAft>
            </a:pP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    柴中行离开京都，危稹赋诗送他，违背了宰相的意愿，被贬出朝廷，担任潮州知州。不久，因与金华徐侨通信的文字而被议论、罢黜职务，掌管千秋鸿禧观。很久以后，担任漳州知州。漳州的习俗以不葬亲属为常事，往往停留寄存在僧庙古刹，危稹令人在高台、干燥之地营建三个义冢，规定期限，责令他们安葬死者，其中没有属主的无名死者，或有属主而亲属没有财力安葬的死者，官府代为安葬，一共有二千三百多，并刻石为碑作为标记。漳州境内有临漳台，位处溪山最优美的名胜之地，在这上面修建龙江书院。建成之后，据经典自己讲</a:t>
            </a:r>
          </a:p>
          <a:p>
            <a:pPr>
              <a:lnSpc>
                <a:spcPts val="3500"/>
              </a:lnSpc>
              <a:spcAft>
                <a:spcPts val="0"/>
              </a:spcAft>
            </a:pPr>
            <a:endPar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a:lnSpc>
                <a:spcPts val="3500"/>
              </a:lnSpc>
              <a:spcAft>
                <a:spcPts val="0"/>
              </a:spcAft>
            </a:pPr>
            <a:endPar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a:lnSpc>
                <a:spcPts val="3500"/>
              </a:lnSpc>
              <a:spcAft>
                <a:spcPts val="0"/>
              </a:spcAft>
            </a:pPr>
            <a:endParaRPr lang="zh-CN" altLang="en-US" sz="2400" b="1" dirty="0" smtClean="0">
              <a:latin typeface="楷体_GB2312" panose="02010609030101010101" pitchFamily="49" charset="-122"/>
              <a:ea typeface="楷体_GB2312" panose="02010609030101010101" pitchFamily="49" charset="-122"/>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357298"/>
            <a:ext cx="7715304" cy="5041898"/>
          </a:xfrm>
          <a:prstGeom prst="rect">
            <a:avLst/>
          </a:prstGeom>
          <a:noFill/>
          <a:ln w="9525">
            <a:noFill/>
            <a:miter lim="800000"/>
          </a:ln>
        </p:spPr>
        <p:txBody>
          <a:bodyPr/>
          <a:lstStyle/>
          <a:p>
            <a:pPr>
              <a:lnSpc>
                <a:spcPts val="3500"/>
              </a:lnSpc>
              <a:spcAft>
                <a:spcPts val="0"/>
              </a:spcAft>
            </a:pP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习，人们为之心动、羡慕。城邑有令，如有人被告发受贿，就弹劾罢免他，</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然后</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没收他的财产用来还给民众。</a:t>
            </a:r>
            <a:endPar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a:lnSpc>
                <a:spcPts val="3500"/>
              </a:lnSpc>
              <a:spcAft>
                <a:spcPts val="0"/>
              </a:spcAft>
            </a:pP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漳州每年有经制钱、总制钱及其他无名钱五千缗，为此勒索民众特别厉害，前任漳州知州赵汝谠奏请减免五分之二，危稹又向朝廷上疏，全部罢免。恰巧遇常平使有不同意见，危稹不想同他争辩，于是自己请求离职回家。很久以后，掌管崇禧观，与乡里七个老人奉行酒不过五行，食不过五味。死时，享年七十四岁。</a:t>
            </a:r>
          </a:p>
          <a:p>
            <a:pPr>
              <a:lnSpc>
                <a:spcPts val="3500"/>
              </a:lnSpc>
              <a:spcAft>
                <a:spcPts val="0"/>
              </a:spcAft>
            </a:pPr>
            <a:endPar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a:lnSpc>
                <a:spcPts val="3500"/>
              </a:lnSpc>
              <a:spcAft>
                <a:spcPts val="0"/>
              </a:spcAft>
            </a:pPr>
            <a:endParaRPr lang="zh-CN" altLang="en-US" sz="2400" b="1" dirty="0" smtClean="0">
              <a:latin typeface="楷体_GB2312" panose="02010609030101010101" pitchFamily="49" charset="-122"/>
              <a:ea typeface="楷体_GB2312" panose="02010609030101010101" pitchFamily="49" charset="-122"/>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357298"/>
            <a:ext cx="7715304" cy="5041898"/>
          </a:xfrm>
          <a:prstGeom prst="rect">
            <a:avLst/>
          </a:prstGeom>
          <a:noFill/>
          <a:ln w="9525">
            <a:noFill/>
            <a:miter lim="800000"/>
          </a:ln>
        </p:spPr>
        <p:txBody>
          <a:bodyPr/>
          <a:lstStyle/>
          <a:p>
            <a:pPr>
              <a:lnSpc>
                <a:spcPts val="3500"/>
              </a:lnSpc>
              <a:spcAft>
                <a:spcPts val="0"/>
              </a:spcAft>
            </a:pP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    危稹生性特别孝顺，父亲生病，希望减损自己的寿命来增益父亲的生年，病情不久就痊愈了。真德秀入朝为官，推举危稹来代替自己。危稹死后，又为他撰写墓志铭。危稹著有</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巽斋集</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，对于各种经书有讲义、集解，编辑了各种有关魏、晋、唐各朝时期的诗词、文章，辑录了先前各朝圣贤的奏议称</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玉府</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药山</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p>
          <a:p>
            <a:pPr>
              <a:lnSpc>
                <a:spcPts val="3500"/>
              </a:lnSpc>
              <a:spcAft>
                <a:spcPts val="0"/>
              </a:spcAft>
            </a:pPr>
            <a:endPar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a:lnSpc>
                <a:spcPts val="3500"/>
              </a:lnSpc>
              <a:spcAft>
                <a:spcPts val="0"/>
              </a:spcAft>
            </a:pPr>
            <a:endPar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a:lnSpc>
                <a:spcPts val="3500"/>
              </a:lnSpc>
              <a:spcAft>
                <a:spcPts val="0"/>
              </a:spcAft>
            </a:pPr>
            <a:endParaRPr lang="zh-CN" altLang="en-US" sz="2400" b="1" dirty="0" smtClean="0">
              <a:latin typeface="楷体_GB2312" panose="02010609030101010101" pitchFamily="49" charset="-122"/>
              <a:ea typeface="楷体_GB2312" panose="02010609030101010101" pitchFamily="49" charset="-122"/>
              <a:cs typeface="Times New Roman" panose="02020603050405020304"/>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anose="02010509060101010101" pitchFamily="49" charset="-122"/>
                <a:ea typeface="幼圆" panose="02010509060101010101" pitchFamily="49" charset="-122"/>
              </a:rPr>
              <a:t>教师备</a:t>
            </a:r>
            <a:r>
              <a:rPr lang="zh-CN" altLang="en-US" sz="2600" b="1" dirty="0">
                <a:solidFill>
                  <a:schemeClr val="bg1"/>
                </a:solidFill>
                <a:latin typeface="幼圆" panose="02010509060101010101" pitchFamily="49" charset="-122"/>
                <a:ea typeface="幼圆" panose="02010509060101010101" pitchFamily="49" charset="-122"/>
              </a:rPr>
              <a:t>用习题</a:t>
            </a:r>
          </a:p>
        </p:txBody>
      </p:sp>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900113" y="2708275"/>
            <a:ext cx="7704137" cy="769441"/>
          </a:xfrm>
          <a:prstGeom prst="rect">
            <a:avLst/>
          </a:prstGeom>
          <a:noFill/>
          <a:ln w="9525">
            <a:noFill/>
            <a:miter lim="800000"/>
          </a:ln>
        </p:spPr>
        <p:txBody>
          <a:bodyPr>
            <a:spAutoFit/>
          </a:bodyPr>
          <a:lstStyle/>
          <a:p>
            <a:pPr algn="ctr"/>
            <a:r>
              <a:rPr lang="zh-CN" altLang="en-US" sz="4400" b="1" dirty="0" smtClean="0">
                <a:solidFill>
                  <a:srgbClr val="FF6600"/>
                </a:solidFill>
                <a:latin typeface="黑体" panose="02010600030101010101" charset="-122"/>
                <a:ea typeface="黑体" panose="02010600030101010101" charset="-122"/>
              </a:rPr>
              <a:t>专题八　古代诗歌鉴赏</a:t>
            </a:r>
            <a:endParaRPr lang="zh-CN" altLang="en-US" sz="4400" b="1" dirty="0">
              <a:solidFill>
                <a:srgbClr val="FF6600"/>
              </a:solidFill>
              <a:latin typeface="黑体" panose="02010600030101010101" charset="-122"/>
              <a:ea typeface="黑体" panose="02010600030101010101"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2" name="Group 45"/>
          <p:cNvGrpSpPr/>
          <p:nvPr/>
        </p:nvGrpSpPr>
        <p:grpSpPr bwMode="auto">
          <a:xfrm>
            <a:off x="0" y="908050"/>
            <a:ext cx="609600" cy="1376363"/>
            <a:chOff x="1" y="490"/>
            <a:chExt cx="384" cy="1199"/>
          </a:xfrm>
        </p:grpSpPr>
        <p:pic>
          <p:nvPicPr>
            <p:cNvPr id="17" name="Picture 31"/>
            <p:cNvPicPr>
              <a:picLocks noChangeAspect="1" noChangeArrowheads="1"/>
            </p:cNvPicPr>
            <p:nvPr/>
          </p:nvPicPr>
          <p:blipFill>
            <a:blip r:embed="rId3" cstate="print"/>
            <a:srcRect/>
            <a:stretch>
              <a:fillRect/>
            </a:stretch>
          </p:blipFill>
          <p:spPr bwMode="auto">
            <a:xfrm>
              <a:off x="1" y="490"/>
              <a:ext cx="384" cy="1171"/>
            </a:xfrm>
            <a:prstGeom prst="rect">
              <a:avLst/>
            </a:prstGeom>
            <a:noFill/>
            <a:ln w="9525">
              <a:noFill/>
              <a:miter lim="800000"/>
              <a:headEnd/>
              <a:tailEnd/>
            </a:ln>
          </p:spPr>
        </p:pic>
        <p:sp>
          <p:nvSpPr>
            <p:cNvPr id="18" name="内容占位符 2">
              <a:hlinkClick r:id="rId4" action="ppaction://hlinksldjump"/>
            </p:cNvPr>
            <p:cNvSpPr/>
            <p:nvPr/>
          </p:nvSpPr>
          <p:spPr bwMode="auto">
            <a:xfrm>
              <a:off x="62" y="510"/>
              <a:ext cx="272" cy="1179"/>
            </a:xfrm>
            <a:prstGeom prst="rect">
              <a:avLst/>
            </a:prstGeom>
            <a:noFill/>
            <a:ln w="9525">
              <a:noFill/>
              <a:miter lim="800000"/>
            </a:ln>
          </p:spPr>
          <p:txBody>
            <a:bodyPr/>
            <a:lstStyle/>
            <a:p>
              <a:pPr>
                <a:lnSpc>
                  <a:spcPts val="2300"/>
                </a:lnSpc>
                <a:buFont typeface="Arial" panose="020B0604020202020204" pitchFamily="34" charset="0"/>
                <a:buNone/>
              </a:pPr>
              <a:r>
                <a:rPr lang="zh-CN" altLang="en-US" sz="2000" b="1" dirty="0">
                  <a:solidFill>
                    <a:schemeClr val="bg1"/>
                  </a:solidFill>
                  <a:ea typeface="幼圆" panose="02010509060101010101" pitchFamily="49" charset="-122"/>
                </a:rPr>
                <a:t>真题体验</a:t>
              </a:r>
            </a:p>
          </p:txBody>
        </p:sp>
      </p:grpSp>
      <p:grpSp>
        <p:nvGrpSpPr>
          <p:cNvPr id="3" name="Group 46"/>
          <p:cNvGrpSpPr/>
          <p:nvPr/>
        </p:nvGrpSpPr>
        <p:grpSpPr bwMode="auto">
          <a:xfrm>
            <a:off x="0" y="3714752"/>
            <a:ext cx="609600" cy="1489075"/>
            <a:chOff x="1" y="1685"/>
            <a:chExt cx="384" cy="1246"/>
          </a:xfrm>
        </p:grpSpPr>
        <p:pic>
          <p:nvPicPr>
            <p:cNvPr id="20" name="Picture 32"/>
            <p:cNvPicPr>
              <a:picLocks noChangeAspect="1" noChangeArrowheads="1"/>
            </p:cNvPicPr>
            <p:nvPr/>
          </p:nvPicPr>
          <p:blipFill>
            <a:blip r:embed="rId5" cstate="print"/>
            <a:srcRect/>
            <a:stretch>
              <a:fillRect/>
            </a:stretch>
          </p:blipFill>
          <p:spPr bwMode="auto">
            <a:xfrm>
              <a:off x="1" y="1685"/>
              <a:ext cx="384" cy="1171"/>
            </a:xfrm>
            <a:prstGeom prst="rect">
              <a:avLst/>
            </a:prstGeom>
            <a:noFill/>
            <a:ln w="9525">
              <a:noFill/>
              <a:miter lim="800000"/>
              <a:headEnd/>
              <a:tailEnd/>
            </a:ln>
          </p:spPr>
        </p:pic>
        <p:sp>
          <p:nvSpPr>
            <p:cNvPr id="21" name="内容占位符 2">
              <a:hlinkClick r:id="rId6" action="ppaction://hlinksldjump"/>
            </p:cNvPr>
            <p:cNvSpPr/>
            <p:nvPr/>
          </p:nvSpPr>
          <p:spPr bwMode="auto">
            <a:xfrm>
              <a:off x="68" y="1752"/>
              <a:ext cx="272" cy="1179"/>
            </a:xfrm>
            <a:prstGeom prst="rect">
              <a:avLst/>
            </a:prstGeom>
            <a:noFill/>
            <a:ln w="9525">
              <a:noFill/>
              <a:miter lim="800000"/>
            </a:ln>
          </p:spPr>
          <p:txBody>
            <a:bodyPr/>
            <a:lstStyle/>
            <a:p>
              <a:pPr>
                <a:lnSpc>
                  <a:spcPts val="2300"/>
                </a:lnSpc>
                <a:buFont typeface="Arial" panose="020B0604020202020204" pitchFamily="34" charset="0"/>
                <a:buNone/>
              </a:pPr>
              <a:r>
                <a:rPr lang="zh-CN" altLang="en-US" sz="2000" b="1" dirty="0">
                  <a:solidFill>
                    <a:schemeClr val="bg1"/>
                  </a:solidFill>
                  <a:ea typeface="幼圆" panose="02010509060101010101" pitchFamily="49" charset="-122"/>
                </a:rPr>
                <a:t>答题指津</a:t>
              </a:r>
            </a:p>
          </p:txBody>
        </p:sp>
      </p:grpSp>
      <p:grpSp>
        <p:nvGrpSpPr>
          <p:cNvPr id="4" name="Group 48"/>
          <p:cNvGrpSpPr/>
          <p:nvPr/>
        </p:nvGrpSpPr>
        <p:grpSpPr bwMode="auto">
          <a:xfrm>
            <a:off x="0" y="5143512"/>
            <a:ext cx="609600" cy="1287463"/>
            <a:chOff x="1" y="2886"/>
            <a:chExt cx="384" cy="1179"/>
          </a:xfrm>
        </p:grpSpPr>
        <p:pic>
          <p:nvPicPr>
            <p:cNvPr id="26" name="Picture 49"/>
            <p:cNvPicPr>
              <a:picLocks noChangeAspect="1" noChangeArrowheads="1"/>
            </p:cNvPicPr>
            <p:nvPr/>
          </p:nvPicPr>
          <p:blipFill>
            <a:blip r:embed="rId7" cstate="print"/>
            <a:srcRect/>
            <a:stretch>
              <a:fillRect/>
            </a:stretch>
          </p:blipFill>
          <p:spPr bwMode="auto">
            <a:xfrm>
              <a:off x="1" y="2886"/>
              <a:ext cx="384" cy="1171"/>
            </a:xfrm>
            <a:prstGeom prst="rect">
              <a:avLst/>
            </a:prstGeom>
            <a:noFill/>
            <a:ln w="9525">
              <a:noFill/>
              <a:miter lim="800000"/>
              <a:headEnd/>
              <a:tailEnd/>
            </a:ln>
          </p:spPr>
        </p:pic>
        <p:sp>
          <p:nvSpPr>
            <p:cNvPr id="27" name="内容占位符 2">
              <a:hlinkClick r:id="rId8" action="ppaction://hlinksldjump"/>
            </p:cNvPr>
            <p:cNvSpPr/>
            <p:nvPr/>
          </p:nvSpPr>
          <p:spPr bwMode="auto">
            <a:xfrm>
              <a:off x="50" y="2886"/>
              <a:ext cx="272" cy="1179"/>
            </a:xfrm>
            <a:prstGeom prst="rect">
              <a:avLst/>
            </a:prstGeom>
            <a:noFill/>
            <a:ln w="9525">
              <a:noFill/>
              <a:miter lim="800000"/>
            </a:ln>
          </p:spPr>
          <p:txBody>
            <a:bodyPr/>
            <a:lstStyle/>
            <a:p>
              <a:pPr>
                <a:lnSpc>
                  <a:spcPts val="2300"/>
                </a:lnSpc>
                <a:buFont typeface="Arial" panose="020B0604020202020204" pitchFamily="34" charset="0"/>
                <a:buNone/>
              </a:pPr>
              <a:r>
                <a:rPr lang="zh-CN" altLang="en-US" sz="2000" b="1" dirty="0">
                  <a:solidFill>
                    <a:schemeClr val="bg1"/>
                  </a:solidFill>
                  <a:ea typeface="幼圆" panose="02010509060101010101" pitchFamily="49" charset="-122"/>
                </a:rPr>
                <a:t>专题对练</a:t>
              </a:r>
            </a:p>
          </p:txBody>
        </p:sp>
      </p:grpSp>
      <p:grpSp>
        <p:nvGrpSpPr>
          <p:cNvPr id="5" name="Group 46"/>
          <p:cNvGrpSpPr/>
          <p:nvPr/>
        </p:nvGrpSpPr>
        <p:grpSpPr bwMode="auto">
          <a:xfrm>
            <a:off x="1" y="2285992"/>
            <a:ext cx="609600" cy="1489075"/>
            <a:chOff x="1" y="1685"/>
            <a:chExt cx="384" cy="1246"/>
          </a:xfrm>
        </p:grpSpPr>
        <p:pic>
          <p:nvPicPr>
            <p:cNvPr id="41" name="Picture 32"/>
            <p:cNvPicPr>
              <a:picLocks noChangeAspect="1" noChangeArrowheads="1"/>
            </p:cNvPicPr>
            <p:nvPr/>
          </p:nvPicPr>
          <p:blipFill>
            <a:blip r:embed="rId5" cstate="print"/>
            <a:srcRect/>
            <a:stretch>
              <a:fillRect/>
            </a:stretch>
          </p:blipFill>
          <p:spPr bwMode="auto">
            <a:xfrm>
              <a:off x="1" y="1685"/>
              <a:ext cx="384" cy="1171"/>
            </a:xfrm>
            <a:prstGeom prst="rect">
              <a:avLst/>
            </a:prstGeom>
            <a:noFill/>
            <a:ln w="9525">
              <a:noFill/>
              <a:miter lim="800000"/>
              <a:headEnd/>
              <a:tailEnd/>
            </a:ln>
          </p:spPr>
        </p:pic>
        <p:sp>
          <p:nvSpPr>
            <p:cNvPr id="42" name="内容占位符 2">
              <a:hlinkClick r:id="rId9" action="ppaction://hlinksldjump"/>
            </p:cNvPr>
            <p:cNvSpPr/>
            <p:nvPr/>
          </p:nvSpPr>
          <p:spPr bwMode="auto">
            <a:xfrm>
              <a:off x="68" y="1752"/>
              <a:ext cx="272" cy="1179"/>
            </a:xfrm>
            <a:prstGeom prst="rect">
              <a:avLst/>
            </a:prstGeom>
            <a:noFill/>
            <a:ln w="9525">
              <a:noFill/>
              <a:miter lim="800000"/>
            </a:ln>
          </p:spPr>
          <p:txBody>
            <a:bodyPr/>
            <a:lstStyle/>
            <a:p>
              <a:pPr>
                <a:lnSpc>
                  <a:spcPts val="2300"/>
                </a:lnSpc>
                <a:buFont typeface="Arial" panose="020B0604020202020204" pitchFamily="34" charset="0"/>
                <a:buNone/>
              </a:pPr>
              <a:r>
                <a:rPr lang="zh-CN" altLang="en-US" sz="2000" b="1" dirty="0" smtClean="0">
                  <a:solidFill>
                    <a:schemeClr val="bg1"/>
                  </a:solidFill>
                  <a:ea typeface="幼圆" panose="02010509060101010101" pitchFamily="49" charset="-122"/>
                </a:rPr>
                <a:t>阅卷警示</a:t>
              </a:r>
              <a:endParaRPr lang="zh-CN" altLang="en-US" sz="2000" b="1" dirty="0">
                <a:solidFill>
                  <a:schemeClr val="bg1"/>
                </a:solidFill>
                <a:ea typeface="幼圆" panose="02010509060101010101" pitchFamily="49" charset="-122"/>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2"/>
                                        </p:tgtEl>
                                      </p:cBhvr>
                                    </p:animEffect>
                                    <p:animScale>
                                      <p:cBhvr>
                                        <p:cTn id="13" dur="250" autoRev="1" fill="hold"/>
                                        <p:tgtEl>
                                          <p:spTgt spid="2"/>
                                        </p:tgtEl>
                                      </p:cBhvr>
                                      <p:by x="105000" y="105000"/>
                                    </p:animScale>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5"/>
                                        </p:tgtEl>
                                      </p:cBhvr>
                                    </p:animEffect>
                                    <p:animScale>
                                      <p:cBhvr>
                                        <p:cTn id="17" dur="250" autoRev="1" fill="hold"/>
                                        <p:tgtEl>
                                          <p:spTgt spid="5"/>
                                        </p:tgtEl>
                                      </p:cBhvr>
                                      <p:by x="105000" y="105000"/>
                                    </p:animScale>
                                  </p:childTnLst>
                                </p:cTn>
                              </p:par>
                            </p:childTnLst>
                          </p:cTn>
                        </p:par>
                        <p:par>
                          <p:cTn id="18" fill="hold">
                            <p:stCondLst>
                              <p:cond delay="1500"/>
                            </p:stCondLst>
                            <p:childTnLst>
                              <p:par>
                                <p:cTn id="19" presetID="26" presetClass="emph" presetSubtype="0" fill="hold" nodeType="afterEffect">
                                  <p:stCondLst>
                                    <p:cond delay="0"/>
                                  </p:stCondLst>
                                  <p:childTnLst>
                                    <p:animEffect transition="out" filter="fade">
                                      <p:cBhvr>
                                        <p:cTn id="20" dur="500" tmFilter="0, 0; .2, .5; .8, .5; 1, 0"/>
                                        <p:tgtEl>
                                          <p:spTgt spid="3"/>
                                        </p:tgtEl>
                                      </p:cBhvr>
                                    </p:animEffect>
                                    <p:animScale>
                                      <p:cBhvr>
                                        <p:cTn id="21" dur="250" autoRev="1" fill="hold"/>
                                        <p:tgtEl>
                                          <p:spTgt spid="3"/>
                                        </p:tgtEl>
                                      </p:cBhvr>
                                      <p:by x="105000" y="105000"/>
                                    </p:animScale>
                                  </p:childTnLst>
                                </p:cTn>
                              </p:par>
                            </p:childTnLst>
                          </p:cTn>
                        </p:par>
                        <p:par>
                          <p:cTn id="22" fill="hold">
                            <p:stCondLst>
                              <p:cond delay="2000"/>
                            </p:stCondLst>
                            <p:childTnLst>
                              <p:par>
                                <p:cTn id="23" presetID="26" presetClass="emph" presetSubtype="0" fill="hold" nodeType="afterEffect">
                                  <p:stCondLst>
                                    <p:cond delay="0"/>
                                  </p:stCondLst>
                                  <p:childTnLst>
                                    <p:animEffect transition="out" filter="fade">
                                      <p:cBhvr>
                                        <p:cTn id="24" dur="500" tmFilter="0, 0; .2, .5; .8, .5; 1, 0"/>
                                        <p:tgtEl>
                                          <p:spTgt spid="4"/>
                                        </p:tgtEl>
                                      </p:cBhvr>
                                    </p:animEffect>
                                    <p:animScale>
                                      <p:cBhvr>
                                        <p:cTn id="25"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2" name="组合 6"/>
          <p:cNvGrpSpPr/>
          <p:nvPr/>
        </p:nvGrpSpPr>
        <p:grpSpPr>
          <a:xfrm>
            <a:off x="0" y="3071810"/>
            <a:ext cx="609600" cy="1857388"/>
            <a:chOff x="0" y="2714620"/>
            <a:chExt cx="609600" cy="1857388"/>
          </a:xfrm>
        </p:grpSpPr>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
        <p:nvSpPr>
          <p:cNvPr id="8" name="内容占位符 7"/>
          <p:cNvSpPr>
            <a:spLocks noGrp="1"/>
          </p:cNvSpPr>
          <p:nvPr>
            <p:ph idx="1"/>
          </p:nvPr>
        </p:nvSpPr>
        <p:spPr>
          <a:xfrm>
            <a:off x="683568" y="1124744"/>
            <a:ext cx="7920000" cy="3699088"/>
          </a:xfrm>
        </p:spPr>
        <p:txBody>
          <a:bodyPr/>
          <a:lstStyle/>
          <a:p>
            <a:r>
              <a:rPr lang="zh-CN" altLang="zh-CN" dirty="0" smtClean="0"/>
              <a:t>　</a:t>
            </a:r>
          </a:p>
          <a:p>
            <a:endParaRPr lang="zh-CN" altLang="en-US" dirty="0"/>
          </a:p>
        </p:txBody>
      </p:sp>
      <p:sp>
        <p:nvSpPr>
          <p:cNvPr id="15" name="TextBox 14"/>
          <p:cNvSpPr txBox="1"/>
          <p:nvPr/>
        </p:nvSpPr>
        <p:spPr>
          <a:xfrm>
            <a:off x="899592" y="1412776"/>
            <a:ext cx="7272808" cy="646331"/>
          </a:xfrm>
          <a:prstGeom prst="rect">
            <a:avLst/>
          </a:prstGeom>
          <a:noFill/>
        </p:spPr>
        <p:txBody>
          <a:bodyPr wrap="square" rtlCol="0">
            <a:spAutoFit/>
          </a:bodyPr>
          <a:lstStyle/>
          <a:p>
            <a:endParaRPr lang="zh-CN" altLang="en-US" dirty="0" smtClean="0"/>
          </a:p>
          <a:p>
            <a:endParaRPr lang="zh-CN" altLang="en-US" dirty="0"/>
          </a:p>
        </p:txBody>
      </p:sp>
      <p:sp>
        <p:nvSpPr>
          <p:cNvPr id="10" name="TextBox 9"/>
          <p:cNvSpPr txBox="1"/>
          <p:nvPr/>
        </p:nvSpPr>
        <p:spPr>
          <a:xfrm>
            <a:off x="827584" y="1196752"/>
            <a:ext cx="7776864" cy="4247317"/>
          </a:xfrm>
          <a:prstGeom prst="rect">
            <a:avLst/>
          </a:prstGeom>
          <a:noFill/>
        </p:spPr>
        <p:txBody>
          <a:bodyPr wrap="square" rtlCol="0">
            <a:spAutoFit/>
          </a:bodyPr>
          <a:lstStyle/>
          <a:p>
            <a:pPr>
              <a:lnSpc>
                <a:spcPct val="150000"/>
              </a:lnSpc>
            </a:pPr>
            <a:r>
              <a:rPr lang="zh-CN" altLang="en-US" sz="2400" b="1" dirty="0" smtClean="0">
                <a:latin typeface="+mj-ea"/>
                <a:ea typeface="+mj-ea"/>
              </a:rPr>
              <a:t>例</a:t>
            </a:r>
            <a:r>
              <a:rPr lang="en-US" altLang="zh-CN" sz="2400" b="1" dirty="0" smtClean="0">
                <a:latin typeface="+mj-ea"/>
                <a:ea typeface="+mj-ea"/>
              </a:rPr>
              <a:t>3    </a:t>
            </a:r>
            <a:r>
              <a:rPr lang="zh-CN" altLang="zh-CN" sz="2400" b="1" dirty="0" smtClean="0">
                <a:latin typeface="+mj-ea"/>
                <a:ea typeface="+mj-ea"/>
              </a:rPr>
              <a:t>阅读下面的古诗，完成题目。</a:t>
            </a:r>
          </a:p>
          <a:p>
            <a:pPr algn="ctr">
              <a:lnSpc>
                <a:spcPct val="150000"/>
              </a:lnSpc>
            </a:pPr>
            <a:r>
              <a:rPr lang="zh-CN" altLang="zh-CN" sz="2400" b="1" dirty="0" smtClean="0">
                <a:latin typeface="+mj-ea"/>
                <a:ea typeface="+mj-ea"/>
              </a:rPr>
              <a:t>被檄夜赴邓州幕府</a:t>
            </a:r>
          </a:p>
          <a:p>
            <a:pPr algn="ctr">
              <a:lnSpc>
                <a:spcPct val="150000"/>
              </a:lnSpc>
            </a:pPr>
            <a:r>
              <a:rPr lang="en-US" altLang="zh-CN" sz="2400" b="1" dirty="0" smtClean="0">
                <a:latin typeface="+mj-ea"/>
                <a:ea typeface="+mj-ea"/>
              </a:rPr>
              <a:t>[</a:t>
            </a:r>
            <a:r>
              <a:rPr lang="zh-CN" altLang="zh-CN" sz="2400" b="1" dirty="0" smtClean="0">
                <a:latin typeface="+mj-ea"/>
                <a:ea typeface="+mj-ea"/>
              </a:rPr>
              <a:t>金</a:t>
            </a:r>
            <a:r>
              <a:rPr lang="en-US" altLang="zh-CN" sz="2400" b="1" dirty="0" smtClean="0">
                <a:latin typeface="+mj-ea"/>
                <a:ea typeface="+mj-ea"/>
              </a:rPr>
              <a:t>]</a:t>
            </a:r>
            <a:r>
              <a:rPr lang="zh-CN" altLang="zh-CN" sz="2400" b="1" dirty="0" smtClean="0">
                <a:latin typeface="+mj-ea"/>
                <a:ea typeface="+mj-ea"/>
              </a:rPr>
              <a:t>元好问</a:t>
            </a:r>
          </a:p>
          <a:p>
            <a:pPr algn="ctr">
              <a:lnSpc>
                <a:spcPct val="150000"/>
              </a:lnSpc>
            </a:pPr>
            <a:r>
              <a:rPr lang="zh-CN" altLang="zh-CN" sz="2400" b="1" dirty="0" smtClean="0">
                <a:latin typeface="Adobe 楷体 Std R" pitchFamily="18" charset="-122"/>
                <a:ea typeface="Adobe 楷体 Std R" pitchFamily="18" charset="-122"/>
              </a:rPr>
              <a:t>幕府文书鸟羽轻，敝裘羸马月三更。</a:t>
            </a:r>
          </a:p>
          <a:p>
            <a:pPr algn="ctr">
              <a:lnSpc>
                <a:spcPct val="150000"/>
              </a:lnSpc>
            </a:pPr>
            <a:r>
              <a:rPr lang="zh-CN" altLang="zh-CN" sz="2400" b="1" dirty="0" smtClean="0">
                <a:latin typeface="Adobe 楷体 Std R" pitchFamily="18" charset="-122"/>
                <a:ea typeface="Adobe 楷体 Std R" pitchFamily="18" charset="-122"/>
              </a:rPr>
              <a:t>未能免俗私自笑，岂不怀归</a:t>
            </a:r>
            <a:r>
              <a:rPr lang="zh-CN" altLang="zh-CN" sz="2400" b="1" baseline="30000" dirty="0" smtClean="0">
                <a:latin typeface="Adobe 楷体 Std R" pitchFamily="18" charset="-122"/>
                <a:ea typeface="Adobe 楷体 Std R" pitchFamily="18" charset="-122"/>
              </a:rPr>
              <a:t>①</a:t>
            </a:r>
            <a:r>
              <a:rPr lang="zh-CN" altLang="zh-CN" sz="2400" b="1" dirty="0" smtClean="0">
                <a:latin typeface="Adobe 楷体 Std R" pitchFamily="18" charset="-122"/>
                <a:ea typeface="Adobe 楷体 Std R" pitchFamily="18" charset="-122"/>
              </a:rPr>
              <a:t>官有程。</a:t>
            </a:r>
          </a:p>
          <a:p>
            <a:pPr algn="ctr">
              <a:lnSpc>
                <a:spcPct val="150000"/>
              </a:lnSpc>
            </a:pPr>
            <a:r>
              <a:rPr lang="zh-CN" altLang="zh-CN" sz="2400" b="1" dirty="0" smtClean="0">
                <a:latin typeface="Adobe 楷体 Std R" pitchFamily="18" charset="-122"/>
                <a:ea typeface="Adobe 楷体 Std R" pitchFamily="18" charset="-122"/>
              </a:rPr>
              <a:t>十里陂塘春鸭闹，一川桑柘晚烟平。</a:t>
            </a:r>
          </a:p>
          <a:p>
            <a:pPr algn="ctr">
              <a:lnSpc>
                <a:spcPct val="150000"/>
              </a:lnSpc>
            </a:pPr>
            <a:r>
              <a:rPr lang="zh-CN" altLang="zh-CN" sz="2400" b="1" dirty="0" smtClean="0">
                <a:latin typeface="Adobe 楷体 Std R" pitchFamily="18" charset="-122"/>
                <a:ea typeface="Adobe 楷体 Std R" pitchFamily="18" charset="-122"/>
              </a:rPr>
              <a:t>此生只合田间老，谁遣春官</a:t>
            </a:r>
            <a:r>
              <a:rPr lang="zh-CN" altLang="zh-CN" sz="2400" b="1" baseline="30000" dirty="0" smtClean="0">
                <a:latin typeface="Adobe 楷体 Std R" pitchFamily="18" charset="-122"/>
                <a:ea typeface="Adobe 楷体 Std R" pitchFamily="18" charset="-122"/>
              </a:rPr>
              <a:t>②</a:t>
            </a:r>
            <a:r>
              <a:rPr lang="zh-CN" altLang="zh-CN" sz="2400" b="1" dirty="0" smtClean="0">
                <a:latin typeface="Adobe 楷体 Std R" pitchFamily="18" charset="-122"/>
                <a:ea typeface="Adobe 楷体 Std R" pitchFamily="18" charset="-122"/>
              </a:rPr>
              <a:t>识姓名？</a:t>
            </a:r>
          </a:p>
          <a:p>
            <a:endParaRPr lang="zh-CN" altLang="en-US" dirty="0"/>
          </a:p>
        </p:txBody>
      </p:sp>
    </p:spTree>
  </p:cSld>
  <p:clrMapOvr>
    <a:masterClrMapping/>
  </p:clrMapOvr>
  <p:transition spd="med">
    <p:wipe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2" name="组合 6"/>
          <p:cNvGrpSpPr/>
          <p:nvPr/>
        </p:nvGrpSpPr>
        <p:grpSpPr>
          <a:xfrm>
            <a:off x="0" y="3071810"/>
            <a:ext cx="609600" cy="1857388"/>
            <a:chOff x="0" y="2714620"/>
            <a:chExt cx="609600" cy="1857388"/>
          </a:xfrm>
        </p:grpSpPr>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
        <p:nvSpPr>
          <p:cNvPr id="8" name="内容占位符 7"/>
          <p:cNvSpPr>
            <a:spLocks noGrp="1"/>
          </p:cNvSpPr>
          <p:nvPr>
            <p:ph idx="1"/>
          </p:nvPr>
        </p:nvSpPr>
        <p:spPr>
          <a:xfrm>
            <a:off x="683568" y="1124744"/>
            <a:ext cx="7920000" cy="3699088"/>
          </a:xfrm>
        </p:spPr>
        <p:txBody>
          <a:bodyPr/>
          <a:lstStyle/>
          <a:p>
            <a:r>
              <a:rPr lang="zh-CN" altLang="zh-CN" dirty="0" smtClean="0"/>
              <a:t>　</a:t>
            </a:r>
          </a:p>
          <a:p>
            <a:endParaRPr lang="zh-CN" altLang="en-US" dirty="0"/>
          </a:p>
        </p:txBody>
      </p:sp>
      <p:sp>
        <p:nvSpPr>
          <p:cNvPr id="15" name="TextBox 14"/>
          <p:cNvSpPr txBox="1"/>
          <p:nvPr/>
        </p:nvSpPr>
        <p:spPr>
          <a:xfrm>
            <a:off x="899592" y="1412776"/>
            <a:ext cx="7272808" cy="646331"/>
          </a:xfrm>
          <a:prstGeom prst="rect">
            <a:avLst/>
          </a:prstGeom>
          <a:noFill/>
        </p:spPr>
        <p:txBody>
          <a:bodyPr wrap="square" rtlCol="0">
            <a:spAutoFit/>
          </a:bodyPr>
          <a:lstStyle/>
          <a:p>
            <a:endParaRPr lang="zh-CN" altLang="en-US" dirty="0" smtClean="0"/>
          </a:p>
          <a:p>
            <a:endParaRPr lang="zh-CN" altLang="en-US" dirty="0"/>
          </a:p>
        </p:txBody>
      </p:sp>
      <p:sp>
        <p:nvSpPr>
          <p:cNvPr id="10" name="TextBox 9"/>
          <p:cNvSpPr txBox="1"/>
          <p:nvPr/>
        </p:nvSpPr>
        <p:spPr>
          <a:xfrm>
            <a:off x="827584" y="1196752"/>
            <a:ext cx="7776864" cy="8679299"/>
          </a:xfrm>
          <a:prstGeom prst="rect">
            <a:avLst/>
          </a:prstGeom>
          <a:noFill/>
        </p:spPr>
        <p:txBody>
          <a:bodyPr wrap="square" rtlCol="0">
            <a:spAutoFit/>
          </a:bodyPr>
          <a:lstStyle/>
          <a:p>
            <a:pPr>
              <a:lnSpc>
                <a:spcPct val="150000"/>
              </a:lnSpc>
            </a:pPr>
            <a:r>
              <a:rPr lang="en-US" altLang="zh-CN" sz="2400" b="1" dirty="0" smtClean="0">
                <a:latin typeface="+mj-ea"/>
                <a:ea typeface="+mj-ea"/>
              </a:rPr>
              <a:t>[</a:t>
            </a:r>
            <a:r>
              <a:rPr lang="zh-CN" altLang="zh-CN" sz="2400" b="1" dirty="0" smtClean="0">
                <a:latin typeface="+mj-ea"/>
                <a:ea typeface="+mj-ea"/>
              </a:rPr>
              <a:t>注</a:t>
            </a:r>
            <a:r>
              <a:rPr lang="en-US" altLang="zh-CN" sz="2400" b="1" dirty="0" smtClean="0">
                <a:latin typeface="+mj-ea"/>
                <a:ea typeface="+mj-ea"/>
              </a:rPr>
              <a:t>] ①“</a:t>
            </a:r>
            <a:r>
              <a:rPr lang="zh-CN" altLang="zh-CN" sz="2400" b="1" dirty="0" smtClean="0">
                <a:latin typeface="+mj-ea"/>
                <a:ea typeface="+mj-ea"/>
              </a:rPr>
              <a:t>岂不怀归</a:t>
            </a:r>
            <a:r>
              <a:rPr lang="en-US" altLang="zh-CN" sz="2400" b="1" dirty="0" smtClean="0">
                <a:latin typeface="+mj-ea"/>
                <a:ea typeface="+mj-ea"/>
              </a:rPr>
              <a:t>”</a:t>
            </a:r>
            <a:r>
              <a:rPr lang="zh-CN" altLang="zh-CN" sz="2400" b="1" dirty="0" smtClean="0">
                <a:latin typeface="+mj-ea"/>
                <a:ea typeface="+mj-ea"/>
              </a:rPr>
              <a:t>出自《诗经</a:t>
            </a:r>
            <a:r>
              <a:rPr lang="en-US" altLang="zh-CN" sz="2400" b="1" dirty="0" smtClean="0">
                <a:latin typeface="+mj-ea"/>
                <a:ea typeface="+mj-ea"/>
              </a:rPr>
              <a:t>·</a:t>
            </a:r>
            <a:r>
              <a:rPr lang="zh-CN" altLang="zh-CN" sz="2400" b="1" dirty="0" smtClean="0">
                <a:latin typeface="+mj-ea"/>
                <a:ea typeface="+mj-ea"/>
              </a:rPr>
              <a:t>小雅</a:t>
            </a:r>
            <a:r>
              <a:rPr lang="en-US" altLang="zh-CN" sz="2400" b="1" dirty="0" smtClean="0">
                <a:latin typeface="+mj-ea"/>
                <a:ea typeface="+mj-ea"/>
              </a:rPr>
              <a:t>·</a:t>
            </a:r>
            <a:r>
              <a:rPr lang="zh-CN" altLang="zh-CN" sz="2400" b="1" dirty="0" smtClean="0">
                <a:latin typeface="+mj-ea"/>
                <a:ea typeface="+mj-ea"/>
              </a:rPr>
              <a:t>出车》。</a:t>
            </a:r>
            <a:r>
              <a:rPr lang="en-US" altLang="zh-CN" sz="2400" b="1" dirty="0" smtClean="0">
                <a:latin typeface="+mj-ea"/>
                <a:ea typeface="+mj-ea"/>
              </a:rPr>
              <a:t>②</a:t>
            </a:r>
            <a:r>
              <a:rPr lang="zh-CN" altLang="zh-CN" sz="2400" b="1" dirty="0" smtClean="0">
                <a:latin typeface="+mj-ea"/>
                <a:ea typeface="+mj-ea"/>
              </a:rPr>
              <a:t>春官：古代官务，后为礼部的别称，礼部执掌人才推荐、选拔、考试诸事。</a:t>
            </a:r>
            <a:endParaRPr lang="en-US" altLang="zh-CN" sz="2400" b="1" dirty="0" smtClean="0">
              <a:latin typeface="+mj-ea"/>
              <a:ea typeface="+mj-ea"/>
            </a:endParaRPr>
          </a:p>
          <a:p>
            <a:pPr>
              <a:lnSpc>
                <a:spcPct val="150000"/>
              </a:lnSpc>
            </a:pPr>
            <a:r>
              <a:rPr lang="zh-CN" altLang="zh-CN" sz="2400" b="1" dirty="0" smtClean="0">
                <a:latin typeface="+mj-ea"/>
                <a:ea typeface="+mj-ea"/>
              </a:rPr>
              <a:t>下列对本诗的理解，正确的两项是</a:t>
            </a:r>
            <a:r>
              <a:rPr lang="en-US" altLang="zh-CN" sz="2400" b="1" dirty="0" smtClean="0">
                <a:latin typeface="+mj-ea"/>
                <a:ea typeface="+mj-ea"/>
              </a:rPr>
              <a:t>(5</a:t>
            </a:r>
            <a:r>
              <a:rPr lang="zh-CN" altLang="zh-CN" sz="2400" b="1" dirty="0" smtClean="0">
                <a:latin typeface="+mj-ea"/>
                <a:ea typeface="+mj-ea"/>
              </a:rPr>
              <a:t>分</a:t>
            </a:r>
            <a:r>
              <a:rPr lang="en-US" altLang="zh-CN" sz="2400" b="1" dirty="0" smtClean="0">
                <a:latin typeface="+mj-ea"/>
                <a:ea typeface="+mj-ea"/>
              </a:rPr>
              <a:t>)(</a:t>
            </a:r>
            <a:r>
              <a:rPr lang="zh-CN" altLang="zh-CN" sz="2400" b="1" dirty="0" smtClean="0">
                <a:latin typeface="+mj-ea"/>
                <a:ea typeface="+mj-ea"/>
              </a:rPr>
              <a:t>　　</a:t>
            </a:r>
            <a:r>
              <a:rPr lang="en-US" altLang="zh-CN" sz="2400" b="1" dirty="0" smtClean="0">
                <a:latin typeface="+mj-ea"/>
                <a:ea typeface="+mj-ea"/>
              </a:rPr>
              <a:t>)</a:t>
            </a:r>
            <a:endParaRPr lang="zh-CN" altLang="zh-CN" sz="2400" b="1" dirty="0" smtClean="0">
              <a:latin typeface="+mj-ea"/>
              <a:ea typeface="+mj-ea"/>
            </a:endParaRPr>
          </a:p>
          <a:p>
            <a:pPr>
              <a:lnSpc>
                <a:spcPct val="150000"/>
              </a:lnSpc>
            </a:pPr>
            <a:r>
              <a:rPr lang="en-US" altLang="zh-CN" sz="2400" b="1" dirty="0" smtClean="0">
                <a:latin typeface="+mj-ea"/>
                <a:ea typeface="+mj-ea"/>
              </a:rPr>
              <a:t>A</a:t>
            </a:r>
            <a:r>
              <a:rPr lang="zh-CN" altLang="zh-CN" sz="2400" b="1" dirty="0" smtClean="0">
                <a:latin typeface="+mj-ea"/>
                <a:ea typeface="+mj-ea"/>
              </a:rPr>
              <a:t>．首句中</a:t>
            </a:r>
            <a:r>
              <a:rPr lang="en-US" altLang="zh-CN" sz="2400" b="1" dirty="0" smtClean="0">
                <a:latin typeface="+mj-ea"/>
                <a:ea typeface="+mj-ea"/>
              </a:rPr>
              <a:t>“</a:t>
            </a:r>
            <a:r>
              <a:rPr lang="zh-CN" altLang="zh-CN" sz="2400" b="1" dirty="0" smtClean="0">
                <a:latin typeface="+mj-ea"/>
                <a:ea typeface="+mj-ea"/>
              </a:rPr>
              <a:t>鸟羽轻</a:t>
            </a:r>
            <a:r>
              <a:rPr lang="en-US" altLang="zh-CN" sz="2400" b="1" dirty="0" smtClean="0">
                <a:latin typeface="+mj-ea"/>
                <a:ea typeface="+mj-ea"/>
              </a:rPr>
              <a:t>”</a:t>
            </a:r>
            <a:r>
              <a:rPr lang="zh-CN" altLang="zh-CN" sz="2400" b="1" dirty="0" smtClean="0">
                <a:latin typeface="+mj-ea"/>
                <a:ea typeface="+mj-ea"/>
              </a:rPr>
              <a:t>意义双关：征召文书上插有鸟羽，表示紧急；文书传送得快，如同飞鸟一般迅疾。</a:t>
            </a:r>
          </a:p>
          <a:p>
            <a:pPr>
              <a:lnSpc>
                <a:spcPct val="150000"/>
              </a:lnSpc>
            </a:pPr>
            <a:r>
              <a:rPr lang="en-US" altLang="zh-CN" sz="2400" b="1" dirty="0" smtClean="0">
                <a:latin typeface="+mj-ea"/>
                <a:ea typeface="+mj-ea"/>
              </a:rPr>
              <a:t>B</a:t>
            </a:r>
            <a:r>
              <a:rPr lang="zh-CN" altLang="zh-CN" sz="2400" b="1" dirty="0" smtClean="0">
                <a:latin typeface="+mj-ea"/>
                <a:ea typeface="+mj-ea"/>
              </a:rPr>
              <a:t>．“敝裘羸马月三更</a:t>
            </a:r>
            <a:r>
              <a:rPr lang="en-US" altLang="zh-CN" sz="2400" b="1" dirty="0" smtClean="0">
                <a:latin typeface="+mj-ea"/>
                <a:ea typeface="+mj-ea"/>
              </a:rPr>
              <a:t>”</a:t>
            </a:r>
            <a:r>
              <a:rPr lang="zh-CN" altLang="zh-CN" sz="2400" b="1" dirty="0" smtClean="0">
                <a:latin typeface="+mj-ea"/>
                <a:ea typeface="+mj-ea"/>
              </a:rPr>
              <a:t>紧承首句，</a:t>
            </a:r>
            <a:r>
              <a:rPr lang="en-US" altLang="zh-CN" sz="2400" b="1" dirty="0" smtClean="0">
                <a:latin typeface="+mj-ea"/>
                <a:ea typeface="+mj-ea"/>
              </a:rPr>
              <a:t>“</a:t>
            </a:r>
            <a:r>
              <a:rPr lang="zh-CN" altLang="zh-CN" sz="2400" b="1" dirty="0" smtClean="0">
                <a:latin typeface="+mj-ea"/>
                <a:ea typeface="+mj-ea"/>
              </a:rPr>
              <a:t>月三更</a:t>
            </a:r>
            <a:r>
              <a:rPr lang="en-US" altLang="zh-CN" sz="2400" b="1" dirty="0" smtClean="0">
                <a:latin typeface="+mj-ea"/>
                <a:ea typeface="+mj-ea"/>
              </a:rPr>
              <a:t>”</a:t>
            </a:r>
            <a:r>
              <a:rPr lang="zh-CN" altLang="zh-CN" sz="2400" b="1" dirty="0" smtClean="0">
                <a:latin typeface="+mj-ea"/>
                <a:ea typeface="+mj-ea"/>
              </a:rPr>
              <a:t>更是紧扣题目中的</a:t>
            </a:r>
            <a:r>
              <a:rPr lang="en-US" altLang="zh-CN" sz="2400" b="1" dirty="0" smtClean="0">
                <a:latin typeface="+mj-ea"/>
                <a:ea typeface="+mj-ea"/>
              </a:rPr>
              <a:t>“</a:t>
            </a:r>
            <a:r>
              <a:rPr lang="zh-CN" altLang="zh-CN" sz="2400" b="1" dirty="0" smtClean="0">
                <a:latin typeface="+mj-ea"/>
                <a:ea typeface="+mj-ea"/>
              </a:rPr>
              <a:t>夜赴</a:t>
            </a:r>
            <a:r>
              <a:rPr lang="en-US" altLang="zh-CN" sz="2400" b="1" dirty="0" smtClean="0">
                <a:latin typeface="+mj-ea"/>
                <a:ea typeface="+mj-ea"/>
              </a:rPr>
              <a:t>”</a:t>
            </a:r>
            <a:r>
              <a:rPr lang="zh-CN" altLang="zh-CN" sz="2400" b="1" dirty="0" smtClean="0">
                <a:latin typeface="+mj-ea"/>
                <a:ea typeface="+mj-ea"/>
              </a:rPr>
              <a:t>，写出了诗人连夜赶路的情景。</a:t>
            </a:r>
          </a:p>
          <a:p>
            <a:pPr>
              <a:lnSpc>
                <a:spcPct val="150000"/>
              </a:lnSpc>
            </a:pPr>
            <a:endParaRPr lang="en-US" altLang="zh-CN" sz="2400" b="1" dirty="0" smtClean="0">
              <a:latin typeface="+mj-ea"/>
              <a:ea typeface="+mj-ea"/>
            </a:endParaRPr>
          </a:p>
          <a:p>
            <a:pPr>
              <a:lnSpc>
                <a:spcPct val="150000"/>
              </a:lnSpc>
            </a:pPr>
            <a:endParaRPr lang="en-US" altLang="zh-CN" sz="2400" b="1" dirty="0" smtClean="0">
              <a:latin typeface="+mj-ea"/>
              <a:ea typeface="+mj-ea"/>
            </a:endParaRPr>
          </a:p>
          <a:p>
            <a:pPr>
              <a:lnSpc>
                <a:spcPct val="150000"/>
              </a:lnSpc>
            </a:pPr>
            <a:endParaRPr lang="en-US" altLang="zh-CN" sz="2400" b="1" dirty="0" smtClean="0">
              <a:latin typeface="+mj-ea"/>
              <a:ea typeface="+mj-ea"/>
            </a:endParaRPr>
          </a:p>
          <a:p>
            <a:pPr>
              <a:lnSpc>
                <a:spcPct val="150000"/>
              </a:lnSpc>
            </a:pPr>
            <a:endParaRPr lang="en-US" altLang="zh-CN" sz="2400" b="1" dirty="0" smtClean="0">
              <a:latin typeface="+mj-ea"/>
              <a:ea typeface="+mj-ea"/>
            </a:endParaRPr>
          </a:p>
          <a:p>
            <a:pPr>
              <a:lnSpc>
                <a:spcPct val="150000"/>
              </a:lnSpc>
            </a:pPr>
            <a:endParaRPr lang="en-US" altLang="zh-CN" sz="2400" b="1" dirty="0" smtClean="0">
              <a:latin typeface="+mj-ea"/>
              <a:ea typeface="+mj-ea"/>
            </a:endParaRPr>
          </a:p>
          <a:p>
            <a:pPr>
              <a:lnSpc>
                <a:spcPct val="150000"/>
              </a:lnSpc>
            </a:pPr>
            <a:endParaRPr lang="en-US" altLang="zh-CN" sz="2400" b="1" dirty="0" smtClean="0">
              <a:latin typeface="+mj-ea"/>
              <a:ea typeface="+mj-ea"/>
            </a:endParaRPr>
          </a:p>
          <a:p>
            <a:pPr>
              <a:lnSpc>
                <a:spcPct val="150000"/>
              </a:lnSpc>
            </a:pPr>
            <a:endParaRPr lang="zh-CN" altLang="zh-CN" sz="2400" b="1" dirty="0" smtClean="0">
              <a:latin typeface="+mj-ea"/>
              <a:ea typeface="+mj-ea"/>
            </a:endParaRPr>
          </a:p>
          <a:p>
            <a:endParaRPr lang="zh-CN" altLang="en-US" dirty="0"/>
          </a:p>
        </p:txBody>
      </p:sp>
    </p:spTree>
  </p:cSld>
  <p:clrMapOvr>
    <a:masterClrMapping/>
  </p:clrMapOvr>
  <p:transition spd="med">
    <p:wedg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2" name="组合 6"/>
          <p:cNvGrpSpPr/>
          <p:nvPr/>
        </p:nvGrpSpPr>
        <p:grpSpPr>
          <a:xfrm>
            <a:off x="0" y="3071810"/>
            <a:ext cx="609600" cy="1857388"/>
            <a:chOff x="0" y="2714620"/>
            <a:chExt cx="609600" cy="1857388"/>
          </a:xfrm>
        </p:grpSpPr>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
        <p:nvSpPr>
          <p:cNvPr id="8" name="内容占位符 7"/>
          <p:cNvSpPr>
            <a:spLocks noGrp="1"/>
          </p:cNvSpPr>
          <p:nvPr>
            <p:ph idx="1"/>
          </p:nvPr>
        </p:nvSpPr>
        <p:spPr>
          <a:xfrm>
            <a:off x="683568" y="1124744"/>
            <a:ext cx="7920000" cy="3699088"/>
          </a:xfrm>
        </p:spPr>
        <p:txBody>
          <a:bodyPr/>
          <a:lstStyle/>
          <a:p>
            <a:r>
              <a:rPr lang="zh-CN" altLang="zh-CN" dirty="0" smtClean="0"/>
              <a:t>　</a:t>
            </a:r>
          </a:p>
          <a:p>
            <a:endParaRPr lang="zh-CN" altLang="en-US" dirty="0"/>
          </a:p>
        </p:txBody>
      </p:sp>
      <p:sp>
        <p:nvSpPr>
          <p:cNvPr id="15" name="TextBox 14"/>
          <p:cNvSpPr txBox="1"/>
          <p:nvPr/>
        </p:nvSpPr>
        <p:spPr>
          <a:xfrm>
            <a:off x="899592" y="1412776"/>
            <a:ext cx="7272808" cy="646331"/>
          </a:xfrm>
          <a:prstGeom prst="rect">
            <a:avLst/>
          </a:prstGeom>
          <a:noFill/>
        </p:spPr>
        <p:txBody>
          <a:bodyPr wrap="square" rtlCol="0">
            <a:spAutoFit/>
          </a:bodyPr>
          <a:lstStyle/>
          <a:p>
            <a:endParaRPr lang="zh-CN" altLang="en-US" dirty="0" smtClean="0"/>
          </a:p>
          <a:p>
            <a:endParaRPr lang="zh-CN" altLang="en-US" dirty="0"/>
          </a:p>
        </p:txBody>
      </p:sp>
      <p:sp>
        <p:nvSpPr>
          <p:cNvPr id="10" name="TextBox 9"/>
          <p:cNvSpPr txBox="1"/>
          <p:nvPr/>
        </p:nvSpPr>
        <p:spPr>
          <a:xfrm>
            <a:off x="827584" y="1196752"/>
            <a:ext cx="7776864" cy="9787295"/>
          </a:xfrm>
          <a:prstGeom prst="rect">
            <a:avLst/>
          </a:prstGeom>
          <a:noFill/>
        </p:spPr>
        <p:txBody>
          <a:bodyPr wrap="square" rtlCol="0">
            <a:spAutoFit/>
          </a:bodyPr>
          <a:lstStyle/>
          <a:p>
            <a:pPr>
              <a:lnSpc>
                <a:spcPct val="150000"/>
              </a:lnSpc>
            </a:pPr>
            <a:r>
              <a:rPr lang="en-US" altLang="zh-CN" sz="2400" b="1" dirty="0" smtClean="0">
                <a:latin typeface="+mj-ea"/>
                <a:ea typeface="+mj-ea"/>
              </a:rPr>
              <a:t>C</a:t>
            </a:r>
            <a:r>
              <a:rPr lang="zh-CN" altLang="zh-CN" sz="2400" b="1" dirty="0" smtClean="0">
                <a:latin typeface="+mj-ea"/>
                <a:ea typeface="+mj-ea"/>
              </a:rPr>
              <a:t>．“未能免俗私自笑</a:t>
            </a:r>
            <a:r>
              <a:rPr lang="en-US" altLang="zh-CN" sz="2400" b="1" dirty="0" smtClean="0">
                <a:latin typeface="+mj-ea"/>
                <a:ea typeface="+mj-ea"/>
              </a:rPr>
              <a:t>”</a:t>
            </a:r>
            <a:r>
              <a:rPr lang="zh-CN" altLang="zh-CN" sz="2400" b="1" dirty="0" smtClean="0">
                <a:latin typeface="+mj-ea"/>
                <a:ea typeface="+mj-ea"/>
              </a:rPr>
              <a:t>，通过细节描写，传神地写出诗人被官府征召后不可抑制的满足与喜悦之态。</a:t>
            </a:r>
            <a:endParaRPr lang="en-US" altLang="zh-CN" sz="2400" b="1" dirty="0" smtClean="0">
              <a:latin typeface="+mj-ea"/>
              <a:ea typeface="+mj-ea"/>
            </a:endParaRPr>
          </a:p>
          <a:p>
            <a:pPr>
              <a:lnSpc>
                <a:spcPct val="150000"/>
              </a:lnSpc>
            </a:pPr>
            <a:r>
              <a:rPr lang="en-US" altLang="zh-CN" sz="2400" b="1" dirty="0" smtClean="0">
                <a:latin typeface="+mj-ea"/>
                <a:ea typeface="+mj-ea"/>
              </a:rPr>
              <a:t>D</a:t>
            </a:r>
            <a:r>
              <a:rPr lang="zh-CN" altLang="zh-CN" sz="2400" b="1" dirty="0" smtClean="0">
                <a:latin typeface="+mj-ea"/>
                <a:ea typeface="+mj-ea"/>
              </a:rPr>
              <a:t>．“官有程</a:t>
            </a:r>
            <a:r>
              <a:rPr lang="en-US" altLang="zh-CN" sz="2400" b="1" dirty="0" smtClean="0">
                <a:latin typeface="+mj-ea"/>
                <a:ea typeface="+mj-ea"/>
              </a:rPr>
              <a:t>”</a:t>
            </a:r>
            <a:r>
              <a:rPr lang="zh-CN" altLang="zh-CN" sz="2400" b="1" dirty="0" smtClean="0">
                <a:latin typeface="+mj-ea"/>
                <a:ea typeface="+mj-ea"/>
              </a:rPr>
              <a:t>三字，间接点明官府征召有期限要求，诗人接到文书后，不得不日夜兼程，向邓州进发。</a:t>
            </a:r>
          </a:p>
          <a:p>
            <a:pPr>
              <a:lnSpc>
                <a:spcPct val="150000"/>
              </a:lnSpc>
            </a:pPr>
            <a:r>
              <a:rPr lang="en-US" altLang="zh-CN" sz="2400" b="1" dirty="0" smtClean="0">
                <a:latin typeface="+mj-ea"/>
                <a:ea typeface="+mj-ea"/>
              </a:rPr>
              <a:t>E</a:t>
            </a:r>
            <a:r>
              <a:rPr lang="zh-CN" altLang="zh-CN" sz="2400" b="1" dirty="0" smtClean="0">
                <a:latin typeface="+mj-ea"/>
                <a:ea typeface="+mj-ea"/>
              </a:rPr>
              <a:t>．本诗采用了比兴、虚实相生、用典等表现手法，收到了疏密有致、言简意丰、含蕴深厚的效果。</a:t>
            </a:r>
          </a:p>
          <a:p>
            <a:pPr>
              <a:lnSpc>
                <a:spcPct val="150000"/>
              </a:lnSpc>
            </a:pPr>
            <a:r>
              <a:rPr lang="en-US" altLang="zh-CN" sz="2400" b="1" dirty="0" smtClean="0">
                <a:latin typeface="+mj-ea"/>
                <a:ea typeface="+mj-ea"/>
              </a:rPr>
              <a:t>[</a:t>
            </a:r>
            <a:r>
              <a:rPr lang="zh-CN" altLang="zh-CN" sz="2400" b="1" dirty="0" smtClean="0">
                <a:latin typeface="+mj-ea"/>
                <a:ea typeface="+mj-ea"/>
              </a:rPr>
              <a:t>依法答题</a:t>
            </a:r>
            <a:r>
              <a:rPr lang="en-US" altLang="zh-CN" sz="2400" b="1" dirty="0" smtClean="0">
                <a:latin typeface="+mj-ea"/>
                <a:ea typeface="+mj-ea"/>
              </a:rPr>
              <a:t>] ____________________________</a:t>
            </a:r>
            <a:endParaRPr lang="zh-CN" altLang="zh-CN" sz="2400" b="1" dirty="0" smtClean="0">
              <a:latin typeface="+mj-ea"/>
              <a:ea typeface="+mj-ea"/>
            </a:endParaRPr>
          </a:p>
          <a:p>
            <a:pPr>
              <a:lnSpc>
                <a:spcPct val="150000"/>
              </a:lnSpc>
            </a:pPr>
            <a:endParaRPr lang="en-US" altLang="zh-CN" sz="2400" b="1" dirty="0" smtClean="0">
              <a:latin typeface="+mj-ea"/>
              <a:ea typeface="+mj-ea"/>
            </a:endParaRPr>
          </a:p>
          <a:p>
            <a:pPr>
              <a:lnSpc>
                <a:spcPct val="150000"/>
              </a:lnSpc>
            </a:pPr>
            <a:endParaRPr lang="en-US" altLang="zh-CN" sz="2400" b="1" dirty="0" smtClean="0">
              <a:latin typeface="+mj-ea"/>
              <a:ea typeface="+mj-ea"/>
            </a:endParaRPr>
          </a:p>
          <a:p>
            <a:pPr>
              <a:lnSpc>
                <a:spcPct val="150000"/>
              </a:lnSpc>
            </a:pPr>
            <a:endParaRPr lang="zh-CN" altLang="zh-CN" sz="2400" b="1" dirty="0" smtClean="0">
              <a:latin typeface="+mj-ea"/>
              <a:ea typeface="+mj-ea"/>
            </a:endParaRPr>
          </a:p>
          <a:p>
            <a:pPr>
              <a:lnSpc>
                <a:spcPct val="150000"/>
              </a:lnSpc>
            </a:pPr>
            <a:endParaRPr lang="en-US" altLang="zh-CN" sz="2400" b="1" dirty="0" smtClean="0">
              <a:latin typeface="+mj-ea"/>
              <a:ea typeface="+mj-ea"/>
            </a:endParaRPr>
          </a:p>
          <a:p>
            <a:pPr>
              <a:lnSpc>
                <a:spcPct val="150000"/>
              </a:lnSpc>
            </a:pPr>
            <a:endParaRPr lang="en-US" altLang="zh-CN" sz="2400" b="1" dirty="0" smtClean="0">
              <a:latin typeface="+mj-ea"/>
              <a:ea typeface="+mj-ea"/>
            </a:endParaRPr>
          </a:p>
          <a:p>
            <a:pPr>
              <a:lnSpc>
                <a:spcPct val="150000"/>
              </a:lnSpc>
            </a:pPr>
            <a:endParaRPr lang="en-US" altLang="zh-CN" sz="2400" b="1" dirty="0" smtClean="0">
              <a:latin typeface="+mj-ea"/>
              <a:ea typeface="+mj-ea"/>
            </a:endParaRPr>
          </a:p>
          <a:p>
            <a:pPr>
              <a:lnSpc>
                <a:spcPct val="150000"/>
              </a:lnSpc>
            </a:pPr>
            <a:endParaRPr lang="en-US" altLang="zh-CN" sz="2400" b="1" dirty="0" smtClean="0">
              <a:latin typeface="+mj-ea"/>
              <a:ea typeface="+mj-ea"/>
            </a:endParaRPr>
          </a:p>
          <a:p>
            <a:pPr>
              <a:lnSpc>
                <a:spcPct val="150000"/>
              </a:lnSpc>
            </a:pPr>
            <a:endParaRPr lang="en-US" altLang="zh-CN" sz="2400" b="1" dirty="0" smtClean="0">
              <a:latin typeface="+mj-ea"/>
              <a:ea typeface="+mj-ea"/>
            </a:endParaRPr>
          </a:p>
          <a:p>
            <a:pPr>
              <a:lnSpc>
                <a:spcPct val="150000"/>
              </a:lnSpc>
            </a:pPr>
            <a:endParaRPr lang="en-US" altLang="zh-CN" sz="2400" b="1" dirty="0" smtClean="0">
              <a:latin typeface="+mj-ea"/>
              <a:ea typeface="+mj-ea"/>
            </a:endParaRPr>
          </a:p>
          <a:p>
            <a:pPr>
              <a:lnSpc>
                <a:spcPct val="150000"/>
              </a:lnSpc>
            </a:pPr>
            <a:endParaRPr lang="zh-CN" altLang="zh-CN" sz="2400" b="1" dirty="0" smtClean="0">
              <a:latin typeface="+mj-ea"/>
              <a:ea typeface="+mj-ea"/>
            </a:endParaRPr>
          </a:p>
          <a:p>
            <a:endParaRPr lang="zh-CN" altLang="en-US" dirty="0"/>
          </a:p>
        </p:txBody>
      </p:sp>
    </p:spTree>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2" name="组合 6"/>
          <p:cNvGrpSpPr/>
          <p:nvPr/>
        </p:nvGrpSpPr>
        <p:grpSpPr>
          <a:xfrm>
            <a:off x="0" y="3071810"/>
            <a:ext cx="609600" cy="1857388"/>
            <a:chOff x="0" y="2714620"/>
            <a:chExt cx="609600" cy="1857388"/>
          </a:xfrm>
        </p:grpSpPr>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
        <p:nvSpPr>
          <p:cNvPr id="8" name="内容占位符 7"/>
          <p:cNvSpPr>
            <a:spLocks noGrp="1"/>
          </p:cNvSpPr>
          <p:nvPr>
            <p:ph idx="1"/>
          </p:nvPr>
        </p:nvSpPr>
        <p:spPr>
          <a:xfrm>
            <a:off x="683568" y="1124744"/>
            <a:ext cx="7920000" cy="3699088"/>
          </a:xfrm>
        </p:spPr>
        <p:txBody>
          <a:bodyPr/>
          <a:lstStyle/>
          <a:p>
            <a:r>
              <a:rPr lang="zh-CN" altLang="zh-CN" dirty="0" smtClean="0"/>
              <a:t>　</a:t>
            </a:r>
          </a:p>
          <a:p>
            <a:endParaRPr lang="zh-CN" altLang="en-US" dirty="0"/>
          </a:p>
        </p:txBody>
      </p:sp>
      <p:sp>
        <p:nvSpPr>
          <p:cNvPr id="15" name="TextBox 14"/>
          <p:cNvSpPr txBox="1"/>
          <p:nvPr/>
        </p:nvSpPr>
        <p:spPr>
          <a:xfrm>
            <a:off x="899592" y="1412776"/>
            <a:ext cx="7272808" cy="646331"/>
          </a:xfrm>
          <a:prstGeom prst="rect">
            <a:avLst/>
          </a:prstGeom>
          <a:noFill/>
        </p:spPr>
        <p:txBody>
          <a:bodyPr wrap="square" rtlCol="0">
            <a:spAutoFit/>
          </a:bodyPr>
          <a:lstStyle/>
          <a:p>
            <a:endParaRPr lang="zh-CN" altLang="en-US" dirty="0" smtClean="0"/>
          </a:p>
          <a:p>
            <a:endParaRPr lang="zh-CN" altLang="en-US" dirty="0"/>
          </a:p>
        </p:txBody>
      </p:sp>
      <p:sp>
        <p:nvSpPr>
          <p:cNvPr id="10" name="TextBox 9"/>
          <p:cNvSpPr txBox="1"/>
          <p:nvPr/>
        </p:nvSpPr>
        <p:spPr>
          <a:xfrm>
            <a:off x="827584" y="1196752"/>
            <a:ext cx="7776864" cy="7809830"/>
          </a:xfrm>
          <a:prstGeom prst="rect">
            <a:avLst/>
          </a:prstGeom>
          <a:noFill/>
        </p:spPr>
        <p:txBody>
          <a:bodyPr wrap="square" rtlCol="0">
            <a:spAutoFit/>
          </a:bodyPr>
          <a:lstStyle/>
          <a:p>
            <a:pPr eaLnBrk="0" hangingPunct="0">
              <a:lnSpc>
                <a:spcPts val="3500"/>
              </a:lnSpc>
              <a:spcBef>
                <a:spcPts val="0"/>
              </a:spcBef>
            </a:pPr>
            <a:r>
              <a:rPr lang="zh-CN" altLang="zh-CN" sz="2400" b="1" dirty="0" smtClean="0">
                <a:solidFill>
                  <a:srgbClr val="990033"/>
                </a:solidFill>
                <a:latin typeface="Times New Roman" panose="02020603050405020304" pitchFamily="18" charset="0"/>
                <a:ea typeface="+mn-ea"/>
                <a:cs typeface="Times New Roman" panose="02020603050405020304" pitchFamily="18" charset="0"/>
              </a:rPr>
              <a:t>例</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3</a:t>
            </a:r>
            <a:r>
              <a:rPr lang="zh-CN" altLang="zh-CN" sz="2400" b="1" dirty="0" smtClean="0">
                <a:solidFill>
                  <a:srgbClr val="990033"/>
                </a:solidFill>
                <a:latin typeface="Times New Roman" panose="02020603050405020304" pitchFamily="18" charset="0"/>
                <a:ea typeface="+mn-ea"/>
                <a:cs typeface="Times New Roman" panose="02020603050405020304" pitchFamily="18" charset="0"/>
              </a:rPr>
              <a:t>　</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AB</a:t>
            </a:r>
            <a:r>
              <a:rPr lang="zh-CN" altLang="zh-CN" sz="2400" b="1" dirty="0" smtClean="0">
                <a:solidFill>
                  <a:srgbClr val="990033"/>
                </a:solidFill>
                <a:latin typeface="Times New Roman" panose="02020603050405020304" pitchFamily="18" charset="0"/>
                <a:ea typeface="+mn-ea"/>
                <a:cs typeface="Times New Roman" panose="02020603050405020304" pitchFamily="18" charset="0"/>
              </a:rPr>
              <a:t>　</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zh-CN" sz="2400" b="1" dirty="0" smtClean="0">
                <a:solidFill>
                  <a:srgbClr val="990033"/>
                </a:solidFill>
                <a:latin typeface="Times New Roman" panose="02020603050405020304" pitchFamily="18" charset="0"/>
                <a:ea typeface="+mn-ea"/>
                <a:cs typeface="Times New Roman" panose="02020603050405020304" pitchFamily="18" charset="0"/>
              </a:rPr>
              <a:t>解析</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 C</a:t>
            </a:r>
            <a:r>
              <a:rPr lang="zh-CN" altLang="zh-CN" sz="2400" b="1" dirty="0" smtClean="0">
                <a:solidFill>
                  <a:srgbClr val="990033"/>
                </a:solidFill>
                <a:latin typeface="Times New Roman" panose="02020603050405020304" pitchFamily="18" charset="0"/>
                <a:ea typeface="+mn-ea"/>
                <a:cs typeface="Times New Roman" panose="02020603050405020304" pitchFamily="18" charset="0"/>
              </a:rPr>
              <a:t>项，</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zh-CN" sz="2400" b="1" dirty="0" smtClean="0">
                <a:solidFill>
                  <a:srgbClr val="990033"/>
                </a:solidFill>
                <a:latin typeface="Times New Roman" panose="02020603050405020304" pitchFamily="18" charset="0"/>
                <a:ea typeface="+mn-ea"/>
                <a:cs typeface="Times New Roman" panose="02020603050405020304" pitchFamily="18" charset="0"/>
              </a:rPr>
              <a:t>不可抑制的满足与喜悦之态</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zh-CN" sz="2400" b="1" dirty="0" smtClean="0">
                <a:solidFill>
                  <a:srgbClr val="990033"/>
                </a:solidFill>
                <a:latin typeface="Times New Roman" panose="02020603050405020304" pitchFamily="18" charset="0"/>
                <a:ea typeface="+mn-ea"/>
                <a:cs typeface="Times New Roman" panose="02020603050405020304" pitchFamily="18" charset="0"/>
              </a:rPr>
              <a:t>错；</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D</a:t>
            </a:r>
            <a:r>
              <a:rPr lang="zh-CN" altLang="zh-CN" sz="2400" b="1" dirty="0" smtClean="0">
                <a:solidFill>
                  <a:srgbClr val="990033"/>
                </a:solidFill>
                <a:latin typeface="Times New Roman" panose="02020603050405020304" pitchFamily="18" charset="0"/>
                <a:ea typeface="+mn-ea"/>
                <a:cs typeface="Times New Roman" panose="02020603050405020304" pitchFamily="18" charset="0"/>
              </a:rPr>
              <a:t>项，</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zh-CN" sz="2400" b="1" dirty="0" smtClean="0">
                <a:solidFill>
                  <a:srgbClr val="990033"/>
                </a:solidFill>
                <a:latin typeface="Times New Roman" panose="02020603050405020304" pitchFamily="18" charset="0"/>
                <a:ea typeface="+mn-ea"/>
                <a:cs typeface="Times New Roman" panose="02020603050405020304" pitchFamily="18" charset="0"/>
              </a:rPr>
              <a:t>官有程</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zh-CN" sz="2400" b="1" dirty="0" smtClean="0">
                <a:solidFill>
                  <a:srgbClr val="990033"/>
                </a:solidFill>
                <a:latin typeface="Times New Roman" panose="02020603050405020304" pitchFamily="18" charset="0"/>
                <a:ea typeface="+mn-ea"/>
                <a:cs typeface="Times New Roman" panose="02020603050405020304" pitchFamily="18" charset="0"/>
              </a:rPr>
              <a:t>直接点明官府征召有期限要求；</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E</a:t>
            </a:r>
            <a:r>
              <a:rPr lang="zh-CN" altLang="zh-CN" sz="2400" b="1" dirty="0" smtClean="0">
                <a:solidFill>
                  <a:srgbClr val="990033"/>
                </a:solidFill>
                <a:latin typeface="Times New Roman" panose="02020603050405020304" pitchFamily="18" charset="0"/>
                <a:ea typeface="+mn-ea"/>
                <a:cs typeface="Times New Roman" panose="02020603050405020304" pitchFamily="18" charset="0"/>
              </a:rPr>
              <a:t>项，本诗没有采用比兴的手法。</a:t>
            </a:r>
          </a:p>
          <a:p>
            <a:pPr>
              <a:lnSpc>
                <a:spcPct val="150000"/>
              </a:lnSpc>
            </a:pPr>
            <a:endParaRPr lang="zh-CN" altLang="zh-CN" sz="2400" b="1" dirty="0" smtClean="0">
              <a:latin typeface="+mj-ea"/>
              <a:ea typeface="+mj-ea"/>
            </a:endParaRPr>
          </a:p>
          <a:p>
            <a:pPr>
              <a:lnSpc>
                <a:spcPct val="150000"/>
              </a:lnSpc>
            </a:pPr>
            <a:endParaRPr lang="en-US" altLang="zh-CN" sz="2400" b="1" dirty="0" smtClean="0">
              <a:latin typeface="+mj-ea"/>
              <a:ea typeface="+mj-ea"/>
            </a:endParaRPr>
          </a:p>
          <a:p>
            <a:pPr>
              <a:lnSpc>
                <a:spcPct val="150000"/>
              </a:lnSpc>
            </a:pPr>
            <a:endParaRPr lang="en-US" altLang="zh-CN" sz="2400" b="1" dirty="0" smtClean="0">
              <a:latin typeface="+mj-ea"/>
              <a:ea typeface="+mj-ea"/>
            </a:endParaRPr>
          </a:p>
          <a:p>
            <a:pPr>
              <a:lnSpc>
                <a:spcPct val="150000"/>
              </a:lnSpc>
            </a:pPr>
            <a:endParaRPr lang="zh-CN" altLang="zh-CN" sz="2400" b="1" dirty="0" smtClean="0">
              <a:latin typeface="+mj-ea"/>
              <a:ea typeface="+mj-ea"/>
            </a:endParaRPr>
          </a:p>
          <a:p>
            <a:pPr>
              <a:lnSpc>
                <a:spcPct val="150000"/>
              </a:lnSpc>
            </a:pPr>
            <a:endParaRPr lang="en-US" altLang="zh-CN" sz="2400" b="1" dirty="0" smtClean="0">
              <a:latin typeface="+mj-ea"/>
              <a:ea typeface="+mj-ea"/>
            </a:endParaRPr>
          </a:p>
          <a:p>
            <a:pPr>
              <a:lnSpc>
                <a:spcPct val="150000"/>
              </a:lnSpc>
            </a:pPr>
            <a:endParaRPr lang="en-US" altLang="zh-CN" sz="2400" b="1" dirty="0" smtClean="0">
              <a:latin typeface="+mj-ea"/>
              <a:ea typeface="+mj-ea"/>
            </a:endParaRPr>
          </a:p>
          <a:p>
            <a:pPr>
              <a:lnSpc>
                <a:spcPct val="150000"/>
              </a:lnSpc>
            </a:pPr>
            <a:endParaRPr lang="en-US" altLang="zh-CN" sz="2400" b="1" dirty="0" smtClean="0">
              <a:latin typeface="+mj-ea"/>
              <a:ea typeface="+mj-ea"/>
            </a:endParaRPr>
          </a:p>
          <a:p>
            <a:pPr>
              <a:lnSpc>
                <a:spcPct val="150000"/>
              </a:lnSpc>
            </a:pPr>
            <a:endParaRPr lang="en-US" altLang="zh-CN" sz="2400" b="1" dirty="0" smtClean="0">
              <a:latin typeface="+mj-ea"/>
              <a:ea typeface="+mj-ea"/>
            </a:endParaRPr>
          </a:p>
          <a:p>
            <a:pPr>
              <a:lnSpc>
                <a:spcPct val="150000"/>
              </a:lnSpc>
            </a:pPr>
            <a:endParaRPr lang="en-US" altLang="zh-CN" sz="2400" b="1" dirty="0" smtClean="0">
              <a:latin typeface="+mj-ea"/>
              <a:ea typeface="+mj-ea"/>
            </a:endParaRPr>
          </a:p>
          <a:p>
            <a:pPr>
              <a:lnSpc>
                <a:spcPct val="150000"/>
              </a:lnSpc>
            </a:pPr>
            <a:endParaRPr lang="en-US" altLang="zh-CN" sz="2400" b="1" dirty="0" smtClean="0">
              <a:latin typeface="+mj-ea"/>
              <a:ea typeface="+mj-ea"/>
            </a:endParaRPr>
          </a:p>
          <a:p>
            <a:pPr>
              <a:lnSpc>
                <a:spcPct val="150000"/>
              </a:lnSpc>
            </a:pPr>
            <a:endParaRPr lang="zh-CN" altLang="zh-CN" sz="2400" b="1" dirty="0" smtClean="0">
              <a:latin typeface="+mj-ea"/>
              <a:ea typeface="+mj-ea"/>
            </a:endParaRPr>
          </a:p>
          <a:p>
            <a:endParaRPr lang="zh-CN" alt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642910" y="936625"/>
            <a:ext cx="8215370" cy="5399088"/>
          </a:xfrm>
        </p:spPr>
        <p:txBody>
          <a:bodyPr/>
          <a:lstStyle/>
          <a:p>
            <a:pPr>
              <a:spcBef>
                <a:spcPct val="0"/>
              </a:spcBef>
            </a:pPr>
            <a:r>
              <a:rPr lang="zh-CN" altLang="en-US" dirty="0" smtClean="0">
                <a:latin typeface="黑体" panose="02010600030101010101" charset="-122"/>
                <a:ea typeface="黑体" panose="02010600030101010101" charset="-122"/>
              </a:rPr>
              <a:t>►　技法三　熟用答题模板，突破诗歌四大题型</a:t>
            </a:r>
          </a:p>
          <a:p>
            <a:pPr indent="266700" algn="just">
              <a:spcAft>
                <a:spcPts val="0"/>
              </a:spcAft>
            </a:pPr>
            <a:r>
              <a:rPr lang="zh-CN" altLang="en-US" kern="100" dirty="0" smtClean="0">
                <a:latin typeface="Times New Roman" panose="02020603050405020304"/>
                <a:ea typeface="黑体" panose="02010600030101010101" charset="-122"/>
                <a:cs typeface="Times New Roman" panose="02020603050405020304"/>
              </a:rPr>
              <a:t>一、形象类</a:t>
            </a:r>
          </a:p>
          <a:p>
            <a:pPr indent="266700" algn="just">
              <a:spcAft>
                <a:spcPts val="0"/>
              </a:spcAft>
            </a:pPr>
            <a:r>
              <a:rPr lang="en-US" altLang="en-US" kern="100" dirty="0" smtClean="0">
                <a:latin typeface="Times New Roman" panose="02020603050405020304"/>
                <a:ea typeface="黑体" panose="02010600030101010101" charset="-122"/>
                <a:cs typeface="Times New Roman" panose="02020603050405020304"/>
              </a:rPr>
              <a:t>1</a:t>
            </a:r>
            <a:r>
              <a:rPr lang="zh-CN" altLang="en-US" kern="100" dirty="0" smtClean="0">
                <a:latin typeface="Times New Roman" panose="02020603050405020304"/>
                <a:ea typeface="黑体" panose="02010600030101010101" charset="-122"/>
                <a:cs typeface="Times New Roman" panose="02020603050405020304"/>
              </a:rPr>
              <a:t>．人物、事物形象型</a:t>
            </a:r>
          </a:p>
          <a:p>
            <a:pPr indent="266700" algn="just">
              <a:spcAft>
                <a:spcPts val="0"/>
              </a:spcAft>
            </a:pPr>
            <a:r>
              <a:rPr lang="zh-CN" altLang="en-US" kern="100" dirty="0" smtClean="0">
                <a:latin typeface="Times New Roman" panose="02020603050405020304"/>
                <a:ea typeface="黑体" panose="02010600030101010101" charset="-122"/>
                <a:cs typeface="Courier New" panose="02070309020205020404"/>
              </a:rPr>
              <a:t>       </a:t>
            </a:r>
            <a:r>
              <a:rPr lang="en-US" kern="100" dirty="0" smtClean="0">
                <a:latin typeface="+mj-ea"/>
                <a:ea typeface="+mj-ea"/>
                <a:cs typeface="Courier New" panose="02070309020205020404"/>
              </a:rPr>
              <a:t>[</a:t>
            </a:r>
            <a:r>
              <a:rPr lang="zh-CN" altLang="en-US" kern="100" dirty="0" smtClean="0">
                <a:latin typeface="+mj-ea"/>
                <a:ea typeface="+mj-ea"/>
                <a:cs typeface="Times New Roman" panose="02020603050405020304"/>
              </a:rPr>
              <a:t>答题模板</a:t>
            </a:r>
            <a:r>
              <a:rPr lang="en-US" kern="100" dirty="0" smtClean="0">
                <a:latin typeface="+mj-ea"/>
                <a:ea typeface="+mj-ea"/>
                <a:cs typeface="Courier New" panose="02070309020205020404"/>
              </a:rPr>
              <a:t>] </a:t>
            </a:r>
            <a:r>
              <a:rPr lang="zh-CN" altLang="en-US" kern="100" dirty="0" smtClean="0">
                <a:latin typeface="Times New Roman" panose="02020603050405020304"/>
                <a:cs typeface="Times New Roman" panose="02020603050405020304"/>
              </a:rPr>
              <a:t>这首诗生动形象地塑造了一个</a:t>
            </a:r>
            <a:r>
              <a:rPr lang="en-US" kern="100" dirty="0" smtClean="0">
                <a:latin typeface="Times New Roman" panose="02020603050405020304"/>
                <a:cs typeface="Courier New" panose="02070309020205020404"/>
              </a:rPr>
              <a:t>(</a:t>
            </a:r>
            <a:r>
              <a:rPr lang="zh-CN" altLang="en-US" kern="100" dirty="0" smtClean="0">
                <a:latin typeface="Times New Roman" panose="02020603050405020304"/>
                <a:cs typeface="Times New Roman" panose="02020603050405020304"/>
              </a:rPr>
              <a:t>群</a:t>
            </a:r>
            <a:r>
              <a:rPr lang="en-US" kern="100" dirty="0" smtClean="0">
                <a:latin typeface="Times New Roman" panose="02020603050405020304"/>
                <a:cs typeface="Courier New" panose="02070309020205020404"/>
              </a:rPr>
              <a:t>)</a:t>
            </a:r>
            <a:r>
              <a:rPr lang="en-US" kern="100" dirty="0" smtClean="0">
                <a:latin typeface="宋体" panose="02010600030101010101" pitchFamily="2" charset="-122"/>
                <a:cs typeface="Times New Roman" panose="02020603050405020304"/>
              </a:rPr>
              <a:t>……</a:t>
            </a:r>
            <a:r>
              <a:rPr lang="zh-CN" altLang="en-US" kern="100" dirty="0" smtClean="0">
                <a:latin typeface="Times New Roman" panose="02020603050405020304"/>
                <a:cs typeface="Times New Roman" panose="02020603050405020304"/>
              </a:rPr>
              <a:t>的形</a:t>
            </a:r>
            <a:endParaRPr lang="en-US" altLang="zh-CN" kern="100" dirty="0" smtClean="0">
              <a:latin typeface="Times New Roman" panose="02020603050405020304"/>
              <a:cs typeface="Times New Roman" panose="02020603050405020304"/>
            </a:endParaRPr>
          </a:p>
          <a:p>
            <a:pPr indent="266700" algn="just">
              <a:spcAft>
                <a:spcPts val="0"/>
              </a:spcAft>
            </a:pPr>
            <a:r>
              <a:rPr lang="en-US" altLang="zh-CN" kern="100" dirty="0" smtClean="0">
                <a:latin typeface="Times New Roman" panose="02020603050405020304"/>
                <a:cs typeface="Times New Roman" panose="02020603050405020304"/>
              </a:rPr>
              <a:t>      </a:t>
            </a:r>
            <a:r>
              <a:rPr lang="zh-CN" altLang="en-US" kern="100" dirty="0" smtClean="0">
                <a:latin typeface="Times New Roman" panose="02020603050405020304"/>
                <a:cs typeface="Times New Roman" panose="02020603050405020304"/>
              </a:rPr>
              <a:t>象。</a:t>
            </a:r>
            <a:r>
              <a:rPr lang="en-US" kern="100" dirty="0" smtClean="0">
                <a:latin typeface="Times New Roman" panose="02020603050405020304"/>
                <a:cs typeface="Courier New" panose="02070309020205020404"/>
              </a:rPr>
              <a:t>(</a:t>
            </a:r>
            <a:r>
              <a:rPr lang="zh-CN" altLang="en-US" kern="100" dirty="0" smtClean="0">
                <a:latin typeface="Times New Roman" panose="02020603050405020304"/>
                <a:cs typeface="Times New Roman" panose="02020603050405020304"/>
              </a:rPr>
              <a:t>步骤</a:t>
            </a:r>
            <a:r>
              <a:rPr lang="en-US" kern="100" dirty="0" smtClean="0">
                <a:latin typeface="Times New Roman" panose="02020603050405020304"/>
                <a:cs typeface="Courier New" panose="02070309020205020404"/>
              </a:rPr>
              <a:t>1)</a:t>
            </a:r>
            <a:r>
              <a:rPr lang="zh-CN" altLang="en-US" kern="100" dirty="0" smtClean="0">
                <a:latin typeface="Times New Roman" panose="02020603050405020304"/>
                <a:cs typeface="Times New Roman" panose="02020603050405020304"/>
              </a:rPr>
              <a:t>诗歌中</a:t>
            </a:r>
            <a:r>
              <a:rPr lang="en-US" kern="100" dirty="0" smtClean="0">
                <a:latin typeface="宋体" panose="02010600030101010101" pitchFamily="2" charset="-122"/>
                <a:cs typeface="Times New Roman" panose="02020603050405020304"/>
              </a:rPr>
              <a:t>……</a:t>
            </a:r>
            <a:r>
              <a:rPr lang="zh-CN" altLang="en-US" kern="100" dirty="0" smtClean="0">
                <a:latin typeface="Times New Roman" panose="02020603050405020304"/>
                <a:cs typeface="Times New Roman" panose="02020603050405020304"/>
              </a:rPr>
              <a:t>句写了</a:t>
            </a:r>
            <a:r>
              <a:rPr lang="en-US" kern="100" dirty="0" smtClean="0">
                <a:latin typeface="宋体" panose="02010600030101010101" pitchFamily="2" charset="-122"/>
                <a:cs typeface="Times New Roman" panose="02020603050405020304"/>
              </a:rPr>
              <a:t>……</a:t>
            </a:r>
            <a:r>
              <a:rPr lang="zh-CN" altLang="en-US" kern="100" dirty="0" smtClean="0">
                <a:latin typeface="Times New Roman" panose="02020603050405020304"/>
                <a:cs typeface="Times New Roman" panose="02020603050405020304"/>
              </a:rPr>
              <a:t>，表现了</a:t>
            </a:r>
            <a:r>
              <a:rPr lang="en-US" kern="100" dirty="0" smtClean="0">
                <a:latin typeface="宋体" panose="02010600030101010101" pitchFamily="2" charset="-122"/>
                <a:cs typeface="Times New Roman" panose="02020603050405020304"/>
              </a:rPr>
              <a:t>……</a:t>
            </a:r>
            <a:r>
              <a:rPr lang="zh-CN" altLang="en-US" kern="100" dirty="0" smtClean="0">
                <a:latin typeface="Times New Roman" panose="02020603050405020304"/>
                <a:cs typeface="Times New Roman" panose="02020603050405020304"/>
              </a:rPr>
              <a:t>；</a:t>
            </a:r>
            <a:endParaRPr lang="en-US" altLang="zh-CN" kern="100" dirty="0" smtClean="0">
              <a:latin typeface="Times New Roman" panose="02020603050405020304"/>
              <a:cs typeface="Times New Roman" panose="02020603050405020304"/>
            </a:endParaRPr>
          </a:p>
          <a:p>
            <a:pPr indent="266700" algn="just">
              <a:spcAft>
                <a:spcPts val="0"/>
              </a:spcAft>
            </a:pPr>
            <a:r>
              <a:rPr lang="en-US" kern="100" dirty="0" smtClean="0">
                <a:latin typeface="Times New Roman" panose="02020603050405020304"/>
                <a:cs typeface="Times New Roman" panose="02020603050405020304"/>
              </a:rPr>
              <a:t>      </a:t>
            </a:r>
            <a:r>
              <a:rPr lang="en-US" kern="100" dirty="0" smtClean="0">
                <a:latin typeface="宋体" panose="02010600030101010101" pitchFamily="2" charset="-122"/>
                <a:cs typeface="Times New Roman" panose="02020603050405020304"/>
              </a:rPr>
              <a:t>……</a:t>
            </a:r>
            <a:r>
              <a:rPr lang="zh-CN" altLang="en-US" kern="100" dirty="0" smtClean="0">
                <a:latin typeface="Times New Roman" panose="02020603050405020304"/>
                <a:cs typeface="Times New Roman" panose="02020603050405020304"/>
              </a:rPr>
              <a:t>句写了</a:t>
            </a:r>
            <a:r>
              <a:rPr lang="en-US" kern="100" dirty="0" smtClean="0">
                <a:latin typeface="宋体" panose="02010600030101010101" pitchFamily="2" charset="-122"/>
                <a:cs typeface="Times New Roman" panose="02020603050405020304"/>
              </a:rPr>
              <a:t>……</a:t>
            </a:r>
            <a:r>
              <a:rPr lang="zh-CN" altLang="en-US" kern="100" dirty="0" smtClean="0">
                <a:latin typeface="Times New Roman" panose="02020603050405020304"/>
                <a:cs typeface="Times New Roman" panose="02020603050405020304"/>
              </a:rPr>
              <a:t>，表现了</a:t>
            </a:r>
            <a:r>
              <a:rPr lang="en-US" kern="100" dirty="0" smtClean="0">
                <a:latin typeface="宋体" panose="02010600030101010101" pitchFamily="2" charset="-122"/>
                <a:cs typeface="Times New Roman" panose="02020603050405020304"/>
              </a:rPr>
              <a:t>……</a:t>
            </a:r>
            <a:r>
              <a:rPr lang="zh-CN" altLang="en-US" kern="100" dirty="0" smtClean="0">
                <a:latin typeface="Times New Roman" panose="02020603050405020304"/>
                <a:cs typeface="Times New Roman" panose="02020603050405020304"/>
              </a:rPr>
              <a:t>。</a:t>
            </a:r>
            <a:r>
              <a:rPr lang="en-US" kern="100" dirty="0" smtClean="0">
                <a:latin typeface="Times New Roman" panose="02020603050405020304"/>
                <a:cs typeface="Courier New" panose="02070309020205020404"/>
              </a:rPr>
              <a:t>(</a:t>
            </a:r>
            <a:r>
              <a:rPr lang="zh-CN" altLang="en-US" kern="100" dirty="0" smtClean="0">
                <a:latin typeface="Times New Roman" panose="02020603050405020304"/>
                <a:cs typeface="Times New Roman" panose="02020603050405020304"/>
              </a:rPr>
              <a:t>步骤</a:t>
            </a:r>
            <a:r>
              <a:rPr lang="en-US" kern="100" dirty="0" smtClean="0">
                <a:latin typeface="Times New Roman" panose="02020603050405020304"/>
                <a:cs typeface="Courier New" panose="02070309020205020404"/>
              </a:rPr>
              <a:t>2)</a:t>
            </a:r>
            <a:r>
              <a:rPr lang="zh-CN" altLang="en-US" kern="100" dirty="0" smtClean="0">
                <a:latin typeface="Times New Roman" panose="02020603050405020304"/>
                <a:cs typeface="Times New Roman" panose="02020603050405020304"/>
              </a:rPr>
              <a:t>诗人通过塑造</a:t>
            </a:r>
            <a:endParaRPr lang="en-US" altLang="zh-CN" kern="100" dirty="0" smtClean="0">
              <a:latin typeface="Times New Roman" panose="02020603050405020304"/>
              <a:cs typeface="Times New Roman" panose="02020603050405020304"/>
            </a:endParaRPr>
          </a:p>
          <a:p>
            <a:pPr indent="266700" algn="just">
              <a:spcAft>
                <a:spcPts val="0"/>
              </a:spcAft>
            </a:pPr>
            <a:r>
              <a:rPr lang="en-US" kern="100" dirty="0" smtClean="0">
                <a:latin typeface="Times New Roman" panose="02020603050405020304"/>
                <a:cs typeface="Times New Roman" panose="02020603050405020304"/>
              </a:rPr>
              <a:t>      </a:t>
            </a:r>
            <a:r>
              <a:rPr lang="en-US" kern="100" dirty="0" smtClean="0">
                <a:latin typeface="宋体" panose="02010600030101010101" pitchFamily="2" charset="-122"/>
                <a:cs typeface="Times New Roman" panose="02020603050405020304"/>
              </a:rPr>
              <a:t>……</a:t>
            </a:r>
            <a:r>
              <a:rPr lang="zh-CN" altLang="en-US" kern="100" dirty="0" smtClean="0">
                <a:latin typeface="Times New Roman" panose="02020603050405020304"/>
                <a:cs typeface="Times New Roman" panose="02020603050405020304"/>
              </a:rPr>
              <a:t>，抒发</a:t>
            </a:r>
            <a:r>
              <a:rPr lang="en-US" kern="100" dirty="0" smtClean="0">
                <a:latin typeface="Times New Roman" panose="02020603050405020304"/>
                <a:cs typeface="Courier New" panose="02070309020205020404"/>
              </a:rPr>
              <a:t>(</a:t>
            </a:r>
            <a:r>
              <a:rPr lang="zh-CN" altLang="en-US" kern="100" dirty="0" smtClean="0">
                <a:latin typeface="Times New Roman" panose="02020603050405020304"/>
                <a:cs typeface="Times New Roman" panose="02020603050405020304"/>
              </a:rPr>
              <a:t>表现</a:t>
            </a:r>
            <a:r>
              <a:rPr lang="en-US" kern="100" dirty="0" smtClean="0">
                <a:latin typeface="Times New Roman" panose="02020603050405020304"/>
                <a:cs typeface="Courier New" panose="02070309020205020404"/>
              </a:rPr>
              <a:t>)</a:t>
            </a:r>
            <a:r>
              <a:rPr lang="zh-CN" altLang="en-US" kern="100" dirty="0" smtClean="0">
                <a:latin typeface="Times New Roman" panose="02020603050405020304"/>
                <a:cs typeface="Times New Roman" panose="02020603050405020304"/>
              </a:rPr>
              <a:t>了诗人</a:t>
            </a:r>
            <a:r>
              <a:rPr lang="en-US" kern="100" dirty="0" smtClean="0">
                <a:latin typeface="Times New Roman" panose="02020603050405020304"/>
                <a:cs typeface="Courier New" panose="02070309020205020404"/>
              </a:rPr>
              <a:t>(</a:t>
            </a:r>
            <a:r>
              <a:rPr lang="zh-CN" altLang="en-US" kern="100" dirty="0" smtClean="0">
                <a:latin typeface="Times New Roman" panose="02020603050405020304"/>
                <a:cs typeface="Times New Roman" panose="02020603050405020304"/>
              </a:rPr>
              <a:t>主人公</a:t>
            </a:r>
            <a:r>
              <a:rPr lang="en-US" kern="100" dirty="0" smtClean="0">
                <a:latin typeface="Times New Roman" panose="02020603050405020304"/>
                <a:cs typeface="Courier New" panose="02070309020205020404"/>
              </a:rPr>
              <a:t>)</a:t>
            </a:r>
            <a:r>
              <a:rPr lang="en-US" kern="100" dirty="0" smtClean="0">
                <a:latin typeface="宋体" panose="02010600030101010101" pitchFamily="2" charset="-122"/>
                <a:cs typeface="Times New Roman" panose="02020603050405020304"/>
              </a:rPr>
              <a:t>……</a:t>
            </a:r>
            <a:r>
              <a:rPr lang="zh-CN" altLang="en-US" kern="100" dirty="0" smtClean="0">
                <a:latin typeface="Times New Roman" panose="02020603050405020304"/>
                <a:cs typeface="Times New Roman" panose="02020603050405020304"/>
              </a:rPr>
              <a:t>的情感</a:t>
            </a:r>
            <a:r>
              <a:rPr lang="en-US" kern="100" dirty="0" smtClean="0">
                <a:latin typeface="Times New Roman" panose="02020603050405020304"/>
                <a:cs typeface="Courier New" panose="02070309020205020404"/>
              </a:rPr>
              <a:t>(</a:t>
            </a:r>
            <a:r>
              <a:rPr lang="zh-CN" altLang="en-US" kern="100" dirty="0" smtClean="0">
                <a:latin typeface="Times New Roman" panose="02020603050405020304"/>
                <a:cs typeface="Times New Roman" panose="02020603050405020304"/>
              </a:rPr>
              <a:t>态度、情</a:t>
            </a:r>
            <a:endParaRPr lang="en-US" altLang="zh-CN" kern="100" dirty="0" smtClean="0">
              <a:latin typeface="Times New Roman" panose="02020603050405020304"/>
              <a:cs typeface="Times New Roman" panose="02020603050405020304"/>
            </a:endParaRPr>
          </a:p>
          <a:p>
            <a:pPr indent="266700" algn="just">
              <a:spcAft>
                <a:spcPts val="0"/>
              </a:spcAft>
            </a:pPr>
            <a:r>
              <a:rPr lang="en-US" altLang="zh-CN" kern="100" dirty="0" smtClean="0">
                <a:latin typeface="Times New Roman" panose="02020603050405020304"/>
                <a:cs typeface="Times New Roman" panose="02020603050405020304"/>
              </a:rPr>
              <a:t>      </a:t>
            </a:r>
            <a:r>
              <a:rPr lang="zh-CN" altLang="en-US" kern="100" dirty="0" smtClean="0">
                <a:latin typeface="Times New Roman" panose="02020603050405020304"/>
                <a:cs typeface="Times New Roman" panose="02020603050405020304"/>
              </a:rPr>
              <a:t>操等</a:t>
            </a:r>
            <a:r>
              <a:rPr lang="en-US" kern="100" dirty="0" smtClean="0">
                <a:latin typeface="Times New Roman" panose="02020603050405020304"/>
                <a:cs typeface="Courier New" panose="02070309020205020404"/>
              </a:rPr>
              <a:t>)</a:t>
            </a:r>
            <a:r>
              <a:rPr lang="zh-CN" altLang="en-US" kern="100" dirty="0" smtClean="0">
                <a:latin typeface="Times New Roman" panose="02020603050405020304"/>
                <a:cs typeface="Times New Roman" panose="02020603050405020304"/>
              </a:rPr>
              <a:t>。</a:t>
            </a:r>
            <a:r>
              <a:rPr lang="en-US" kern="100" dirty="0" smtClean="0">
                <a:latin typeface="Times New Roman" panose="02020603050405020304"/>
                <a:cs typeface="Courier New" panose="02070309020205020404"/>
              </a:rPr>
              <a:t>(</a:t>
            </a:r>
            <a:r>
              <a:rPr lang="zh-CN" altLang="en-US" kern="100" dirty="0" smtClean="0">
                <a:latin typeface="Times New Roman" panose="02020603050405020304"/>
                <a:cs typeface="Times New Roman" panose="02020603050405020304"/>
              </a:rPr>
              <a:t>步骤</a:t>
            </a:r>
            <a:r>
              <a:rPr lang="en-US" kern="100" dirty="0" smtClean="0">
                <a:latin typeface="Times New Roman" panose="02020603050405020304"/>
                <a:cs typeface="Courier New" panose="02070309020205020404"/>
              </a:rPr>
              <a:t>3)</a:t>
            </a:r>
            <a:endParaRPr lang="zh-CN" altLang="en-US" kern="100" dirty="0" smtClean="0">
              <a:latin typeface="宋体" panose="02010600030101010101" pitchFamily="2" charset="-122"/>
              <a:cs typeface="Courier New" panose="02070309020205020404"/>
            </a:endParaRPr>
          </a:p>
          <a:p>
            <a:endParaRPr lang="zh-CN" altLang="en-US" dirty="0" smtClean="0"/>
          </a:p>
          <a:p>
            <a:endParaRPr lang="zh-CN" altLang="en-US" dirty="0" smtClean="0"/>
          </a:p>
        </p:txBody>
      </p:sp>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2" name="组合 6"/>
          <p:cNvGrpSpPr/>
          <p:nvPr/>
        </p:nvGrpSpPr>
        <p:grpSpPr>
          <a:xfrm>
            <a:off x="0" y="3071810"/>
            <a:ext cx="609600" cy="1857388"/>
            <a:chOff x="0" y="2714620"/>
            <a:chExt cx="609600" cy="1857388"/>
          </a:xfrm>
        </p:grpSpPr>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blinds(horizontal)">
                                      <p:cBhvr>
                                        <p:cTn id="7" dur="500"/>
                                        <p:tgtEl>
                                          <p:spTgt spid="25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936625"/>
            <a:ext cx="7920038" cy="5399088"/>
          </a:xfrm>
          <a:prstGeom prst="rect">
            <a:avLst/>
          </a:prstGeom>
          <a:noFill/>
          <a:ln w="9525">
            <a:noFill/>
            <a:miter lim="800000"/>
          </a:ln>
        </p:spPr>
        <p:txBody>
          <a:bodyPr/>
          <a:lstStyle/>
          <a:p>
            <a:pPr indent="266700" algn="just">
              <a:lnSpc>
                <a:spcPts val="3500"/>
              </a:lnSpc>
              <a:spcAft>
                <a:spcPts val="0"/>
              </a:spcAft>
            </a:pPr>
            <a:r>
              <a:rPr lang="zh-CN" altLang="en-US" sz="2400" b="1" kern="100" dirty="0" smtClean="0">
                <a:latin typeface="黑体" panose="02010600030101010101" charset="-122"/>
                <a:ea typeface="黑体" panose="02010600030101010101" charset="-122"/>
                <a:cs typeface="Courier New" panose="02070309020205020404"/>
              </a:rPr>
              <a:t>例</a:t>
            </a:r>
            <a:r>
              <a:rPr lang="en-US" sz="2400" b="1" kern="100" dirty="0" smtClean="0">
                <a:latin typeface="黑体" panose="02010600030101010101" charset="-122"/>
                <a:ea typeface="黑体" panose="02010600030101010101" charset="-122"/>
                <a:cs typeface="Courier New" panose="02070309020205020404"/>
              </a:rPr>
              <a:t>4 </a:t>
            </a:r>
            <a:r>
              <a:rPr lang="zh-CN" altLang="en-US" sz="2400" b="1" kern="100" dirty="0" smtClean="0">
                <a:latin typeface="Times New Roman" panose="02020603050405020304"/>
                <a:cs typeface="Times New Roman" panose="02020603050405020304"/>
              </a:rPr>
              <a:t>阅读下面这首宋诗，完成题目。</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cs typeface="Times New Roman" panose="02020603050405020304"/>
              </a:rPr>
              <a:t>    竹轩诗兴</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   张　</a:t>
            </a:r>
            <a:r>
              <a:rPr lang="zh-CN" altLang="en-US" sz="2400" b="1" kern="100" dirty="0" smtClean="0">
                <a:latin typeface="宋体" panose="02010600030101010101" pitchFamily="2" charset="-122"/>
                <a:cs typeface="宋体" panose="02010600030101010101" pitchFamily="2" charset="-122"/>
              </a:rPr>
              <a:t>镃</a:t>
            </a:r>
            <a:endParaRPr lang="zh-CN" altLang="en-US" sz="2400" b="1" kern="100" dirty="0" smtClean="0">
              <a:latin typeface="宋体" panose="02010600030101010101" pitchFamily="2" charset="-122"/>
              <a:cs typeface="Courier New" panose="02070309020205020404"/>
            </a:endParaRPr>
          </a:p>
          <a:p>
            <a:pPr>
              <a:lnSpc>
                <a:spcPts val="3500"/>
              </a:lnSpc>
              <a:spcAft>
                <a:spcPts val="0"/>
              </a:spcAft>
            </a:pPr>
            <a:r>
              <a:rPr lang="en-US" altLang="zh-CN" sz="2400" b="1" kern="100" dirty="0" smtClean="0">
                <a:latin typeface="Times New Roman" panose="02020603050405020304"/>
                <a:ea typeface="楷体_GB2312" panose="02010609030101010101" pitchFamily="49" charset="-122"/>
                <a:cs typeface="Times New Roman" panose="02020603050405020304"/>
              </a:rPr>
              <a:t>		</a:t>
            </a:r>
            <a:r>
              <a:rPr lang="zh-CN" altLang="en-US" sz="2400" b="1" kern="100" dirty="0" smtClean="0">
                <a:latin typeface="Times New Roman" panose="02020603050405020304"/>
                <a:ea typeface="楷体_GB2312" panose="02010609030101010101" pitchFamily="49" charset="-122"/>
                <a:cs typeface="Times New Roman" panose="02020603050405020304"/>
              </a:rPr>
              <a:t>柴门风卷却吹开，狭径初成竹旋栽。</a:t>
            </a:r>
            <a:endParaRPr lang="zh-CN" altLang="en-US" sz="2400" b="1" kern="100" dirty="0" smtClean="0">
              <a:latin typeface="宋体" panose="02010600030101010101" pitchFamily="2" charset="-122"/>
              <a:cs typeface="Courier New" panose="02070309020205020404"/>
            </a:endParaRPr>
          </a:p>
          <a:p>
            <a:pPr>
              <a:lnSpc>
                <a:spcPts val="3500"/>
              </a:lnSpc>
              <a:spcAft>
                <a:spcPts val="0"/>
              </a:spcAft>
            </a:pPr>
            <a:r>
              <a:rPr lang="en-US" sz="2400" b="1" kern="100" dirty="0" smtClean="0">
                <a:latin typeface="Times New Roman" panose="02020603050405020304"/>
                <a:ea typeface="楷体_GB2312" panose="02010609030101010101" pitchFamily="49" charset="-122"/>
                <a:cs typeface="Courier New" panose="02070309020205020404"/>
              </a:rPr>
              <a:t> 		</a:t>
            </a:r>
            <a:r>
              <a:rPr lang="zh-CN" altLang="en-US" sz="2400" b="1" kern="100" dirty="0" smtClean="0">
                <a:latin typeface="Times New Roman" panose="02020603050405020304"/>
                <a:ea typeface="楷体_GB2312" panose="02010609030101010101" pitchFamily="49" charset="-122"/>
                <a:cs typeface="Times New Roman" panose="02020603050405020304"/>
              </a:rPr>
              <a:t>梢影细从茶碗入，叶声轻逐篆</a:t>
            </a:r>
            <a:r>
              <a:rPr lang="en-US" sz="2400" b="1" kern="100" baseline="30000" dirty="0" smtClean="0">
                <a:latin typeface="Times New Roman" panose="02020603050405020304"/>
                <a:ea typeface="楷体_GB2312" panose="02010609030101010101" pitchFamily="49" charset="-122"/>
                <a:cs typeface="Courier New" panose="02070309020205020404"/>
              </a:rPr>
              <a:t>[</a:t>
            </a:r>
            <a:r>
              <a:rPr lang="zh-CN" altLang="en-US" sz="2400" b="1" kern="100" baseline="30000" dirty="0" smtClean="0">
                <a:latin typeface="黑体" panose="02010600030101010101" charset="-122"/>
                <a:ea typeface="黑体" panose="02010600030101010101" charset="-122"/>
                <a:cs typeface="Times New Roman" panose="02020603050405020304"/>
              </a:rPr>
              <a:t>注</a:t>
            </a:r>
            <a:r>
              <a:rPr lang="en-US" sz="2400" b="1" kern="100" baseline="30000" dirty="0" smtClean="0">
                <a:latin typeface="Times New Roman" panose="02020603050405020304"/>
                <a:ea typeface="楷体_GB2312" panose="02010609030101010101" pitchFamily="49" charset="-122"/>
                <a:cs typeface="Courier New" panose="02070309020205020404"/>
              </a:rPr>
              <a:t>]</a:t>
            </a:r>
            <a:r>
              <a:rPr lang="zh-CN" altLang="en-US" sz="2400" b="1" kern="100" dirty="0" smtClean="0">
                <a:latin typeface="Times New Roman" panose="02020603050405020304"/>
                <a:ea typeface="楷体_GB2312" panose="02010609030101010101" pitchFamily="49" charset="-122"/>
                <a:cs typeface="Times New Roman" panose="02020603050405020304"/>
              </a:rPr>
              <a:t>烟来。</a:t>
            </a:r>
            <a:endParaRPr lang="zh-CN" altLang="en-US" sz="2400" b="1" kern="100" dirty="0" smtClean="0">
              <a:latin typeface="宋体" panose="02010600030101010101" pitchFamily="2" charset="-122"/>
              <a:cs typeface="Courier New" panose="02070309020205020404"/>
            </a:endParaRPr>
          </a:p>
          <a:p>
            <a:pPr>
              <a:lnSpc>
                <a:spcPts val="3500"/>
              </a:lnSpc>
              <a:spcAft>
                <a:spcPts val="0"/>
              </a:spcAft>
            </a:pPr>
            <a:r>
              <a:rPr lang="en-US" altLang="zh-CN" sz="2400" b="1" kern="100" dirty="0" smtClean="0">
                <a:latin typeface="Times New Roman" panose="02020603050405020304"/>
                <a:ea typeface="楷体_GB2312" panose="02010609030101010101" pitchFamily="49" charset="-122"/>
                <a:cs typeface="Times New Roman" panose="02020603050405020304"/>
              </a:rPr>
              <a:t>		</a:t>
            </a:r>
            <a:r>
              <a:rPr lang="zh-CN" altLang="en-US" sz="2400" b="1" kern="100" dirty="0" smtClean="0">
                <a:latin typeface="Times New Roman" panose="02020603050405020304"/>
                <a:ea typeface="楷体_GB2312" panose="02010609030101010101" pitchFamily="49" charset="-122"/>
                <a:cs typeface="Times New Roman" panose="02020603050405020304"/>
              </a:rPr>
              <a:t>暑天倦卧星穿过，冬昼闲吟雪压摧。</a:t>
            </a:r>
            <a:endParaRPr lang="zh-CN" altLang="en-US" sz="2400" b="1" kern="100" dirty="0" smtClean="0">
              <a:latin typeface="宋体" panose="02010600030101010101" pitchFamily="2" charset="-122"/>
              <a:cs typeface="Courier New" panose="02070309020205020404"/>
            </a:endParaRPr>
          </a:p>
          <a:p>
            <a:pPr>
              <a:lnSpc>
                <a:spcPts val="3500"/>
              </a:lnSpc>
              <a:spcAft>
                <a:spcPts val="0"/>
              </a:spcAft>
            </a:pPr>
            <a:r>
              <a:rPr lang="en-US" altLang="zh-CN" sz="2400" b="1" kern="100" dirty="0" smtClean="0">
                <a:latin typeface="Times New Roman" panose="02020603050405020304"/>
                <a:ea typeface="楷体_GB2312" panose="02010609030101010101" pitchFamily="49" charset="-122"/>
                <a:cs typeface="Times New Roman" panose="02020603050405020304"/>
              </a:rPr>
              <a:t>		</a:t>
            </a:r>
            <a:r>
              <a:rPr lang="zh-CN" altLang="en-US" sz="2400" b="1" kern="100" dirty="0" smtClean="0">
                <a:latin typeface="Times New Roman" panose="02020603050405020304"/>
                <a:ea typeface="楷体_GB2312" panose="02010609030101010101" pitchFamily="49" charset="-122"/>
                <a:cs typeface="Times New Roman" panose="02020603050405020304"/>
              </a:rPr>
              <a:t>预想此时应更好，莫移墙下一株梅。</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ea typeface="黑体" panose="02010600030101010101" charset="-122"/>
                <a:cs typeface="Courier New" panose="02070309020205020404"/>
              </a:rPr>
              <a:t>[</a:t>
            </a:r>
            <a:r>
              <a:rPr lang="zh-CN" altLang="en-US" sz="2400" b="1" kern="100" dirty="0" smtClean="0">
                <a:latin typeface="Times New Roman" panose="02020603050405020304"/>
                <a:ea typeface="黑体" panose="02010600030101010101" charset="-122"/>
                <a:cs typeface="Times New Roman" panose="02020603050405020304"/>
              </a:rPr>
              <a:t>注</a:t>
            </a:r>
            <a:r>
              <a:rPr lang="en-US" sz="2400" b="1" kern="100" dirty="0" smtClean="0">
                <a:latin typeface="Times New Roman" panose="02020603050405020304"/>
                <a:ea typeface="黑体" panose="02010600030101010101" charset="-122"/>
                <a:cs typeface="Courier New" panose="02070309020205020404"/>
              </a:rPr>
              <a:t>]</a:t>
            </a:r>
            <a:r>
              <a:rPr lang="en-US" sz="2400" b="1" kern="100" dirty="0" smtClean="0">
                <a:latin typeface="Times New Roman" panose="02020603050405020304"/>
                <a:ea typeface="仿宋_GB2312" panose="02010609030101010101" charset="-122"/>
                <a:cs typeface="Courier New" panose="02070309020205020404"/>
              </a:rPr>
              <a:t> </a:t>
            </a:r>
            <a:r>
              <a:rPr lang="zh-CN" altLang="en-US" sz="2400" b="1" kern="100" dirty="0" smtClean="0">
                <a:latin typeface="Times New Roman" panose="02020603050405020304"/>
                <a:ea typeface="仿宋_GB2312" panose="02010609030101010101" charset="-122"/>
                <a:cs typeface="Times New Roman" panose="02020603050405020304"/>
              </a:rPr>
              <a:t>篆：盘香。因盘香曲绕如篆文，故称。</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请结合全诗，简要分析诗人的形象。</a:t>
            </a:r>
            <a:r>
              <a:rPr lang="en-US" sz="2400" b="1" kern="100" dirty="0" smtClean="0">
                <a:latin typeface="Times New Roman" panose="02020603050405020304"/>
                <a:ea typeface="仿宋_GB2312" panose="02010609030101010101" charset="-122"/>
                <a:cs typeface="Courier New" panose="02070309020205020404"/>
              </a:rPr>
              <a:t>(6</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sz="2400" b="1" kern="100" dirty="0">
              <a:latin typeface="宋体" panose="02010600030101010101" pitchFamily="2" charset="-122"/>
              <a:cs typeface="Courier New" panose="02070309020205020404"/>
            </a:endParaRPr>
          </a:p>
        </p:txBody>
      </p:sp>
      <p:grpSp>
        <p:nvGrpSpPr>
          <p:cNvPr id="7" name="组合 6"/>
          <p:cNvGrpSpPr/>
          <p:nvPr/>
        </p:nvGrpSpPr>
        <p:grpSpPr>
          <a:xfrm>
            <a:off x="0" y="3071810"/>
            <a:ext cx="609600" cy="1857388"/>
            <a:chOff x="0" y="2714620"/>
            <a:chExt cx="609600" cy="1857388"/>
          </a:xfrm>
        </p:grpSpPr>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899592" y="1628800"/>
            <a:ext cx="7715304" cy="4162784"/>
          </a:xfrm>
        </p:spPr>
        <p:txBody>
          <a:bodyPr>
            <a:normAutofit/>
          </a:bodyPr>
          <a:lstStyle/>
          <a:p>
            <a:r>
              <a:rPr lang="zh-CN" altLang="en-US" dirty="0" smtClean="0">
                <a:solidFill>
                  <a:srgbClr val="990033"/>
                </a:solidFill>
                <a:latin typeface="Times New Roman" panose="02020603050405020304" pitchFamily="18" charset="0"/>
                <a:cs typeface="Times New Roman" panose="02020603050405020304" pitchFamily="18" charset="0"/>
              </a:rPr>
              <a:t>塑造</a:t>
            </a:r>
            <a:r>
              <a:rPr lang="zh-CN" altLang="en-US" dirty="0" smtClean="0">
                <a:solidFill>
                  <a:srgbClr val="990033"/>
                </a:solidFill>
                <a:latin typeface="Times New Roman" panose="02020603050405020304" pitchFamily="18" charset="0"/>
                <a:cs typeface="Times New Roman" panose="02020603050405020304" pitchFamily="18" charset="0"/>
              </a:rPr>
              <a:t>了闲适、洒脱、高雅的诗人形象。</a:t>
            </a:r>
            <a:r>
              <a:rPr lang="en-US" altLang="en-US" dirty="0" smtClean="0">
                <a:solidFill>
                  <a:srgbClr val="990033"/>
                </a:solidFill>
                <a:latin typeface="Times New Roman" panose="02020603050405020304" pitchFamily="18" charset="0"/>
                <a:cs typeface="Times New Roman" panose="02020603050405020304" pitchFamily="18" charset="0"/>
              </a:rPr>
              <a:t>(</a:t>
            </a:r>
            <a:r>
              <a:rPr lang="zh-CN" altLang="en-US" dirty="0" smtClean="0">
                <a:solidFill>
                  <a:srgbClr val="990033"/>
                </a:solidFill>
                <a:latin typeface="Times New Roman" panose="02020603050405020304" pitchFamily="18" charset="0"/>
                <a:cs typeface="Times New Roman" panose="02020603050405020304" pitchFamily="18" charset="0"/>
              </a:rPr>
              <a:t>步骤</a:t>
            </a:r>
            <a:r>
              <a:rPr lang="en-US" altLang="en-US" dirty="0" smtClean="0">
                <a:solidFill>
                  <a:srgbClr val="990033"/>
                </a:solidFill>
                <a:latin typeface="Times New Roman" panose="02020603050405020304" pitchFamily="18" charset="0"/>
                <a:cs typeface="Times New Roman" panose="02020603050405020304" pitchFamily="18" charset="0"/>
              </a:rPr>
              <a:t>1)</a:t>
            </a:r>
            <a:r>
              <a:rPr lang="zh-CN" altLang="en-US" dirty="0" smtClean="0">
                <a:solidFill>
                  <a:srgbClr val="990033"/>
                </a:solidFill>
                <a:latin typeface="Times New Roman" panose="02020603050405020304" pitchFamily="18" charset="0"/>
                <a:cs typeface="Times New Roman" panose="02020603050405020304" pitchFamily="18" charset="0"/>
              </a:rPr>
              <a:t>通过对　　</a:t>
            </a:r>
            <a:endParaRPr lang="en-US" altLang="zh-CN" dirty="0" smtClean="0">
              <a:solidFill>
                <a:srgbClr val="990033"/>
              </a:solidFill>
              <a:latin typeface="Times New Roman" panose="02020603050405020304" pitchFamily="18" charset="0"/>
              <a:cs typeface="Times New Roman" panose="02020603050405020304" pitchFamily="18" charset="0"/>
            </a:endParaRPr>
          </a:p>
          <a:p>
            <a:r>
              <a:rPr lang="zh-CN" altLang="en-US" dirty="0" smtClean="0">
                <a:solidFill>
                  <a:srgbClr val="990033"/>
                </a:solidFill>
                <a:latin typeface="Times New Roman" panose="02020603050405020304" pitchFamily="18" charset="0"/>
                <a:cs typeface="Times New Roman" panose="02020603050405020304" pitchFamily="18" charset="0"/>
              </a:rPr>
              <a:t>　</a:t>
            </a:r>
            <a:r>
              <a:rPr lang="en-US" altLang="en-US" dirty="0" smtClean="0">
                <a:solidFill>
                  <a:srgbClr val="990033"/>
                </a:solidFill>
                <a:latin typeface="Times New Roman" panose="02020603050405020304" pitchFamily="18" charset="0"/>
                <a:cs typeface="Times New Roman" panose="02020603050405020304" pitchFamily="18" charset="0"/>
              </a:rPr>
              <a:t>“</a:t>
            </a:r>
            <a:r>
              <a:rPr lang="zh-CN" altLang="en-US" dirty="0" smtClean="0">
                <a:solidFill>
                  <a:srgbClr val="990033"/>
                </a:solidFill>
                <a:latin typeface="Times New Roman" panose="02020603050405020304" pitchFamily="18" charset="0"/>
                <a:cs typeface="Times New Roman" panose="02020603050405020304" pitchFamily="18" charset="0"/>
              </a:rPr>
              <a:t>竹轩</a:t>
            </a:r>
            <a:r>
              <a:rPr lang="en-US" altLang="en-US" dirty="0" smtClean="0">
                <a:solidFill>
                  <a:srgbClr val="990033"/>
                </a:solidFill>
                <a:latin typeface="Times New Roman" panose="02020603050405020304" pitchFamily="18" charset="0"/>
                <a:cs typeface="Times New Roman" panose="02020603050405020304" pitchFamily="18" charset="0"/>
              </a:rPr>
              <a:t>”“</a:t>
            </a:r>
            <a:r>
              <a:rPr lang="zh-CN" altLang="en-US" dirty="0" smtClean="0">
                <a:solidFill>
                  <a:srgbClr val="990033"/>
                </a:solidFill>
                <a:latin typeface="Times New Roman" panose="02020603050405020304" pitchFamily="18" charset="0"/>
                <a:cs typeface="Times New Roman" panose="02020603050405020304" pitchFamily="18" charset="0"/>
              </a:rPr>
              <a:t>柴门</a:t>
            </a:r>
            <a:r>
              <a:rPr lang="en-US" altLang="en-US" dirty="0" smtClean="0">
                <a:solidFill>
                  <a:srgbClr val="990033"/>
                </a:solidFill>
                <a:latin typeface="Times New Roman" panose="02020603050405020304" pitchFamily="18" charset="0"/>
                <a:cs typeface="Times New Roman" panose="02020603050405020304" pitchFamily="18" charset="0"/>
              </a:rPr>
              <a:t>”“</a:t>
            </a:r>
            <a:r>
              <a:rPr lang="zh-CN" altLang="en-US" dirty="0" smtClean="0">
                <a:solidFill>
                  <a:srgbClr val="990033"/>
                </a:solidFill>
                <a:latin typeface="Times New Roman" panose="02020603050405020304" pitchFamily="18" charset="0"/>
                <a:cs typeface="Times New Roman" panose="02020603050405020304" pitchFamily="18" charset="0"/>
              </a:rPr>
              <a:t>狭径</a:t>
            </a:r>
            <a:r>
              <a:rPr lang="en-US" altLang="en-US" dirty="0" smtClean="0">
                <a:solidFill>
                  <a:srgbClr val="990033"/>
                </a:solidFill>
                <a:latin typeface="Times New Roman" panose="02020603050405020304" pitchFamily="18" charset="0"/>
                <a:cs typeface="Times New Roman" panose="02020603050405020304" pitchFamily="18" charset="0"/>
              </a:rPr>
              <a:t>”</a:t>
            </a:r>
            <a:r>
              <a:rPr lang="zh-CN" altLang="en-US" dirty="0" smtClean="0">
                <a:solidFill>
                  <a:srgbClr val="990033"/>
                </a:solidFill>
                <a:latin typeface="Times New Roman" panose="02020603050405020304" pitchFamily="18" charset="0"/>
                <a:cs typeface="Times New Roman" panose="02020603050405020304" pitchFamily="18" charset="0"/>
              </a:rPr>
              <a:t>等简朴清幽的生活环境的描写，</a:t>
            </a:r>
            <a:endParaRPr lang="en-US" altLang="zh-CN" dirty="0" smtClean="0">
              <a:solidFill>
                <a:srgbClr val="990033"/>
              </a:solidFill>
              <a:latin typeface="Times New Roman" panose="02020603050405020304" pitchFamily="18" charset="0"/>
              <a:cs typeface="Times New Roman" panose="02020603050405020304" pitchFamily="18" charset="0"/>
            </a:endParaRPr>
          </a:p>
          <a:p>
            <a:r>
              <a:rPr lang="zh-CN" altLang="en-US" dirty="0" smtClean="0">
                <a:solidFill>
                  <a:srgbClr val="990033"/>
                </a:solidFill>
                <a:latin typeface="Times New Roman" panose="02020603050405020304" pitchFamily="18" charset="0"/>
                <a:cs typeface="Times New Roman" panose="02020603050405020304" pitchFamily="18" charset="0"/>
              </a:rPr>
              <a:t>　</a:t>
            </a:r>
            <a:r>
              <a:rPr lang="en-US" altLang="en-US" dirty="0" smtClean="0">
                <a:solidFill>
                  <a:srgbClr val="990033"/>
                </a:solidFill>
                <a:latin typeface="Times New Roman" panose="02020603050405020304" pitchFamily="18" charset="0"/>
                <a:cs typeface="Times New Roman" panose="02020603050405020304" pitchFamily="18" charset="0"/>
              </a:rPr>
              <a:t>(</a:t>
            </a:r>
            <a:r>
              <a:rPr lang="zh-CN" altLang="en-US" dirty="0" smtClean="0">
                <a:solidFill>
                  <a:srgbClr val="990033"/>
                </a:solidFill>
                <a:latin typeface="Times New Roman" panose="02020603050405020304" pitchFamily="18" charset="0"/>
                <a:cs typeface="Times New Roman" panose="02020603050405020304" pitchFamily="18" charset="0"/>
              </a:rPr>
              <a:t>步骤</a:t>
            </a:r>
            <a:r>
              <a:rPr lang="en-US" altLang="en-US" dirty="0" smtClean="0">
                <a:solidFill>
                  <a:srgbClr val="990033"/>
                </a:solidFill>
                <a:latin typeface="Times New Roman" panose="02020603050405020304" pitchFamily="18" charset="0"/>
                <a:cs typeface="Times New Roman" panose="02020603050405020304" pitchFamily="18" charset="0"/>
              </a:rPr>
              <a:t>2)</a:t>
            </a:r>
            <a:r>
              <a:rPr lang="zh-CN" altLang="en-US" dirty="0" smtClean="0">
                <a:solidFill>
                  <a:srgbClr val="990033"/>
                </a:solidFill>
                <a:latin typeface="Times New Roman" panose="02020603050405020304" pitchFamily="18" charset="0"/>
                <a:cs typeface="Times New Roman" panose="02020603050405020304" pitchFamily="18" charset="0"/>
              </a:rPr>
              <a:t>表现了诗人日常生活的闲适自得；</a:t>
            </a:r>
            <a:r>
              <a:rPr lang="en-US" altLang="en-US" dirty="0" smtClean="0">
                <a:solidFill>
                  <a:srgbClr val="990033"/>
                </a:solidFill>
                <a:latin typeface="Times New Roman" panose="02020603050405020304" pitchFamily="18" charset="0"/>
                <a:cs typeface="Times New Roman" panose="02020603050405020304" pitchFamily="18" charset="0"/>
              </a:rPr>
              <a:t>(</a:t>
            </a:r>
            <a:r>
              <a:rPr lang="zh-CN" altLang="en-US" dirty="0" smtClean="0">
                <a:solidFill>
                  <a:srgbClr val="990033"/>
                </a:solidFill>
                <a:latin typeface="Times New Roman" panose="02020603050405020304" pitchFamily="18" charset="0"/>
                <a:cs typeface="Times New Roman" panose="02020603050405020304" pitchFamily="18" charset="0"/>
              </a:rPr>
              <a:t>步骤</a:t>
            </a:r>
            <a:r>
              <a:rPr lang="en-US" altLang="en-US" dirty="0" smtClean="0">
                <a:solidFill>
                  <a:srgbClr val="990033"/>
                </a:solidFill>
                <a:latin typeface="Times New Roman" panose="02020603050405020304" pitchFamily="18" charset="0"/>
                <a:cs typeface="Times New Roman" panose="02020603050405020304" pitchFamily="18" charset="0"/>
              </a:rPr>
              <a:t>3)“</a:t>
            </a:r>
            <a:r>
              <a:rPr lang="zh-CN" altLang="en-US" dirty="0" smtClean="0">
                <a:solidFill>
                  <a:srgbClr val="990033"/>
                </a:solidFill>
                <a:latin typeface="Times New Roman" panose="02020603050405020304" pitchFamily="18" charset="0"/>
                <a:cs typeface="Times New Roman" panose="02020603050405020304" pitchFamily="18" charset="0"/>
              </a:rPr>
              <a:t>倦</a:t>
            </a:r>
            <a:endParaRPr lang="en-US" altLang="zh-CN" dirty="0" smtClean="0">
              <a:solidFill>
                <a:srgbClr val="990033"/>
              </a:solidFill>
              <a:latin typeface="Times New Roman" panose="02020603050405020304" pitchFamily="18" charset="0"/>
              <a:cs typeface="Times New Roman" panose="02020603050405020304" pitchFamily="18" charset="0"/>
            </a:endParaRPr>
          </a:p>
          <a:p>
            <a:r>
              <a:rPr lang="zh-CN" altLang="en-US" dirty="0" smtClean="0">
                <a:solidFill>
                  <a:srgbClr val="990033"/>
                </a:solidFill>
                <a:latin typeface="Times New Roman" panose="02020603050405020304" pitchFamily="18" charset="0"/>
                <a:cs typeface="Times New Roman" panose="02020603050405020304" pitchFamily="18" charset="0"/>
              </a:rPr>
              <a:t>　卧</a:t>
            </a:r>
            <a:r>
              <a:rPr lang="en-US" altLang="en-US" dirty="0" smtClean="0">
                <a:solidFill>
                  <a:srgbClr val="990033"/>
                </a:solidFill>
                <a:latin typeface="Times New Roman" panose="02020603050405020304" pitchFamily="18" charset="0"/>
                <a:cs typeface="Times New Roman" panose="02020603050405020304" pitchFamily="18" charset="0"/>
              </a:rPr>
              <a:t>”“</a:t>
            </a:r>
            <a:r>
              <a:rPr lang="zh-CN" altLang="en-US" dirty="0" smtClean="0">
                <a:solidFill>
                  <a:srgbClr val="990033"/>
                </a:solidFill>
                <a:latin typeface="Times New Roman" panose="02020603050405020304" pitchFamily="18" charset="0"/>
                <a:cs typeface="Times New Roman" panose="02020603050405020304" pitchFamily="18" charset="0"/>
              </a:rPr>
              <a:t>闲吟</a:t>
            </a:r>
            <a:r>
              <a:rPr lang="en-US" altLang="en-US" dirty="0" smtClean="0">
                <a:solidFill>
                  <a:srgbClr val="990033"/>
                </a:solidFill>
                <a:latin typeface="Times New Roman" panose="02020603050405020304" pitchFamily="18" charset="0"/>
                <a:cs typeface="Times New Roman" panose="02020603050405020304" pitchFamily="18" charset="0"/>
              </a:rPr>
              <a:t>” (</a:t>
            </a:r>
            <a:r>
              <a:rPr lang="zh-CN" altLang="en-US" dirty="0" smtClean="0">
                <a:solidFill>
                  <a:srgbClr val="990033"/>
                </a:solidFill>
                <a:latin typeface="Times New Roman" panose="02020603050405020304" pitchFamily="18" charset="0"/>
                <a:cs typeface="Times New Roman" panose="02020603050405020304" pitchFamily="18" charset="0"/>
              </a:rPr>
              <a:t>步骤</a:t>
            </a:r>
            <a:r>
              <a:rPr lang="en-US" altLang="en-US" dirty="0" smtClean="0">
                <a:solidFill>
                  <a:srgbClr val="990033"/>
                </a:solidFill>
                <a:latin typeface="Times New Roman" panose="02020603050405020304" pitchFamily="18" charset="0"/>
                <a:cs typeface="Times New Roman" panose="02020603050405020304" pitchFamily="18" charset="0"/>
              </a:rPr>
              <a:t>2)</a:t>
            </a:r>
            <a:r>
              <a:rPr lang="zh-CN" altLang="en-US" dirty="0" smtClean="0">
                <a:solidFill>
                  <a:srgbClr val="990033"/>
                </a:solidFill>
                <a:latin typeface="Times New Roman" panose="02020603050405020304" pitchFamily="18" charset="0"/>
                <a:cs typeface="Times New Roman" panose="02020603050405020304" pitchFamily="18" charset="0"/>
              </a:rPr>
              <a:t>等反映了诗人洒脱的生活态度；</a:t>
            </a:r>
            <a:r>
              <a:rPr lang="en-US" altLang="en-US" dirty="0" smtClean="0">
                <a:solidFill>
                  <a:srgbClr val="990033"/>
                </a:solidFill>
                <a:latin typeface="Times New Roman" panose="02020603050405020304" pitchFamily="18" charset="0"/>
                <a:cs typeface="Times New Roman" panose="02020603050405020304" pitchFamily="18" charset="0"/>
              </a:rPr>
              <a:t>(</a:t>
            </a:r>
            <a:r>
              <a:rPr lang="zh-CN" altLang="en-US" dirty="0" smtClean="0">
                <a:solidFill>
                  <a:srgbClr val="990033"/>
                </a:solidFill>
                <a:latin typeface="Times New Roman" panose="02020603050405020304" pitchFamily="18" charset="0"/>
                <a:cs typeface="Times New Roman" panose="02020603050405020304" pitchFamily="18" charset="0"/>
              </a:rPr>
              <a:t>步</a:t>
            </a:r>
            <a:endParaRPr lang="en-US" altLang="zh-CN" dirty="0" smtClean="0">
              <a:solidFill>
                <a:srgbClr val="990033"/>
              </a:solidFill>
              <a:latin typeface="Times New Roman" panose="02020603050405020304" pitchFamily="18" charset="0"/>
              <a:cs typeface="Times New Roman" panose="02020603050405020304" pitchFamily="18" charset="0"/>
            </a:endParaRPr>
          </a:p>
          <a:p>
            <a:r>
              <a:rPr lang="zh-CN" altLang="en-US" dirty="0" smtClean="0">
                <a:solidFill>
                  <a:srgbClr val="990033"/>
                </a:solidFill>
                <a:latin typeface="Times New Roman" panose="02020603050405020304" pitchFamily="18" charset="0"/>
                <a:cs typeface="Times New Roman" panose="02020603050405020304" pitchFamily="18" charset="0"/>
              </a:rPr>
              <a:t>　骤</a:t>
            </a:r>
            <a:r>
              <a:rPr lang="en-US" altLang="en-US" dirty="0" smtClean="0">
                <a:solidFill>
                  <a:srgbClr val="990033"/>
                </a:solidFill>
                <a:latin typeface="Times New Roman" panose="02020603050405020304" pitchFamily="18" charset="0"/>
                <a:cs typeface="Times New Roman" panose="02020603050405020304" pitchFamily="18" charset="0"/>
              </a:rPr>
              <a:t>3)“</a:t>
            </a:r>
            <a:r>
              <a:rPr lang="zh-CN" altLang="en-US" dirty="0" smtClean="0">
                <a:solidFill>
                  <a:srgbClr val="990033"/>
                </a:solidFill>
                <a:latin typeface="Times New Roman" panose="02020603050405020304" pitchFamily="18" charset="0"/>
                <a:cs typeface="Times New Roman" panose="02020603050405020304" pitchFamily="18" charset="0"/>
              </a:rPr>
              <a:t>竹</a:t>
            </a:r>
            <a:r>
              <a:rPr lang="en-US" altLang="en-US" dirty="0" smtClean="0">
                <a:solidFill>
                  <a:srgbClr val="990033"/>
                </a:solidFill>
                <a:latin typeface="Times New Roman" panose="02020603050405020304" pitchFamily="18" charset="0"/>
                <a:cs typeface="Times New Roman" panose="02020603050405020304" pitchFamily="18" charset="0"/>
              </a:rPr>
              <a:t>”“</a:t>
            </a:r>
            <a:r>
              <a:rPr lang="zh-CN" altLang="en-US" dirty="0" smtClean="0">
                <a:solidFill>
                  <a:srgbClr val="990033"/>
                </a:solidFill>
                <a:latin typeface="Times New Roman" panose="02020603050405020304" pitchFamily="18" charset="0"/>
                <a:cs typeface="Times New Roman" panose="02020603050405020304" pitchFamily="18" charset="0"/>
              </a:rPr>
              <a:t>雪</a:t>
            </a:r>
            <a:r>
              <a:rPr lang="en-US" altLang="en-US" dirty="0" smtClean="0">
                <a:solidFill>
                  <a:srgbClr val="990033"/>
                </a:solidFill>
                <a:latin typeface="Times New Roman" panose="02020603050405020304" pitchFamily="18" charset="0"/>
                <a:cs typeface="Times New Roman" panose="02020603050405020304" pitchFamily="18" charset="0"/>
              </a:rPr>
              <a:t>”“</a:t>
            </a:r>
            <a:r>
              <a:rPr lang="zh-CN" altLang="en-US" dirty="0" smtClean="0">
                <a:solidFill>
                  <a:srgbClr val="990033"/>
                </a:solidFill>
                <a:latin typeface="Times New Roman" panose="02020603050405020304" pitchFamily="18" charset="0"/>
                <a:cs typeface="Times New Roman" panose="02020603050405020304" pitchFamily="18" charset="0"/>
              </a:rPr>
              <a:t>梅</a:t>
            </a:r>
            <a:r>
              <a:rPr lang="en-US" altLang="en-US" dirty="0" smtClean="0">
                <a:solidFill>
                  <a:srgbClr val="990033"/>
                </a:solidFill>
                <a:latin typeface="Times New Roman" panose="02020603050405020304" pitchFamily="18" charset="0"/>
                <a:cs typeface="Times New Roman" panose="02020603050405020304" pitchFamily="18" charset="0"/>
              </a:rPr>
              <a:t>”</a:t>
            </a:r>
            <a:r>
              <a:rPr lang="zh-CN" altLang="en-US" dirty="0" smtClean="0">
                <a:solidFill>
                  <a:srgbClr val="990033"/>
                </a:solidFill>
                <a:latin typeface="Times New Roman" panose="02020603050405020304" pitchFamily="18" charset="0"/>
                <a:cs typeface="Times New Roman" panose="02020603050405020304" pitchFamily="18" charset="0"/>
              </a:rPr>
              <a:t>等意象</a:t>
            </a:r>
            <a:r>
              <a:rPr lang="en-US" altLang="en-US" dirty="0" smtClean="0">
                <a:solidFill>
                  <a:srgbClr val="990033"/>
                </a:solidFill>
                <a:latin typeface="Times New Roman" panose="02020603050405020304" pitchFamily="18" charset="0"/>
                <a:cs typeface="Times New Roman" panose="02020603050405020304" pitchFamily="18" charset="0"/>
              </a:rPr>
              <a:t>(</a:t>
            </a:r>
            <a:r>
              <a:rPr lang="zh-CN" altLang="en-US" dirty="0" smtClean="0">
                <a:solidFill>
                  <a:srgbClr val="990033"/>
                </a:solidFill>
                <a:latin typeface="Times New Roman" panose="02020603050405020304" pitchFamily="18" charset="0"/>
                <a:cs typeface="Times New Roman" panose="02020603050405020304" pitchFamily="18" charset="0"/>
              </a:rPr>
              <a:t>步骤</a:t>
            </a:r>
            <a:r>
              <a:rPr lang="en-US" altLang="en-US" dirty="0" smtClean="0">
                <a:solidFill>
                  <a:srgbClr val="990033"/>
                </a:solidFill>
                <a:latin typeface="Times New Roman" panose="02020603050405020304" pitchFamily="18" charset="0"/>
                <a:cs typeface="Times New Roman" panose="02020603050405020304" pitchFamily="18" charset="0"/>
              </a:rPr>
              <a:t>2)</a:t>
            </a:r>
            <a:r>
              <a:rPr lang="zh-CN" altLang="en-US" dirty="0" smtClean="0">
                <a:solidFill>
                  <a:srgbClr val="990033"/>
                </a:solidFill>
                <a:latin typeface="Times New Roman" panose="02020603050405020304" pitchFamily="18" charset="0"/>
                <a:cs typeface="Times New Roman" panose="02020603050405020304" pitchFamily="18" charset="0"/>
              </a:rPr>
              <a:t>表现出诗人高雅的人</a:t>
            </a:r>
            <a:endParaRPr lang="en-US" altLang="zh-CN" dirty="0" smtClean="0">
              <a:solidFill>
                <a:srgbClr val="990033"/>
              </a:solidFill>
              <a:latin typeface="Times New Roman" panose="02020603050405020304" pitchFamily="18" charset="0"/>
              <a:cs typeface="Times New Roman" panose="02020603050405020304" pitchFamily="18" charset="0"/>
            </a:endParaRPr>
          </a:p>
          <a:p>
            <a:r>
              <a:rPr lang="zh-CN" altLang="en-US" dirty="0" smtClean="0">
                <a:solidFill>
                  <a:srgbClr val="990033"/>
                </a:solidFill>
                <a:latin typeface="Times New Roman" panose="02020603050405020304" pitchFamily="18" charset="0"/>
                <a:cs typeface="Times New Roman" panose="02020603050405020304" pitchFamily="18" charset="0"/>
              </a:rPr>
              <a:t>　生志趣。</a:t>
            </a:r>
            <a:r>
              <a:rPr lang="en-US" altLang="en-US" dirty="0" smtClean="0">
                <a:solidFill>
                  <a:srgbClr val="990033"/>
                </a:solidFill>
                <a:latin typeface="Times New Roman" panose="02020603050405020304" pitchFamily="18" charset="0"/>
                <a:cs typeface="Times New Roman" panose="02020603050405020304" pitchFamily="18" charset="0"/>
              </a:rPr>
              <a:t>(</a:t>
            </a:r>
            <a:r>
              <a:rPr lang="zh-CN" altLang="en-US" dirty="0" smtClean="0">
                <a:solidFill>
                  <a:srgbClr val="990033"/>
                </a:solidFill>
                <a:latin typeface="Times New Roman" panose="02020603050405020304" pitchFamily="18" charset="0"/>
                <a:cs typeface="Times New Roman" panose="02020603050405020304" pitchFamily="18" charset="0"/>
              </a:rPr>
              <a:t>步骤</a:t>
            </a:r>
            <a:r>
              <a:rPr lang="en-US" altLang="en-US" dirty="0" smtClean="0">
                <a:solidFill>
                  <a:srgbClr val="990033"/>
                </a:solidFill>
                <a:latin typeface="Times New Roman" panose="02020603050405020304" pitchFamily="18" charset="0"/>
                <a:cs typeface="Times New Roman" panose="02020603050405020304" pitchFamily="18" charset="0"/>
              </a:rPr>
              <a:t>3)</a:t>
            </a:r>
            <a:endParaRPr lang="zh-CN" altLang="en-US" dirty="0" smtClean="0">
              <a:solidFill>
                <a:srgbClr val="990033"/>
              </a:solidFill>
              <a:latin typeface="Times New Roman" panose="02020603050405020304" pitchFamily="18" charset="0"/>
              <a:cs typeface="Times New Roman" panose="02020603050405020304" pitchFamily="18" charset="0"/>
            </a:endParaRPr>
          </a:p>
        </p:txBody>
      </p:sp>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7" name="组合 6"/>
          <p:cNvGrpSpPr/>
          <p:nvPr/>
        </p:nvGrpSpPr>
        <p:grpSpPr>
          <a:xfrm>
            <a:off x="0" y="3071810"/>
            <a:ext cx="609600" cy="1857388"/>
            <a:chOff x="0" y="2714620"/>
            <a:chExt cx="609600" cy="1857388"/>
          </a:xfrm>
        </p:grpSpPr>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936625"/>
            <a:ext cx="7920038" cy="5399088"/>
          </a:xfrm>
          <a:prstGeom prst="rect">
            <a:avLst/>
          </a:prstGeom>
          <a:noFill/>
          <a:ln w="9525">
            <a:noFill/>
            <a:miter lim="800000"/>
          </a:ln>
        </p:spPr>
        <p:txBody>
          <a:bodyPr/>
          <a:lstStyle/>
          <a:p>
            <a:pPr algn="just">
              <a:lnSpc>
                <a:spcPts val="3500"/>
              </a:lnSpc>
              <a:spcAft>
                <a:spcPts val="0"/>
              </a:spcAft>
            </a:pPr>
            <a:r>
              <a:rPr lang="en-US" altLang="en-US" sz="2400" b="1" kern="100" dirty="0" smtClean="0">
                <a:latin typeface="Times New Roman" panose="02020603050405020304"/>
                <a:ea typeface="黑体" panose="02010600030101010101" charset="-122"/>
                <a:cs typeface="Times New Roman" panose="02020603050405020304"/>
              </a:rPr>
              <a:t>2</a:t>
            </a:r>
            <a:r>
              <a:rPr lang="zh-CN" altLang="en-US" sz="2400" b="1" kern="100" dirty="0" smtClean="0">
                <a:latin typeface="Times New Roman" panose="02020603050405020304"/>
                <a:ea typeface="黑体" panose="02010600030101010101" charset="-122"/>
                <a:cs typeface="Times New Roman" panose="02020603050405020304"/>
              </a:rPr>
              <a:t>．意境</a:t>
            </a:r>
            <a:r>
              <a:rPr lang="en-US" altLang="en-US" sz="2400" b="1" kern="100" dirty="0" smtClean="0">
                <a:latin typeface="Times New Roman" panose="02020603050405020304"/>
                <a:ea typeface="黑体" panose="02010600030101010101" charset="-122"/>
                <a:cs typeface="Times New Roman" panose="02020603050405020304"/>
              </a:rPr>
              <a:t>(</a:t>
            </a:r>
            <a:r>
              <a:rPr lang="zh-CN" altLang="en-US" sz="2400" b="1" kern="100" dirty="0" smtClean="0">
                <a:latin typeface="Times New Roman" panose="02020603050405020304"/>
                <a:ea typeface="黑体" panose="02010600030101010101" charset="-122"/>
                <a:cs typeface="Times New Roman" panose="02020603050405020304"/>
              </a:rPr>
              <a:t>画面</a:t>
            </a:r>
            <a:r>
              <a:rPr lang="en-US" altLang="en-US" sz="2400" b="1" kern="100" dirty="0" smtClean="0">
                <a:latin typeface="Times New Roman" panose="02020603050405020304"/>
                <a:ea typeface="黑体" panose="02010600030101010101" charset="-122"/>
                <a:cs typeface="Times New Roman" panose="02020603050405020304"/>
              </a:rPr>
              <a:t>)</a:t>
            </a:r>
            <a:r>
              <a:rPr lang="zh-CN" altLang="en-US" sz="2400" b="1" kern="100" dirty="0" smtClean="0">
                <a:latin typeface="Times New Roman" panose="02020603050405020304"/>
                <a:ea typeface="黑体" panose="02010600030101010101" charset="-122"/>
                <a:cs typeface="Times New Roman" panose="02020603050405020304"/>
              </a:rPr>
              <a:t>型</a:t>
            </a:r>
          </a:p>
          <a:p>
            <a:pPr indent="266700" algn="just">
              <a:lnSpc>
                <a:spcPts val="3500"/>
              </a:lnSpc>
              <a:spcAft>
                <a:spcPts val="0"/>
              </a:spcAft>
            </a:pPr>
            <a:r>
              <a:rPr lang="zh-CN" altLang="en-US" sz="2400" b="1" kern="100" dirty="0" smtClean="0">
                <a:latin typeface="+mj-ea"/>
                <a:ea typeface="+mj-ea"/>
                <a:cs typeface="Courier New" panose="02070309020205020404"/>
              </a:rPr>
              <a:t>　</a:t>
            </a:r>
            <a:r>
              <a:rPr lang="en-US" sz="2400" b="1" kern="100" dirty="0" smtClean="0">
                <a:latin typeface="+mj-ea"/>
                <a:ea typeface="+mj-ea"/>
                <a:cs typeface="Courier New" panose="02070309020205020404"/>
              </a:rPr>
              <a:t>[</a:t>
            </a:r>
            <a:r>
              <a:rPr lang="zh-CN" altLang="en-US" sz="2400" b="1" kern="100" dirty="0" smtClean="0">
                <a:latin typeface="+mj-ea"/>
                <a:ea typeface="+mj-ea"/>
                <a:cs typeface="Times New Roman" panose="02020603050405020304"/>
              </a:rPr>
              <a:t>答题模板</a:t>
            </a:r>
            <a:r>
              <a:rPr lang="en-US" sz="2400" b="1" kern="100" dirty="0" smtClean="0">
                <a:latin typeface="+mj-ea"/>
                <a:ea typeface="+mj-ea"/>
                <a:cs typeface="Courier New" panose="02070309020205020404"/>
              </a:rPr>
              <a:t>] </a:t>
            </a:r>
            <a:r>
              <a:rPr lang="zh-CN" altLang="en-US" sz="2400" b="1" kern="100" dirty="0" smtClean="0">
                <a:latin typeface="Times New Roman" panose="02020603050405020304"/>
                <a:cs typeface="Times New Roman" panose="02020603050405020304"/>
              </a:rPr>
              <a:t>这首诗借</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等意象，描绘了一幅</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的　　</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　画面，</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步骤</a:t>
            </a:r>
            <a:r>
              <a:rPr lang="en-US" sz="2400" b="1" kern="100" dirty="0" smtClean="0">
                <a:latin typeface="Times New Roman" panose="02020603050405020304"/>
                <a:cs typeface="Courier New" panose="02070309020205020404"/>
              </a:rPr>
              <a:t>1)</a:t>
            </a:r>
            <a:r>
              <a:rPr lang="zh-CN" altLang="en-US" sz="2400" b="1" kern="100" dirty="0" smtClean="0">
                <a:latin typeface="Times New Roman" panose="02020603050405020304"/>
                <a:cs typeface="Times New Roman" panose="02020603050405020304"/>
              </a:rPr>
              <a:t>营造了一种</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的氛围，</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步骤</a:t>
            </a:r>
            <a:r>
              <a:rPr lang="en-US" sz="2400" b="1" kern="100" dirty="0" smtClean="0">
                <a:latin typeface="Times New Roman" panose="02020603050405020304"/>
                <a:cs typeface="Courier New" panose="02070309020205020404"/>
              </a:rPr>
              <a:t>2)</a:t>
            </a:r>
            <a:r>
              <a:rPr lang="zh-CN" altLang="en-US" sz="2400" b="1" kern="100" dirty="0" smtClean="0">
                <a:latin typeface="Times New Roman" panose="02020603050405020304"/>
                <a:cs typeface="Times New Roman" panose="02020603050405020304"/>
              </a:rPr>
              <a:t>从而表</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　达了作者</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的情感</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心情、心境</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步骤</a:t>
            </a:r>
            <a:r>
              <a:rPr lang="en-US" sz="2400" b="1" kern="100" dirty="0" smtClean="0">
                <a:latin typeface="Times New Roman" panose="02020603050405020304"/>
                <a:cs typeface="Courier New" panose="02070309020205020404"/>
              </a:rPr>
              <a:t>3)</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　附：意境相关术语</a:t>
            </a:r>
            <a:endParaRPr lang="zh-CN" sz="2400" b="1" kern="100" dirty="0">
              <a:latin typeface="宋体" panose="02010600030101010101" pitchFamily="2" charset="-122"/>
              <a:cs typeface="Courier New" panose="02070309020205020404"/>
            </a:endParaRPr>
          </a:p>
        </p:txBody>
      </p:sp>
      <p:graphicFrame>
        <p:nvGraphicFramePr>
          <p:cNvPr id="7" name="表格 6"/>
          <p:cNvGraphicFramePr>
            <a:graphicFrameLocks noGrp="1"/>
          </p:cNvGraphicFramePr>
          <p:nvPr/>
        </p:nvGraphicFramePr>
        <p:xfrm>
          <a:off x="1428728" y="3214686"/>
          <a:ext cx="6715172" cy="2571768"/>
        </p:xfrm>
        <a:graphic>
          <a:graphicData uri="http://schemas.openxmlformats.org/drawingml/2006/table">
            <a:tbl>
              <a:tblPr/>
              <a:tblGrid>
                <a:gridCol w="1012487"/>
                <a:gridCol w="5702685"/>
              </a:tblGrid>
              <a:tr h="661483">
                <a:tc>
                  <a:txBody>
                    <a:bodyPr/>
                    <a:lstStyle/>
                    <a:p>
                      <a:pPr algn="ctr">
                        <a:spcAft>
                          <a:spcPts val="0"/>
                        </a:spcAft>
                      </a:pPr>
                      <a:r>
                        <a:rPr lang="zh-CN" sz="2000" b="1" kern="100" dirty="0">
                          <a:latin typeface="Times New Roman" panose="02020603050405020304"/>
                          <a:cs typeface="Times New Roman" panose="02020603050405020304"/>
                        </a:rPr>
                        <a:t>类型</a:t>
                      </a:r>
                      <a:endParaRPr lang="zh-CN" sz="2000" b="1" kern="100" dirty="0">
                        <a:latin typeface="宋体" panose="02010600030101010101" pitchFamily="2" charset="-122"/>
                        <a:cs typeface="Courier New" panose="02070309020205020404"/>
                      </a:endParaRPr>
                    </a:p>
                  </a:txBody>
                  <a:tcPr marL="202680" marR="2026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panose="02020603050405020304"/>
                          <a:cs typeface="Times New Roman" panose="02020603050405020304"/>
                        </a:rPr>
                        <a:t>术语</a:t>
                      </a:r>
                      <a:endParaRPr lang="zh-CN" sz="2000" b="1" kern="100">
                        <a:latin typeface="宋体" panose="02010600030101010101" pitchFamily="2" charset="-122"/>
                        <a:cs typeface="Courier New" panose="02070309020205020404"/>
                      </a:endParaRPr>
                    </a:p>
                  </a:txBody>
                  <a:tcPr marL="202680" marR="2026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0741">
                <a:tc>
                  <a:txBody>
                    <a:bodyPr/>
                    <a:lstStyle/>
                    <a:p>
                      <a:pPr algn="ctr">
                        <a:spcAft>
                          <a:spcPts val="0"/>
                        </a:spcAft>
                      </a:pPr>
                      <a:r>
                        <a:rPr lang="zh-CN" sz="2000" b="1" kern="100">
                          <a:latin typeface="Times New Roman" panose="02020603050405020304"/>
                          <a:cs typeface="Times New Roman" panose="02020603050405020304"/>
                        </a:rPr>
                        <a:t>动</a:t>
                      </a:r>
                      <a:endParaRPr lang="zh-CN" sz="2000" b="1" kern="100">
                        <a:latin typeface="宋体" panose="02010600030101010101" pitchFamily="2" charset="-122"/>
                        <a:cs typeface="Courier New" panose="02070309020205020404"/>
                      </a:endParaRPr>
                    </a:p>
                  </a:txBody>
                  <a:tcPr marL="202680" marR="2026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b="1" kern="100" dirty="0">
                          <a:latin typeface="Times New Roman" panose="02020603050405020304"/>
                          <a:cs typeface="Times New Roman" panose="02020603050405020304"/>
                        </a:rPr>
                        <a:t>活泼、热烈、繁华、喧闹</a:t>
                      </a:r>
                      <a:endParaRPr lang="zh-CN" sz="2000" b="1" kern="100" dirty="0">
                        <a:latin typeface="宋体" panose="02010600030101010101" pitchFamily="2" charset="-122"/>
                        <a:cs typeface="Courier New" panose="02070309020205020404"/>
                      </a:endParaRPr>
                    </a:p>
                  </a:txBody>
                  <a:tcPr marL="202680" marR="2026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8759">
                <a:tc>
                  <a:txBody>
                    <a:bodyPr/>
                    <a:lstStyle/>
                    <a:p>
                      <a:pPr algn="ctr">
                        <a:spcAft>
                          <a:spcPts val="0"/>
                        </a:spcAft>
                      </a:pPr>
                      <a:r>
                        <a:rPr lang="zh-CN" sz="2000" b="1" kern="100">
                          <a:latin typeface="Times New Roman" panose="02020603050405020304"/>
                          <a:cs typeface="Times New Roman" panose="02020603050405020304"/>
                        </a:rPr>
                        <a:t>静</a:t>
                      </a:r>
                      <a:endParaRPr lang="zh-CN" sz="2000" b="1" kern="100">
                        <a:latin typeface="宋体" panose="02010600030101010101" pitchFamily="2" charset="-122"/>
                        <a:cs typeface="Courier New" panose="02070309020205020404"/>
                      </a:endParaRPr>
                    </a:p>
                  </a:txBody>
                  <a:tcPr marL="202680" marR="2026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b="1" kern="100" dirty="0">
                          <a:latin typeface="Times New Roman" panose="02020603050405020304"/>
                          <a:cs typeface="Times New Roman" panose="02020603050405020304"/>
                        </a:rPr>
                        <a:t>恬静、幽静、宁静、静谧、恬淡、澄清、幽远</a:t>
                      </a:r>
                      <a:endParaRPr lang="zh-CN" sz="2000" b="1" kern="100" dirty="0">
                        <a:latin typeface="宋体" panose="02010600030101010101" pitchFamily="2" charset="-122"/>
                        <a:cs typeface="Courier New" panose="02070309020205020404"/>
                      </a:endParaRPr>
                    </a:p>
                  </a:txBody>
                  <a:tcPr marL="202680" marR="2026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0741">
                <a:tc>
                  <a:txBody>
                    <a:bodyPr/>
                    <a:lstStyle/>
                    <a:p>
                      <a:pPr algn="ctr">
                        <a:spcAft>
                          <a:spcPts val="0"/>
                        </a:spcAft>
                      </a:pPr>
                      <a:r>
                        <a:rPr lang="zh-CN" sz="2000" b="1" kern="100">
                          <a:latin typeface="Times New Roman" panose="02020603050405020304"/>
                          <a:cs typeface="Times New Roman" panose="02020603050405020304"/>
                        </a:rPr>
                        <a:t>悲</a:t>
                      </a:r>
                      <a:endParaRPr lang="zh-CN" sz="2000" b="1" kern="100">
                        <a:latin typeface="宋体" panose="02010600030101010101" pitchFamily="2" charset="-122"/>
                        <a:cs typeface="Courier New" panose="02070309020205020404"/>
                      </a:endParaRPr>
                    </a:p>
                  </a:txBody>
                  <a:tcPr marL="202680" marR="2026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b="1" kern="100">
                          <a:latin typeface="Times New Roman" panose="02020603050405020304"/>
                          <a:cs typeface="Times New Roman" panose="02020603050405020304"/>
                        </a:rPr>
                        <a:t>悲凉、孤寂、清冷、凄凉、萧瑟</a:t>
                      </a:r>
                      <a:endParaRPr lang="zh-CN" sz="2000" b="1" kern="100">
                        <a:latin typeface="宋体" panose="02010600030101010101" pitchFamily="2" charset="-122"/>
                        <a:cs typeface="Courier New" panose="02070309020205020404"/>
                      </a:endParaRPr>
                    </a:p>
                  </a:txBody>
                  <a:tcPr marL="202680" marR="2026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1416">
                <a:tc>
                  <a:txBody>
                    <a:bodyPr/>
                    <a:lstStyle/>
                    <a:p>
                      <a:pPr algn="ctr">
                        <a:spcAft>
                          <a:spcPts val="0"/>
                        </a:spcAft>
                      </a:pPr>
                      <a:r>
                        <a:rPr lang="zh-CN" sz="2000" b="1" kern="100">
                          <a:latin typeface="Times New Roman" panose="02020603050405020304"/>
                          <a:cs typeface="Times New Roman" panose="02020603050405020304"/>
                        </a:rPr>
                        <a:t>壮</a:t>
                      </a:r>
                      <a:endParaRPr lang="zh-CN" sz="2000" b="1" kern="100">
                        <a:latin typeface="宋体" panose="02010600030101010101" pitchFamily="2" charset="-122"/>
                        <a:cs typeface="Courier New" panose="02070309020205020404"/>
                      </a:endParaRPr>
                    </a:p>
                  </a:txBody>
                  <a:tcPr marL="202680" marR="2026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b="1" kern="100">
                          <a:latin typeface="Times New Roman" panose="02020603050405020304"/>
                          <a:cs typeface="Times New Roman" panose="02020603050405020304"/>
                        </a:rPr>
                        <a:t>壮阔、壮丽、空旷、高远、清远、雄浑</a:t>
                      </a:r>
                      <a:endParaRPr lang="zh-CN" sz="2000" b="1" kern="100">
                        <a:latin typeface="宋体" panose="02010600030101010101" pitchFamily="2" charset="-122"/>
                        <a:cs typeface="Courier New" panose="02070309020205020404"/>
                      </a:endParaRPr>
                    </a:p>
                  </a:txBody>
                  <a:tcPr marL="202680" marR="2026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8628">
                <a:tc>
                  <a:txBody>
                    <a:bodyPr/>
                    <a:lstStyle/>
                    <a:p>
                      <a:pPr algn="ctr">
                        <a:spcAft>
                          <a:spcPts val="0"/>
                        </a:spcAft>
                      </a:pPr>
                      <a:r>
                        <a:rPr lang="zh-CN" sz="2000" b="1" kern="100">
                          <a:latin typeface="Times New Roman" panose="02020603050405020304"/>
                          <a:cs typeface="Times New Roman" panose="02020603050405020304"/>
                        </a:rPr>
                        <a:t>美</a:t>
                      </a:r>
                      <a:endParaRPr lang="zh-CN" sz="2000" b="1" kern="100">
                        <a:latin typeface="宋体" panose="02010600030101010101" pitchFamily="2" charset="-122"/>
                        <a:cs typeface="Courier New" panose="02070309020205020404"/>
                      </a:endParaRPr>
                    </a:p>
                  </a:txBody>
                  <a:tcPr marL="202680" marR="2026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b="1" kern="100" dirty="0">
                          <a:latin typeface="Times New Roman" panose="02020603050405020304"/>
                          <a:cs typeface="Times New Roman" panose="02020603050405020304"/>
                        </a:rPr>
                        <a:t>优美、明丽、清新、自然、质朴</a:t>
                      </a:r>
                      <a:endParaRPr lang="zh-CN" sz="2000" b="1" kern="100" dirty="0">
                        <a:latin typeface="宋体" panose="02010600030101010101" pitchFamily="2" charset="-122"/>
                        <a:cs typeface="Courier New" panose="02070309020205020404"/>
                      </a:endParaRPr>
                    </a:p>
                  </a:txBody>
                  <a:tcPr marL="202680" marR="2026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11" name="组合 10"/>
          <p:cNvGrpSpPr/>
          <p:nvPr/>
        </p:nvGrpSpPr>
        <p:grpSpPr>
          <a:xfrm>
            <a:off x="0" y="3071810"/>
            <a:ext cx="609600" cy="1857388"/>
            <a:chOff x="0" y="2714620"/>
            <a:chExt cx="609600" cy="1857388"/>
          </a:xfrm>
        </p:grpSpPr>
        <p:pic>
          <p:nvPicPr>
            <p:cNvPr id="12"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3"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936625"/>
            <a:ext cx="7920038" cy="5399088"/>
          </a:xfrm>
          <a:prstGeom prst="rect">
            <a:avLst/>
          </a:prstGeom>
          <a:noFill/>
          <a:ln w="9525">
            <a:noFill/>
            <a:miter lim="800000"/>
          </a:ln>
        </p:spPr>
        <p:txBody>
          <a:bodyPr/>
          <a:lstStyle/>
          <a:p>
            <a:pPr indent="266700" algn="just">
              <a:spcAft>
                <a:spcPts val="0"/>
              </a:spcAft>
            </a:pPr>
            <a:r>
              <a:rPr lang="zh-CN" altLang="en-US" sz="2400" b="1" kern="100" dirty="0" smtClean="0">
                <a:latin typeface="黑体" panose="02010600030101010101" charset="-122"/>
                <a:ea typeface="黑体" panose="02010600030101010101" charset="-122"/>
                <a:cs typeface="Courier New" panose="02070309020205020404"/>
              </a:rPr>
              <a:t>例</a:t>
            </a:r>
            <a:r>
              <a:rPr lang="en-US" sz="2400" b="1" kern="100" dirty="0" smtClean="0">
                <a:latin typeface="黑体" panose="02010600030101010101" charset="-122"/>
                <a:ea typeface="黑体" panose="02010600030101010101" charset="-122"/>
                <a:cs typeface="Courier New" panose="02070309020205020404"/>
              </a:rPr>
              <a:t>5  </a:t>
            </a:r>
            <a:r>
              <a:rPr lang="zh-CN" altLang="en-US" sz="2400" b="1" kern="100" dirty="0" smtClean="0">
                <a:latin typeface="Times New Roman" panose="02020603050405020304"/>
                <a:cs typeface="Times New Roman" panose="02020603050405020304"/>
              </a:rPr>
              <a:t>阅读下面这首唐诗，完成题目。</a:t>
            </a:r>
            <a:endParaRPr lang="zh-CN" altLang="en-US" sz="2400" b="1" kern="100" dirty="0" smtClean="0">
              <a:latin typeface="宋体" panose="02010600030101010101" pitchFamily="2" charset="-122"/>
              <a:cs typeface="Courier New" panose="02070309020205020404"/>
            </a:endParaRPr>
          </a:p>
          <a:p>
            <a:pPr indent="266700" algn="ctr">
              <a:spcAft>
                <a:spcPts val="0"/>
              </a:spcAft>
            </a:pPr>
            <a:r>
              <a:rPr lang="zh-CN" altLang="en-US" sz="2400" b="1" kern="100" dirty="0" smtClean="0">
                <a:latin typeface="黑体" panose="02010600030101010101" charset="-122"/>
                <a:ea typeface="黑体" panose="02010600030101010101" charset="-122"/>
                <a:cs typeface="Times New Roman" panose="02020603050405020304"/>
              </a:rPr>
              <a:t>月</a:t>
            </a:r>
            <a:r>
              <a:rPr lang="zh-CN" altLang="en-US" sz="2400" b="1" kern="100" baseline="30000" dirty="0" smtClean="0">
                <a:latin typeface="宋体" panose="02010600030101010101" pitchFamily="2" charset="-122"/>
                <a:cs typeface="Times New Roman" panose="02020603050405020304"/>
              </a:rPr>
              <a:t>①</a:t>
            </a:r>
            <a:endParaRPr lang="zh-CN" altLang="en-US" sz="2400" b="1" kern="100" dirty="0" smtClean="0">
              <a:latin typeface="宋体" panose="02010600030101010101" pitchFamily="2" charset="-122"/>
              <a:cs typeface="Courier New" panose="02070309020205020404"/>
            </a:endParaRPr>
          </a:p>
          <a:p>
            <a:pPr indent="266700" algn="ctr">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杜　甫</a:t>
            </a:r>
            <a:endParaRPr lang="zh-CN" altLang="en-US" sz="2400" b="1" kern="100" dirty="0" smtClean="0">
              <a:latin typeface="宋体" panose="02010600030101010101" pitchFamily="2" charset="-122"/>
              <a:cs typeface="Courier New" panose="02070309020205020404"/>
            </a:endParaRPr>
          </a:p>
          <a:p>
            <a:pPr indent="266700" algn="ctr">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天上秋期近，人间月影清。</a:t>
            </a:r>
            <a:endParaRPr lang="zh-CN" altLang="en-US" sz="2400" b="1" kern="100" dirty="0" smtClean="0">
              <a:latin typeface="宋体" panose="02010600030101010101" pitchFamily="2" charset="-122"/>
              <a:cs typeface="Courier New" panose="02070309020205020404"/>
            </a:endParaRPr>
          </a:p>
          <a:p>
            <a:pPr indent="266700" algn="ctr">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入河蟾不没，捣药兔长生。</a:t>
            </a:r>
            <a:endParaRPr lang="zh-CN" altLang="en-US" sz="2400" b="1" kern="100" dirty="0" smtClean="0">
              <a:latin typeface="宋体" panose="02010600030101010101" pitchFamily="2" charset="-122"/>
              <a:cs typeface="Courier New" panose="02070309020205020404"/>
            </a:endParaRPr>
          </a:p>
          <a:p>
            <a:pPr indent="266700" algn="ctr">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只益丹心苦，能添白发明。</a:t>
            </a:r>
            <a:endParaRPr lang="zh-CN" altLang="en-US" sz="2400" b="1" kern="100" dirty="0" smtClean="0">
              <a:latin typeface="宋体" panose="02010600030101010101" pitchFamily="2" charset="-122"/>
              <a:cs typeface="Courier New" panose="02070309020205020404"/>
            </a:endParaRPr>
          </a:p>
          <a:p>
            <a:pPr indent="266700" algn="ctr">
              <a:spcAft>
                <a:spcPts val="0"/>
              </a:spcAft>
            </a:pPr>
            <a:r>
              <a:rPr lang="en-US" sz="2400" b="1" kern="100" dirty="0" smtClean="0">
                <a:latin typeface="Times New Roman" panose="02020603050405020304"/>
                <a:ea typeface="楷体_GB2312" panose="02010609030101010101" pitchFamily="49" charset="-122"/>
                <a:cs typeface="Courier New" panose="02070309020205020404"/>
              </a:rPr>
              <a:t> </a:t>
            </a:r>
            <a:r>
              <a:rPr lang="zh-CN" altLang="en-US" sz="2400" b="1" kern="100" dirty="0" smtClean="0">
                <a:latin typeface="Times New Roman" panose="02020603050405020304"/>
                <a:ea typeface="楷体_GB2312" panose="02010609030101010101" pitchFamily="49" charset="-122"/>
                <a:cs typeface="Times New Roman" panose="02020603050405020304"/>
              </a:rPr>
              <a:t>干戈知满地，休照国西营</a:t>
            </a:r>
            <a:r>
              <a:rPr lang="zh-CN" altLang="en-US" sz="2400" b="1" kern="100" baseline="30000" dirty="0" smtClean="0">
                <a:latin typeface="宋体" panose="02010600030101010101" pitchFamily="2" charset="-122"/>
                <a:ea typeface="楷体_GB2312" panose="02010609030101010101" pitchFamily="49" charset="-122"/>
                <a:cs typeface="Times New Roman" panose="02020603050405020304"/>
              </a:rPr>
              <a:t>②</a:t>
            </a:r>
            <a:r>
              <a:rPr lang="zh-CN" altLang="en-US" sz="2400" b="1" kern="100" dirty="0" smtClean="0">
                <a:latin typeface="Times New Roman" panose="02020603050405020304"/>
                <a:ea typeface="楷体_GB2312" panose="02010609030101010101" pitchFamily="49" charset="-122"/>
                <a:cs typeface="Times New Roman" panose="02020603050405020304"/>
              </a:rPr>
              <a:t>。</a:t>
            </a:r>
            <a:endParaRPr lang="zh-CN" altLang="en-US" sz="2400" b="1" kern="100" dirty="0" smtClean="0">
              <a:latin typeface="宋体" panose="02010600030101010101" pitchFamily="2" charset="-122"/>
              <a:cs typeface="Courier New" panose="02070309020205020404"/>
            </a:endParaRPr>
          </a:p>
          <a:p>
            <a:pPr indent="266700" algn="just">
              <a:spcAft>
                <a:spcPts val="0"/>
              </a:spcAft>
            </a:pPr>
            <a:r>
              <a:rPr lang="en-US" sz="2400" b="1" kern="100" dirty="0" smtClean="0">
                <a:latin typeface="Times New Roman" panose="02020603050405020304"/>
                <a:ea typeface="黑体" panose="02010600030101010101" charset="-122"/>
                <a:cs typeface="Courier New" panose="02070309020205020404"/>
              </a:rPr>
              <a:t>[</a:t>
            </a:r>
            <a:r>
              <a:rPr lang="zh-CN" altLang="en-US" sz="2400" b="1" kern="100" dirty="0" smtClean="0">
                <a:latin typeface="Times New Roman" panose="02020603050405020304"/>
                <a:ea typeface="黑体" panose="02010600030101010101" charset="-122"/>
                <a:cs typeface="Times New Roman" panose="02020603050405020304"/>
              </a:rPr>
              <a:t>注</a:t>
            </a:r>
            <a:r>
              <a:rPr lang="en-US" sz="2400" b="1" kern="100" dirty="0" smtClean="0">
                <a:latin typeface="Times New Roman" panose="02020603050405020304"/>
                <a:ea typeface="黑体" panose="02010600030101010101" charset="-122"/>
                <a:cs typeface="Courier New" panose="02070309020205020404"/>
              </a:rPr>
              <a:t>]</a:t>
            </a:r>
            <a:r>
              <a:rPr lang="en-US" sz="2400" b="1" kern="100" dirty="0" smtClean="0">
                <a:latin typeface="Times New Roman" panose="02020603050405020304"/>
                <a:ea typeface="仿宋_GB2312" panose="02010609030101010101" charset="-122"/>
                <a:cs typeface="Courier New" panose="02070309020205020404"/>
              </a:rPr>
              <a:t> </a:t>
            </a:r>
            <a:r>
              <a:rPr lang="en-US" sz="2400" b="1" kern="100" dirty="0" smtClean="0">
                <a:latin typeface="宋体" panose="02010600030101010101" pitchFamily="2" charset="-122"/>
                <a:ea typeface="仿宋_GB2312" panose="02010609030101010101" charset="-122"/>
                <a:cs typeface="Times New Roman" panose="02020603050405020304"/>
              </a:rPr>
              <a:t>①</a:t>
            </a:r>
            <a:r>
              <a:rPr lang="zh-CN" altLang="en-US" sz="2400" b="1" kern="100" dirty="0" smtClean="0">
                <a:latin typeface="Times New Roman" panose="02020603050405020304"/>
                <a:ea typeface="仿宋_GB2312" panose="02010609030101010101" charset="-122"/>
                <a:cs typeface="Times New Roman" panose="02020603050405020304"/>
              </a:rPr>
              <a:t>该诗写于安史之乱中，此时诗人身陷贼军，与家　</a:t>
            </a:r>
            <a:endParaRPr lang="en-US" altLang="zh-CN" sz="2400" b="1" kern="100" dirty="0" smtClean="0">
              <a:latin typeface="Times New Roman" panose="02020603050405020304"/>
              <a:ea typeface="仿宋_GB2312" panose="02010609030101010101" charset="-122"/>
              <a:cs typeface="Times New Roman" panose="02020603050405020304"/>
            </a:endParaRPr>
          </a:p>
          <a:p>
            <a:pPr indent="266700" algn="just">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人远隔。</a:t>
            </a:r>
            <a:r>
              <a:rPr lang="en-US" sz="2400" b="1" kern="100" dirty="0" smtClean="0">
                <a:latin typeface="宋体" panose="02010600030101010101" pitchFamily="2" charset="-122"/>
                <a:ea typeface="仿宋_GB2312" panose="02010609030101010101" charset="-122"/>
                <a:cs typeface="Times New Roman" panose="02020603050405020304"/>
              </a:rPr>
              <a:t>②</a:t>
            </a:r>
            <a:r>
              <a:rPr lang="zh-CN" altLang="en-US" sz="2400" b="1" kern="100" dirty="0" smtClean="0">
                <a:latin typeface="Times New Roman" panose="02020603050405020304"/>
                <a:ea typeface="仿宋_GB2312" panose="02010609030101010101" charset="-122"/>
                <a:cs typeface="Times New Roman" panose="02020603050405020304"/>
              </a:rPr>
              <a:t>国西营：长安西部的兵营，是抗击安史叛军</a:t>
            </a:r>
            <a:endParaRPr lang="en-US" altLang="zh-CN" sz="2400" b="1" kern="100" dirty="0" smtClean="0">
              <a:latin typeface="Times New Roman" panose="02020603050405020304"/>
              <a:ea typeface="仿宋_GB2312" panose="02010609030101010101" charset="-122"/>
              <a:cs typeface="Times New Roman" panose="02020603050405020304"/>
            </a:endParaRPr>
          </a:p>
          <a:p>
            <a:pPr indent="266700" algn="just">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的军队。</a:t>
            </a:r>
            <a:endParaRPr lang="zh-CN" altLang="en-US" sz="2400" b="1" kern="100" dirty="0" smtClean="0">
              <a:latin typeface="宋体" panose="02010600030101010101" pitchFamily="2" charset="-122"/>
              <a:cs typeface="Courier New" panose="02070309020205020404"/>
            </a:endParaRPr>
          </a:p>
          <a:p>
            <a:pPr indent="266700" algn="just">
              <a:spcAft>
                <a:spcPts val="0"/>
              </a:spcAft>
            </a:pPr>
            <a:r>
              <a:rPr lang="zh-CN" altLang="en-US" sz="2400" b="1" kern="100" dirty="0" smtClean="0">
                <a:latin typeface="Times New Roman" panose="02020603050405020304"/>
                <a:cs typeface="Times New Roman" panose="02020603050405020304"/>
              </a:rPr>
              <a:t>诗歌首联描绘了怎样的画面？有何作用？</a:t>
            </a:r>
            <a:r>
              <a:rPr lang="zh-CN" altLang="en-US" sz="2400" b="1" kern="100" dirty="0" smtClean="0">
                <a:latin typeface="宋体" panose="02010600030101010101" pitchFamily="2" charset="-122"/>
                <a:ea typeface="Times New Roman" panose="02020603050405020304"/>
                <a:cs typeface="Courier New" panose="02070309020205020404"/>
              </a:rPr>
              <a:t> </a:t>
            </a:r>
            <a:r>
              <a:rPr lang="en-US" sz="2400" b="1" kern="100" dirty="0" smtClean="0">
                <a:latin typeface="Times New Roman" panose="02020603050405020304"/>
                <a:ea typeface="仿宋_GB2312" panose="02010609030101010101" charset="-122"/>
                <a:cs typeface="Courier New" panose="02070309020205020404"/>
              </a:rPr>
              <a:t>(3</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sz="2400" b="1" kern="100" dirty="0">
              <a:latin typeface="宋体" panose="02010600030101010101" pitchFamily="2" charset="-122"/>
              <a:cs typeface="Courier New" panose="02070309020205020404"/>
            </a:endParaRPr>
          </a:p>
        </p:txBody>
      </p:sp>
      <p:grpSp>
        <p:nvGrpSpPr>
          <p:cNvPr id="7" name="组合 6"/>
          <p:cNvGrpSpPr/>
          <p:nvPr/>
        </p:nvGrpSpPr>
        <p:grpSpPr>
          <a:xfrm>
            <a:off x="0" y="3071810"/>
            <a:ext cx="609600" cy="1857388"/>
            <a:chOff x="0" y="2714620"/>
            <a:chExt cx="609600" cy="1857388"/>
          </a:xfrm>
        </p:grpSpPr>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1436691"/>
            <a:ext cx="7920038" cy="3921135"/>
          </a:xfrm>
          <a:prstGeom prst="rect">
            <a:avLst/>
          </a:prstGeom>
          <a:noFill/>
          <a:ln w="9525">
            <a:noFill/>
            <a:miter lim="800000"/>
          </a:ln>
        </p:spPr>
        <p:txBody>
          <a:bodyPr/>
          <a:lstStyle/>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首联描绘了一幅清朗静谧的秋夜图。</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步骤</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1)</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秋天将至，</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天气渐凉，皓月当空，月影清朗。既写出了月光的皎洁</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明亮，又营造了空寂清冷的氛围，为下文的望月生情、</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借月抒怀做了很好的铺垫。</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步骤</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2)(2</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分</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抒发了思家念亲</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之情，表达了对国家战事与人民疾苦的忧心。</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步骤</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3)</a:t>
            </a:r>
          </a:p>
          <a:p>
            <a:pPr indent="266700" algn="just">
              <a:lnSpc>
                <a:spcPts val="3500"/>
              </a:lnSpc>
              <a:spcAft>
                <a:spcPts val="0"/>
              </a:spcAft>
            </a:pP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(1</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分</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endParaRPr lang="zh-CN" altLang="en-US" sz="2400" b="1" dirty="0" smtClean="0">
              <a:solidFill>
                <a:srgbClr val="990033"/>
              </a:solidFill>
              <a:latin typeface="Times New Roman" panose="02020603050405020304" pitchFamily="18" charset="0"/>
              <a:ea typeface="+mn-ea"/>
              <a:cs typeface="Times New Roman" panose="02020603050405020304" pitchFamily="18" charset="0"/>
            </a:endParaRPr>
          </a:p>
        </p:txBody>
      </p:sp>
      <p:grpSp>
        <p:nvGrpSpPr>
          <p:cNvPr id="7" name="组合 6"/>
          <p:cNvGrpSpPr/>
          <p:nvPr/>
        </p:nvGrpSpPr>
        <p:grpSpPr>
          <a:xfrm>
            <a:off x="0" y="3071810"/>
            <a:ext cx="609600" cy="1857388"/>
            <a:chOff x="0" y="2714620"/>
            <a:chExt cx="609600" cy="1857388"/>
          </a:xfrm>
        </p:grpSpPr>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sp>
        <p:nvSpPr>
          <p:cNvPr id="6149" name="Line 669"/>
          <p:cNvSpPr>
            <a:spLocks noChangeShapeType="1"/>
          </p:cNvSpPr>
          <p:nvPr/>
        </p:nvSpPr>
        <p:spPr bwMode="auto">
          <a:xfrm>
            <a:off x="3700463" y="-1576388"/>
            <a:ext cx="0" cy="0"/>
          </a:xfrm>
          <a:prstGeom prst="line">
            <a:avLst/>
          </a:prstGeom>
          <a:noFill/>
          <a:ln w="12700" cap="rnd">
            <a:solidFill>
              <a:srgbClr val="000000"/>
            </a:solidFill>
            <a:round/>
          </a:ln>
          <a:effectLst/>
        </p:spPr>
        <p:txBody>
          <a:bodyPr/>
          <a:lstStyle/>
          <a:p>
            <a:endParaRPr lang="zh-CN" altLang="en-US"/>
          </a:p>
        </p:txBody>
      </p:sp>
      <p:graphicFrame>
        <p:nvGraphicFramePr>
          <p:cNvPr id="6" name="表格 5"/>
          <p:cNvGraphicFramePr>
            <a:graphicFrameLocks noGrp="1"/>
          </p:cNvGraphicFramePr>
          <p:nvPr/>
        </p:nvGraphicFramePr>
        <p:xfrm>
          <a:off x="785786" y="1571612"/>
          <a:ext cx="7932521" cy="4071966"/>
        </p:xfrm>
        <a:graphic>
          <a:graphicData uri="http://schemas.openxmlformats.org/drawingml/2006/table">
            <a:tbl>
              <a:tblPr/>
              <a:tblGrid>
                <a:gridCol w="649317"/>
                <a:gridCol w="534115"/>
                <a:gridCol w="1109466"/>
                <a:gridCol w="657826"/>
                <a:gridCol w="557024"/>
                <a:gridCol w="464077"/>
                <a:gridCol w="1109466"/>
                <a:gridCol w="556370"/>
                <a:gridCol w="574697"/>
                <a:gridCol w="574697"/>
                <a:gridCol w="572733"/>
                <a:gridCol w="572733"/>
              </a:tblGrid>
              <a:tr h="185089">
                <a:tc rowSpan="2">
                  <a:txBody>
                    <a:bodyPr/>
                    <a:lstStyle/>
                    <a:p>
                      <a:pPr algn="ctr">
                        <a:spcAft>
                          <a:spcPts val="0"/>
                        </a:spcAft>
                      </a:pPr>
                      <a:r>
                        <a:rPr lang="zh-CN" sz="1200" b="1" kern="100" dirty="0">
                          <a:latin typeface="+mj-ea"/>
                          <a:ea typeface="+mj-ea"/>
                          <a:cs typeface="Times New Roman" panose="02020603050405020304"/>
                        </a:rPr>
                        <a:t>卷别</a:t>
                      </a:r>
                      <a:endParaRPr lang="zh-CN" sz="1200" b="1" kern="100" dirty="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gridSpan="2">
                  <a:txBody>
                    <a:bodyPr/>
                    <a:lstStyle/>
                    <a:p>
                      <a:pPr algn="ctr">
                        <a:spcAft>
                          <a:spcPts val="0"/>
                        </a:spcAft>
                      </a:pPr>
                      <a:r>
                        <a:rPr lang="zh-CN" sz="1200" b="1" kern="100" dirty="0">
                          <a:latin typeface="+mj-ea"/>
                          <a:ea typeface="+mj-ea"/>
                          <a:cs typeface="Times New Roman" panose="02020603050405020304"/>
                        </a:rPr>
                        <a:t>年份</a:t>
                      </a:r>
                      <a:endParaRPr lang="zh-CN" sz="1200" b="1" kern="100" dirty="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CN"/>
                    </a:p>
                  </a:txBody>
                  <a:tcPr/>
                </a:tc>
                <a:tc rowSpan="2">
                  <a:txBody>
                    <a:bodyPr/>
                    <a:lstStyle/>
                    <a:p>
                      <a:pPr algn="ctr">
                        <a:spcAft>
                          <a:spcPts val="0"/>
                        </a:spcAft>
                      </a:pPr>
                      <a:r>
                        <a:rPr lang="zh-CN" sz="1200" b="1" kern="100">
                          <a:latin typeface="+mj-ea"/>
                          <a:ea typeface="+mj-ea"/>
                          <a:cs typeface="Times New Roman" panose="02020603050405020304"/>
                        </a:rPr>
                        <a:t>题型</a:t>
                      </a:r>
                      <a:endParaRPr lang="zh-CN"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zh-CN" sz="1200" b="1" kern="100" dirty="0">
                          <a:latin typeface="+mj-ea"/>
                          <a:ea typeface="+mj-ea"/>
                          <a:cs typeface="Times New Roman" panose="02020603050405020304"/>
                        </a:rPr>
                        <a:t>题量</a:t>
                      </a:r>
                      <a:endParaRPr lang="zh-CN" sz="1200" b="1" kern="100" dirty="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zh-CN" sz="1200" b="1" kern="100">
                          <a:latin typeface="+mj-ea"/>
                          <a:ea typeface="+mj-ea"/>
                          <a:cs typeface="Times New Roman" panose="02020603050405020304"/>
                        </a:rPr>
                        <a:t>分值</a:t>
                      </a:r>
                      <a:endParaRPr lang="zh-CN"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zh-CN" sz="1200" b="1" kern="100">
                          <a:latin typeface="+mj-ea"/>
                          <a:ea typeface="+mj-ea"/>
                          <a:cs typeface="Times New Roman" panose="02020603050405020304"/>
                        </a:rPr>
                        <a:t>诗词篇目及作者</a:t>
                      </a:r>
                      <a:endParaRPr lang="zh-CN"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zh-CN" sz="1200" b="1" kern="100">
                          <a:latin typeface="+mj-ea"/>
                          <a:ea typeface="+mj-ea"/>
                          <a:cs typeface="Times New Roman" panose="02020603050405020304"/>
                        </a:rPr>
                        <a:t>体裁</a:t>
                      </a:r>
                      <a:endParaRPr lang="zh-CN"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a:spcAft>
                          <a:spcPts val="0"/>
                        </a:spcAft>
                      </a:pPr>
                      <a:r>
                        <a:rPr lang="zh-CN" sz="1200" b="1" kern="100" dirty="0">
                          <a:latin typeface="Times New Roman" panose="02020603050405020304"/>
                          <a:cs typeface="Times New Roman" panose="02020603050405020304"/>
                        </a:rPr>
                        <a:t>考查角度</a:t>
                      </a:r>
                      <a:endParaRPr lang="zh-CN" sz="1200" b="1" kern="100" dirty="0">
                        <a:latin typeface="宋体" panose="02010600030101010101" pitchFamily="2" charset="-122"/>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r>
              <a:tr h="740357">
                <a:tc vMerge="1">
                  <a:txBody>
                    <a:bodyPr/>
                    <a:lstStyle/>
                    <a:p>
                      <a:endParaRPr lang="zh-CN"/>
                    </a:p>
                  </a:txBody>
                  <a:tcPr/>
                </a:tc>
                <a:tc gridSpan="2" vMerge="1">
                  <a:txBody>
                    <a:bodyPr/>
                    <a:lstStyle/>
                    <a:p>
                      <a:endParaRPr lang="zh-CN"/>
                    </a:p>
                  </a:txBody>
                  <a:tcPr/>
                </a:tc>
                <a:tc hMerge="1"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spcAft>
                          <a:spcPts val="0"/>
                        </a:spcAft>
                      </a:pPr>
                      <a:r>
                        <a:rPr lang="zh-CN" sz="1200" b="1" kern="100">
                          <a:latin typeface="+mj-ea"/>
                          <a:ea typeface="+mj-ea"/>
                          <a:cs typeface="Times New Roman" panose="02020603050405020304"/>
                        </a:rPr>
                        <a:t>形象</a:t>
                      </a:r>
                      <a:endParaRPr lang="zh-CN"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b="1" kern="100">
                          <a:latin typeface="+mj-ea"/>
                          <a:ea typeface="+mj-ea"/>
                          <a:cs typeface="Times New Roman" panose="02020603050405020304"/>
                        </a:rPr>
                        <a:t>语言</a:t>
                      </a:r>
                      <a:endParaRPr lang="zh-CN"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b="1" kern="100">
                          <a:latin typeface="+mj-ea"/>
                          <a:ea typeface="+mj-ea"/>
                          <a:cs typeface="Times New Roman" panose="02020603050405020304"/>
                        </a:rPr>
                        <a:t>表达</a:t>
                      </a:r>
                      <a:endParaRPr lang="zh-CN" sz="1200" b="1" kern="100">
                        <a:latin typeface="+mj-ea"/>
                        <a:ea typeface="+mj-ea"/>
                        <a:cs typeface="Courier New" panose="02070309020205020404"/>
                      </a:endParaRPr>
                    </a:p>
                    <a:p>
                      <a:pPr algn="ctr">
                        <a:spcAft>
                          <a:spcPts val="0"/>
                        </a:spcAft>
                      </a:pPr>
                      <a:r>
                        <a:rPr lang="zh-CN" sz="1200" b="1" kern="100">
                          <a:latin typeface="+mj-ea"/>
                          <a:ea typeface="+mj-ea"/>
                          <a:cs typeface="Times New Roman" panose="02020603050405020304"/>
                        </a:rPr>
                        <a:t>技巧</a:t>
                      </a:r>
                      <a:endParaRPr lang="zh-CN"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b="1" kern="100">
                          <a:latin typeface="+mj-ea"/>
                          <a:ea typeface="+mj-ea"/>
                          <a:cs typeface="Times New Roman" panose="02020603050405020304"/>
                        </a:rPr>
                        <a:t>思想内容</a:t>
                      </a:r>
                      <a:endParaRPr lang="zh-CN" sz="1200" b="1" kern="100">
                        <a:latin typeface="+mj-ea"/>
                        <a:ea typeface="+mj-ea"/>
                        <a:cs typeface="Courier New" panose="02070309020205020404"/>
                      </a:endParaRPr>
                    </a:p>
                    <a:p>
                      <a:pPr algn="ctr">
                        <a:spcAft>
                          <a:spcPts val="0"/>
                        </a:spcAft>
                      </a:pPr>
                      <a:r>
                        <a:rPr lang="zh-CN" sz="1200" b="1" kern="100">
                          <a:latin typeface="+mj-ea"/>
                          <a:ea typeface="+mj-ea"/>
                          <a:cs typeface="Times New Roman" panose="02020603050405020304"/>
                        </a:rPr>
                        <a:t>观点态度</a:t>
                      </a:r>
                      <a:endParaRPr lang="zh-CN"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179">
                <a:tc rowSpan="7">
                  <a:txBody>
                    <a:bodyPr/>
                    <a:lstStyle/>
                    <a:p>
                      <a:pPr algn="ctr">
                        <a:spcAft>
                          <a:spcPts val="0"/>
                        </a:spcAft>
                      </a:pPr>
                      <a:r>
                        <a:rPr lang="zh-CN" sz="1200" b="1" kern="100">
                          <a:latin typeface="+mj-ea"/>
                          <a:ea typeface="+mj-ea"/>
                          <a:cs typeface="Times New Roman" panose="02020603050405020304"/>
                        </a:rPr>
                        <a:t>新课标</a:t>
                      </a:r>
                      <a:endParaRPr lang="zh-CN" sz="1200" b="1" kern="100">
                        <a:latin typeface="+mj-ea"/>
                        <a:ea typeface="+mj-ea"/>
                        <a:cs typeface="Courier New" panose="02070309020205020404"/>
                      </a:endParaRPr>
                    </a:p>
                    <a:p>
                      <a:pPr algn="ctr">
                        <a:spcAft>
                          <a:spcPts val="0"/>
                        </a:spcAft>
                      </a:pPr>
                      <a:r>
                        <a:rPr lang="zh-CN" sz="1200" b="1" kern="100">
                          <a:latin typeface="+mj-ea"/>
                          <a:ea typeface="+mj-ea"/>
                          <a:cs typeface="Times New Roman" panose="02020603050405020304"/>
                        </a:rPr>
                        <a:t>全国卷</a:t>
                      </a:r>
                      <a:endParaRPr lang="zh-CN"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a:spcAft>
                          <a:spcPts val="0"/>
                        </a:spcAft>
                      </a:pPr>
                      <a:r>
                        <a:rPr lang="en-US" sz="1200" b="1" kern="100">
                          <a:latin typeface="+mj-ea"/>
                          <a:ea typeface="+mj-ea"/>
                          <a:cs typeface="Courier New" panose="02070309020205020404"/>
                        </a:rPr>
                        <a:t>2016</a:t>
                      </a:r>
                      <a:endParaRPr lang="zh-CN"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b="1" kern="100" dirty="0">
                          <a:latin typeface="+mj-ea"/>
                          <a:ea typeface="+mj-ea"/>
                          <a:cs typeface="Times New Roman" panose="02020603050405020304"/>
                        </a:rPr>
                        <a:t>卷</a:t>
                      </a:r>
                      <a:r>
                        <a:rPr lang="en-US" sz="1200" b="1" kern="100" dirty="0">
                          <a:latin typeface="+mj-ea"/>
                          <a:ea typeface="+mj-ea"/>
                          <a:cs typeface="Times New Roman" panose="02020603050405020304"/>
                        </a:rPr>
                        <a:t>Ⅰ</a:t>
                      </a:r>
                      <a:endParaRPr lang="zh-CN" sz="1200" b="1" kern="100" dirty="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7">
                  <a:txBody>
                    <a:bodyPr/>
                    <a:lstStyle/>
                    <a:p>
                      <a:pPr algn="ctr">
                        <a:spcAft>
                          <a:spcPts val="0"/>
                        </a:spcAft>
                      </a:pPr>
                      <a:r>
                        <a:rPr lang="zh-CN" sz="1200" b="1" kern="100" dirty="0">
                          <a:latin typeface="+mj-ea"/>
                          <a:ea typeface="+mj-ea"/>
                          <a:cs typeface="Times New Roman" panose="02020603050405020304"/>
                        </a:rPr>
                        <a:t>主观题</a:t>
                      </a:r>
                      <a:endParaRPr lang="zh-CN" sz="1200" b="1" kern="100" dirty="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7">
                  <a:txBody>
                    <a:bodyPr/>
                    <a:lstStyle/>
                    <a:p>
                      <a:pPr algn="ctr">
                        <a:spcAft>
                          <a:spcPts val="0"/>
                        </a:spcAft>
                      </a:pPr>
                      <a:r>
                        <a:rPr lang="en-US" sz="1200" b="1" kern="100" dirty="0">
                          <a:latin typeface="+mj-ea"/>
                          <a:ea typeface="+mj-ea"/>
                          <a:cs typeface="Courier New" panose="02070309020205020404"/>
                        </a:rPr>
                        <a:t>2</a:t>
                      </a:r>
                      <a:endParaRPr lang="zh-CN" sz="1200" b="1" kern="100" dirty="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7">
                  <a:txBody>
                    <a:bodyPr/>
                    <a:lstStyle/>
                    <a:p>
                      <a:pPr algn="ctr">
                        <a:spcAft>
                          <a:spcPts val="0"/>
                        </a:spcAft>
                      </a:pPr>
                      <a:r>
                        <a:rPr lang="en-US" sz="1200" b="1" kern="100">
                          <a:latin typeface="+mj-ea"/>
                          <a:ea typeface="+mj-ea"/>
                          <a:cs typeface="Courier New" panose="02070309020205020404"/>
                        </a:rPr>
                        <a:t>11</a:t>
                      </a:r>
                      <a:endParaRPr lang="zh-CN"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b="1" kern="100">
                          <a:latin typeface="+mj-ea"/>
                          <a:ea typeface="+mj-ea"/>
                          <a:cs typeface="Times New Roman" panose="02020603050405020304"/>
                        </a:rPr>
                        <a:t>李白《金陵望汉江》</a:t>
                      </a:r>
                      <a:endParaRPr lang="zh-CN"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b="1" kern="100">
                          <a:latin typeface="+mj-ea"/>
                          <a:ea typeface="+mj-ea"/>
                          <a:cs typeface="Times New Roman" panose="02020603050405020304"/>
                        </a:rPr>
                        <a:t>唐诗</a:t>
                      </a:r>
                      <a:endParaRPr lang="zh-CN"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100" dirty="0">
                          <a:latin typeface="+mj-ea"/>
                          <a:ea typeface="+mj-ea"/>
                          <a:cs typeface="Times New Roman" panose="02020603050405020304"/>
                        </a:rPr>
                        <a:t>√</a:t>
                      </a:r>
                      <a:endParaRPr lang="zh-CN" sz="1200" b="1" kern="100" dirty="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100">
                          <a:latin typeface="+mj-ea"/>
                          <a:ea typeface="+mj-ea"/>
                          <a:cs typeface="Times New Roman" panose="02020603050405020304"/>
                        </a:rPr>
                        <a:t>√</a:t>
                      </a:r>
                      <a:endParaRPr lang="zh-CN"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100">
                          <a:latin typeface="+mj-ea"/>
                          <a:ea typeface="+mj-ea"/>
                          <a:cs typeface="Times New Roman" panose="02020603050405020304"/>
                        </a:rPr>
                        <a:t>√</a:t>
                      </a:r>
                      <a:endParaRPr lang="zh-CN"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5268">
                <a:tc vMerge="1">
                  <a:txBody>
                    <a:bodyPr/>
                    <a:lstStyle/>
                    <a:p>
                      <a:endParaRPr lang="zh-CN"/>
                    </a:p>
                  </a:txBody>
                  <a:tcPr/>
                </a:tc>
                <a:tc vMerge="1">
                  <a:txBody>
                    <a:bodyPr/>
                    <a:lstStyle/>
                    <a:p>
                      <a:endParaRPr lang="zh-CN"/>
                    </a:p>
                  </a:txBody>
                  <a:tcPr/>
                </a:tc>
                <a:tc>
                  <a:txBody>
                    <a:bodyPr/>
                    <a:lstStyle/>
                    <a:p>
                      <a:pPr algn="ctr">
                        <a:spcAft>
                          <a:spcPts val="0"/>
                        </a:spcAft>
                      </a:pPr>
                      <a:r>
                        <a:rPr lang="zh-CN" sz="1200" b="1" kern="100" dirty="0">
                          <a:latin typeface="+mj-ea"/>
                          <a:ea typeface="+mj-ea"/>
                          <a:cs typeface="Times New Roman" panose="02020603050405020304"/>
                        </a:rPr>
                        <a:t>卷</a:t>
                      </a:r>
                      <a:r>
                        <a:rPr lang="en-US" sz="1200" b="1" kern="100" dirty="0">
                          <a:latin typeface="+mj-ea"/>
                          <a:ea typeface="+mj-ea"/>
                          <a:cs typeface="Times New Roman" panose="02020603050405020304"/>
                        </a:rPr>
                        <a:t>Ⅱ</a:t>
                      </a:r>
                      <a:endParaRPr lang="zh-CN" sz="1200" b="1" kern="100" dirty="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spcAft>
                          <a:spcPts val="0"/>
                        </a:spcAft>
                      </a:pPr>
                      <a:r>
                        <a:rPr lang="zh-CN" sz="1200" b="1" kern="100" dirty="0">
                          <a:latin typeface="+mj-ea"/>
                          <a:ea typeface="+mj-ea"/>
                          <a:cs typeface="Times New Roman" panose="02020603050405020304"/>
                        </a:rPr>
                        <a:t>杜甫《丹青引赠曹将军霸</a:t>
                      </a:r>
                      <a:r>
                        <a:rPr lang="en-US" sz="1200" b="1" kern="100" dirty="0">
                          <a:latin typeface="+mj-ea"/>
                          <a:ea typeface="+mj-ea"/>
                          <a:cs typeface="Courier New" panose="02070309020205020404"/>
                        </a:rPr>
                        <a:t>(</a:t>
                      </a:r>
                      <a:r>
                        <a:rPr lang="zh-CN" sz="1200" b="1" kern="100" dirty="0">
                          <a:latin typeface="+mj-ea"/>
                          <a:ea typeface="+mj-ea"/>
                          <a:cs typeface="Times New Roman" panose="02020603050405020304"/>
                        </a:rPr>
                        <a:t>节选</a:t>
                      </a:r>
                      <a:r>
                        <a:rPr lang="en-US" sz="1200" b="1" kern="100" dirty="0">
                          <a:latin typeface="+mj-ea"/>
                          <a:ea typeface="+mj-ea"/>
                          <a:cs typeface="Courier New" panose="02070309020205020404"/>
                        </a:rPr>
                        <a:t>)</a:t>
                      </a:r>
                      <a:r>
                        <a:rPr lang="zh-CN" sz="1200" b="1" kern="100" dirty="0">
                          <a:latin typeface="+mj-ea"/>
                          <a:ea typeface="+mj-ea"/>
                          <a:cs typeface="Times New Roman" panose="02020603050405020304"/>
                        </a:rPr>
                        <a:t>》</a:t>
                      </a:r>
                      <a:endParaRPr lang="zh-CN" sz="1200" b="1" kern="100" dirty="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b="1" kern="100">
                          <a:latin typeface="+mj-ea"/>
                          <a:ea typeface="+mj-ea"/>
                          <a:cs typeface="Times New Roman" panose="02020603050405020304"/>
                        </a:rPr>
                        <a:t>唐诗</a:t>
                      </a:r>
                      <a:endParaRPr lang="zh-CN"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100">
                          <a:latin typeface="+mj-ea"/>
                          <a:ea typeface="+mj-ea"/>
                          <a:cs typeface="Times New Roman" panose="02020603050405020304"/>
                        </a:rPr>
                        <a:t>√</a:t>
                      </a:r>
                      <a:endParaRPr lang="zh-CN"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200" b="1" kern="100" dirty="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100">
                          <a:latin typeface="+mj-ea"/>
                          <a:ea typeface="+mj-ea"/>
                          <a:cs typeface="Times New Roman" panose="02020603050405020304"/>
                        </a:rPr>
                        <a:t>√</a:t>
                      </a:r>
                      <a:endParaRPr lang="zh-CN"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100">
                          <a:latin typeface="+mj-ea"/>
                          <a:ea typeface="+mj-ea"/>
                          <a:cs typeface="Times New Roman" panose="02020603050405020304"/>
                        </a:rPr>
                        <a:t>√</a:t>
                      </a:r>
                      <a:endParaRPr lang="zh-CN"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179">
                <a:tc vMerge="1">
                  <a:txBody>
                    <a:bodyPr/>
                    <a:lstStyle/>
                    <a:p>
                      <a:endParaRPr lang="zh-CN"/>
                    </a:p>
                  </a:txBody>
                  <a:tcPr/>
                </a:tc>
                <a:tc vMerge="1">
                  <a:txBody>
                    <a:bodyPr/>
                    <a:lstStyle/>
                    <a:p>
                      <a:endParaRPr lang="zh-CN"/>
                    </a:p>
                  </a:txBody>
                  <a:tcPr/>
                </a:tc>
                <a:tc>
                  <a:txBody>
                    <a:bodyPr/>
                    <a:lstStyle/>
                    <a:p>
                      <a:pPr algn="ctr">
                        <a:spcAft>
                          <a:spcPts val="0"/>
                        </a:spcAft>
                      </a:pPr>
                      <a:r>
                        <a:rPr lang="zh-CN" sz="1200" b="1" kern="100">
                          <a:latin typeface="+mj-ea"/>
                          <a:ea typeface="+mj-ea"/>
                          <a:cs typeface="Times New Roman" panose="02020603050405020304"/>
                        </a:rPr>
                        <a:t>卷</a:t>
                      </a:r>
                      <a:r>
                        <a:rPr lang="en-US" sz="1200" b="1" kern="100">
                          <a:latin typeface="+mj-ea"/>
                          <a:ea typeface="+mj-ea"/>
                          <a:cs typeface="Times New Roman" panose="02020603050405020304"/>
                        </a:rPr>
                        <a:t>Ⅲ</a:t>
                      </a:r>
                      <a:endParaRPr lang="zh-CN"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spcAft>
                          <a:spcPts val="0"/>
                        </a:spcAft>
                      </a:pPr>
                      <a:r>
                        <a:rPr lang="zh-CN" sz="1200" b="1" kern="100" dirty="0">
                          <a:latin typeface="+mj-ea"/>
                          <a:ea typeface="+mj-ea"/>
                          <a:cs typeface="Times New Roman" panose="02020603050405020304"/>
                        </a:rPr>
                        <a:t>曹翰《内宴奉诏作》</a:t>
                      </a:r>
                      <a:endParaRPr lang="zh-CN" sz="1200" b="1" kern="100" dirty="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b="1" kern="100" dirty="0">
                          <a:latin typeface="+mj-ea"/>
                          <a:ea typeface="+mj-ea"/>
                          <a:cs typeface="Times New Roman" panose="02020603050405020304"/>
                        </a:rPr>
                        <a:t>宋诗</a:t>
                      </a:r>
                      <a:endParaRPr lang="zh-CN" sz="1200" b="1" kern="100" dirty="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100" dirty="0">
                          <a:latin typeface="+mj-ea"/>
                          <a:ea typeface="+mj-ea"/>
                          <a:cs typeface="Times New Roman" panose="02020603050405020304"/>
                        </a:rPr>
                        <a:t>√</a:t>
                      </a:r>
                      <a:endParaRPr lang="zh-CN" sz="1200" b="1" kern="100" dirty="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200" b="1" kern="100" dirty="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100">
                          <a:latin typeface="+mj-ea"/>
                          <a:ea typeface="+mj-ea"/>
                          <a:cs typeface="Times New Roman" panose="02020603050405020304"/>
                        </a:rPr>
                        <a:t>√</a:t>
                      </a:r>
                      <a:endParaRPr lang="zh-CN"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179">
                <a:tc vMerge="1">
                  <a:txBody>
                    <a:bodyPr/>
                    <a:lstStyle/>
                    <a:p>
                      <a:endParaRPr lang="zh-CN"/>
                    </a:p>
                  </a:txBody>
                  <a:tcPr/>
                </a:tc>
                <a:tc rowSpan="2">
                  <a:txBody>
                    <a:bodyPr/>
                    <a:lstStyle/>
                    <a:p>
                      <a:pPr algn="ctr">
                        <a:spcAft>
                          <a:spcPts val="0"/>
                        </a:spcAft>
                      </a:pPr>
                      <a:r>
                        <a:rPr lang="en-US" sz="1200" b="1" kern="100">
                          <a:latin typeface="+mj-ea"/>
                          <a:ea typeface="+mj-ea"/>
                          <a:cs typeface="Courier New" panose="02070309020205020404"/>
                        </a:rPr>
                        <a:t>2015</a:t>
                      </a:r>
                      <a:endParaRPr lang="zh-CN"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b="1" kern="100">
                          <a:latin typeface="+mj-ea"/>
                          <a:ea typeface="+mj-ea"/>
                          <a:cs typeface="Times New Roman" panose="02020603050405020304"/>
                        </a:rPr>
                        <a:t>卷</a:t>
                      </a:r>
                      <a:r>
                        <a:rPr lang="en-US" sz="1200" b="1" kern="100">
                          <a:latin typeface="+mj-ea"/>
                          <a:ea typeface="+mj-ea"/>
                          <a:cs typeface="Times New Roman" panose="02020603050405020304"/>
                        </a:rPr>
                        <a:t>Ⅰ</a:t>
                      </a:r>
                      <a:endParaRPr lang="zh-CN"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spcAft>
                          <a:spcPts val="0"/>
                        </a:spcAft>
                      </a:pPr>
                      <a:r>
                        <a:rPr lang="zh-CN" sz="1200" b="1" kern="100" dirty="0">
                          <a:latin typeface="+mj-ea"/>
                          <a:ea typeface="+mj-ea"/>
                          <a:cs typeface="Times New Roman" panose="02020603050405020304"/>
                        </a:rPr>
                        <a:t>岑参《发临洮将赴北庭留别》</a:t>
                      </a:r>
                      <a:endParaRPr lang="zh-CN" sz="1200" b="1" kern="100" dirty="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b="1" kern="100" dirty="0">
                          <a:latin typeface="+mj-ea"/>
                          <a:ea typeface="+mj-ea"/>
                          <a:cs typeface="Times New Roman" panose="02020603050405020304"/>
                        </a:rPr>
                        <a:t>唐诗</a:t>
                      </a:r>
                      <a:endParaRPr lang="zh-CN" sz="1200" b="1" kern="100" dirty="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200" b="1" kern="100" dirty="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100" dirty="0">
                          <a:latin typeface="+mj-ea"/>
                          <a:ea typeface="+mj-ea"/>
                          <a:cs typeface="Times New Roman" panose="02020603050405020304"/>
                        </a:rPr>
                        <a:t>√</a:t>
                      </a:r>
                      <a:endParaRPr lang="zh-CN" sz="1200" b="1" kern="100" dirty="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100">
                          <a:latin typeface="+mj-ea"/>
                          <a:ea typeface="+mj-ea"/>
                          <a:cs typeface="Times New Roman" panose="02020603050405020304"/>
                        </a:rPr>
                        <a:t>√</a:t>
                      </a:r>
                      <a:endParaRPr lang="zh-CN"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179">
                <a:tc vMerge="1">
                  <a:txBody>
                    <a:bodyPr/>
                    <a:lstStyle/>
                    <a:p>
                      <a:endParaRPr lang="zh-CN"/>
                    </a:p>
                  </a:txBody>
                  <a:tcPr/>
                </a:tc>
                <a:tc vMerge="1">
                  <a:txBody>
                    <a:bodyPr/>
                    <a:lstStyle/>
                    <a:p>
                      <a:endParaRPr lang="zh-CN"/>
                    </a:p>
                  </a:txBody>
                  <a:tcPr/>
                </a:tc>
                <a:tc>
                  <a:txBody>
                    <a:bodyPr/>
                    <a:lstStyle/>
                    <a:p>
                      <a:pPr algn="ctr">
                        <a:spcAft>
                          <a:spcPts val="0"/>
                        </a:spcAft>
                      </a:pPr>
                      <a:r>
                        <a:rPr lang="zh-CN" sz="1200" b="1" kern="100" dirty="0">
                          <a:latin typeface="+mj-ea"/>
                          <a:ea typeface="+mj-ea"/>
                          <a:cs typeface="Times New Roman" panose="02020603050405020304"/>
                        </a:rPr>
                        <a:t>卷</a:t>
                      </a:r>
                      <a:r>
                        <a:rPr lang="en-US" sz="1200" b="1" kern="100" dirty="0">
                          <a:latin typeface="+mj-ea"/>
                          <a:ea typeface="+mj-ea"/>
                          <a:cs typeface="Times New Roman" panose="02020603050405020304"/>
                        </a:rPr>
                        <a:t>Ⅱ</a:t>
                      </a:r>
                      <a:endParaRPr lang="zh-CN" sz="1200" b="1" kern="100" dirty="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spcAft>
                          <a:spcPts val="0"/>
                        </a:spcAft>
                      </a:pPr>
                      <a:r>
                        <a:rPr lang="zh-CN" sz="1200" b="1" kern="100">
                          <a:latin typeface="+mj-ea"/>
                          <a:ea typeface="+mj-ea"/>
                          <a:cs typeface="Times New Roman" panose="02020603050405020304"/>
                        </a:rPr>
                        <a:t>韩偓《残春旅舍》</a:t>
                      </a:r>
                      <a:endParaRPr lang="zh-CN"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b="1" kern="100" dirty="0">
                          <a:latin typeface="+mj-ea"/>
                          <a:ea typeface="+mj-ea"/>
                          <a:cs typeface="Times New Roman" panose="02020603050405020304"/>
                        </a:rPr>
                        <a:t>唐诗</a:t>
                      </a:r>
                      <a:endParaRPr lang="zh-CN" sz="1200" b="1" kern="100" dirty="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200" b="1" kern="100" dirty="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100" dirty="0">
                          <a:latin typeface="+mj-ea"/>
                          <a:ea typeface="+mj-ea"/>
                          <a:cs typeface="Times New Roman" panose="02020603050405020304"/>
                        </a:rPr>
                        <a:t>√</a:t>
                      </a:r>
                      <a:endParaRPr lang="zh-CN" sz="1200" b="1" kern="100" dirty="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200" b="1" kern="100" dirty="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100" dirty="0">
                          <a:latin typeface="+mj-ea"/>
                          <a:ea typeface="+mj-ea"/>
                          <a:cs typeface="Times New Roman" panose="02020603050405020304"/>
                        </a:rPr>
                        <a:t>√</a:t>
                      </a:r>
                      <a:endParaRPr lang="zh-CN" sz="1200" b="1" kern="100" dirty="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179">
                <a:tc vMerge="1">
                  <a:txBody>
                    <a:bodyPr/>
                    <a:lstStyle/>
                    <a:p>
                      <a:endParaRPr lang="zh-CN"/>
                    </a:p>
                  </a:txBody>
                  <a:tcPr/>
                </a:tc>
                <a:tc rowSpan="2">
                  <a:txBody>
                    <a:bodyPr/>
                    <a:lstStyle/>
                    <a:p>
                      <a:pPr algn="ctr">
                        <a:spcAft>
                          <a:spcPts val="0"/>
                        </a:spcAft>
                      </a:pPr>
                      <a:r>
                        <a:rPr lang="en-US" sz="1200" b="1" kern="100">
                          <a:latin typeface="+mj-ea"/>
                          <a:ea typeface="+mj-ea"/>
                          <a:cs typeface="Courier New" panose="02070309020205020404"/>
                        </a:rPr>
                        <a:t>2014</a:t>
                      </a:r>
                      <a:endParaRPr lang="zh-CN"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b="1" kern="100" dirty="0">
                          <a:latin typeface="+mj-ea"/>
                          <a:ea typeface="+mj-ea"/>
                          <a:cs typeface="Times New Roman" panose="02020603050405020304"/>
                        </a:rPr>
                        <a:t>卷</a:t>
                      </a:r>
                      <a:r>
                        <a:rPr lang="en-US" sz="1200" b="1" kern="100" dirty="0">
                          <a:latin typeface="+mj-ea"/>
                          <a:ea typeface="+mj-ea"/>
                          <a:cs typeface="Times New Roman" panose="02020603050405020304"/>
                        </a:rPr>
                        <a:t>Ⅰ</a:t>
                      </a:r>
                      <a:endParaRPr lang="zh-CN" sz="1200" b="1" kern="100" dirty="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spcAft>
                          <a:spcPts val="0"/>
                        </a:spcAft>
                      </a:pPr>
                      <a:r>
                        <a:rPr lang="zh-CN" sz="1200" b="1" kern="100">
                          <a:latin typeface="+mj-ea"/>
                          <a:ea typeface="+mj-ea"/>
                          <a:cs typeface="Times New Roman" panose="02020603050405020304"/>
                        </a:rPr>
                        <a:t>无名氏《阮郎归》</a:t>
                      </a:r>
                      <a:endParaRPr lang="zh-CN"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b="1" kern="100" dirty="0">
                          <a:latin typeface="+mj-ea"/>
                          <a:ea typeface="+mj-ea"/>
                          <a:cs typeface="Times New Roman" panose="02020603050405020304"/>
                        </a:rPr>
                        <a:t>宋词</a:t>
                      </a:r>
                      <a:endParaRPr lang="zh-CN" sz="1200" b="1" kern="100" dirty="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200" b="1" kern="100" dirty="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100" dirty="0">
                          <a:latin typeface="+mj-ea"/>
                          <a:ea typeface="+mj-ea"/>
                          <a:cs typeface="Times New Roman" panose="02020603050405020304"/>
                        </a:rPr>
                        <a:t>√</a:t>
                      </a:r>
                      <a:endParaRPr lang="zh-CN" sz="1200" b="1" kern="100" dirty="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100" dirty="0">
                          <a:latin typeface="+mj-ea"/>
                          <a:ea typeface="+mj-ea"/>
                          <a:cs typeface="Times New Roman" panose="02020603050405020304"/>
                        </a:rPr>
                        <a:t>√</a:t>
                      </a:r>
                      <a:endParaRPr lang="zh-CN" sz="1200" b="1" kern="100" dirty="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40357">
                <a:tc vMerge="1">
                  <a:txBody>
                    <a:bodyPr/>
                    <a:lstStyle/>
                    <a:p>
                      <a:endParaRPr lang="zh-CN"/>
                    </a:p>
                  </a:txBody>
                  <a:tcPr/>
                </a:tc>
                <a:tc vMerge="1">
                  <a:txBody>
                    <a:bodyPr/>
                    <a:lstStyle/>
                    <a:p>
                      <a:endParaRPr lang="zh-CN"/>
                    </a:p>
                  </a:txBody>
                  <a:tcPr/>
                </a:tc>
                <a:tc>
                  <a:txBody>
                    <a:bodyPr/>
                    <a:lstStyle/>
                    <a:p>
                      <a:pPr algn="ctr">
                        <a:spcAft>
                          <a:spcPts val="0"/>
                        </a:spcAft>
                      </a:pPr>
                      <a:r>
                        <a:rPr lang="zh-CN" sz="1200" b="1" kern="100">
                          <a:latin typeface="+mj-ea"/>
                          <a:ea typeface="+mj-ea"/>
                          <a:cs typeface="Times New Roman" panose="02020603050405020304"/>
                        </a:rPr>
                        <a:t>卷</a:t>
                      </a:r>
                      <a:r>
                        <a:rPr lang="en-US" sz="1200" b="1" kern="100">
                          <a:latin typeface="+mj-ea"/>
                          <a:ea typeface="+mj-ea"/>
                          <a:cs typeface="Times New Roman" panose="02020603050405020304"/>
                        </a:rPr>
                        <a:t>Ⅱ</a:t>
                      </a:r>
                      <a:endParaRPr lang="zh-CN"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spcAft>
                          <a:spcPts val="0"/>
                        </a:spcAft>
                      </a:pPr>
                      <a:r>
                        <a:rPr lang="en-US" sz="1200" b="1" kern="100">
                          <a:latin typeface="+mj-ea"/>
                          <a:ea typeface="+mj-ea"/>
                          <a:cs typeface="Courier New" panose="02070309020205020404"/>
                        </a:rPr>
                        <a:t>[</a:t>
                      </a:r>
                      <a:r>
                        <a:rPr lang="zh-CN" sz="1200" b="1" kern="100">
                          <a:latin typeface="+mj-ea"/>
                          <a:ea typeface="+mj-ea"/>
                          <a:cs typeface="Times New Roman" panose="02020603050405020304"/>
                        </a:rPr>
                        <a:t>唐</a:t>
                      </a:r>
                      <a:r>
                        <a:rPr lang="en-US" sz="1200" b="1" kern="100">
                          <a:latin typeface="+mj-ea"/>
                          <a:ea typeface="+mj-ea"/>
                          <a:cs typeface="Courier New" panose="02070309020205020404"/>
                        </a:rPr>
                        <a:t>]</a:t>
                      </a:r>
                      <a:r>
                        <a:rPr lang="zh-CN" sz="1200" b="1" kern="100">
                          <a:latin typeface="+mj-ea"/>
                          <a:ea typeface="+mj-ea"/>
                          <a:cs typeface="Times New Roman" panose="02020603050405020304"/>
                        </a:rPr>
                        <a:t>韦庄《含山店梦觉作》</a:t>
                      </a:r>
                      <a:endParaRPr lang="zh-CN" sz="1200" b="1" kern="100">
                        <a:latin typeface="+mj-ea"/>
                        <a:ea typeface="+mj-ea"/>
                        <a:cs typeface="Courier New" panose="02070309020205020404"/>
                      </a:endParaRPr>
                    </a:p>
                    <a:p>
                      <a:pPr algn="ctr">
                        <a:spcAft>
                          <a:spcPts val="0"/>
                        </a:spcAft>
                      </a:pPr>
                      <a:r>
                        <a:rPr lang="en-US" sz="1200" b="1" kern="100">
                          <a:latin typeface="+mj-ea"/>
                          <a:ea typeface="+mj-ea"/>
                          <a:cs typeface="Courier New" panose="02070309020205020404"/>
                        </a:rPr>
                        <a:t>[</a:t>
                      </a:r>
                      <a:r>
                        <a:rPr lang="zh-CN" sz="1200" b="1" kern="100">
                          <a:latin typeface="+mj-ea"/>
                          <a:ea typeface="+mj-ea"/>
                          <a:cs typeface="Times New Roman" panose="02020603050405020304"/>
                        </a:rPr>
                        <a:t>宋</a:t>
                      </a:r>
                      <a:r>
                        <a:rPr lang="en-US" sz="1200" b="1" kern="100">
                          <a:latin typeface="+mj-ea"/>
                          <a:ea typeface="+mj-ea"/>
                          <a:cs typeface="Courier New" panose="02070309020205020404"/>
                        </a:rPr>
                        <a:t>]</a:t>
                      </a:r>
                      <a:r>
                        <a:rPr lang="zh-CN" sz="1200" b="1" kern="100">
                          <a:latin typeface="+mj-ea"/>
                          <a:ea typeface="+mj-ea"/>
                          <a:cs typeface="Times New Roman" panose="02020603050405020304"/>
                        </a:rPr>
                        <a:t>郭震《宿渔家》</a:t>
                      </a:r>
                      <a:endParaRPr lang="zh-CN"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b="1" kern="100">
                          <a:latin typeface="+mj-ea"/>
                          <a:ea typeface="+mj-ea"/>
                          <a:cs typeface="Times New Roman" panose="02020603050405020304"/>
                        </a:rPr>
                        <a:t>唐诗、宋诗</a:t>
                      </a:r>
                      <a:endParaRPr lang="zh-CN"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200" b="1" kern="10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100" dirty="0">
                          <a:latin typeface="+mj-ea"/>
                          <a:ea typeface="+mj-ea"/>
                          <a:cs typeface="Times New Roman" panose="02020603050405020304"/>
                        </a:rPr>
                        <a:t>√</a:t>
                      </a:r>
                      <a:endParaRPr lang="zh-CN" sz="1200" b="1" kern="100" dirty="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100" dirty="0">
                          <a:latin typeface="+mj-ea"/>
                          <a:ea typeface="+mj-ea"/>
                          <a:cs typeface="Times New Roman" panose="02020603050405020304"/>
                        </a:rPr>
                        <a:t>√</a:t>
                      </a:r>
                      <a:endParaRPr lang="zh-CN" sz="1200" b="1" kern="100" dirty="0">
                        <a:latin typeface="+mj-ea"/>
                        <a:ea typeface="+mj-ea"/>
                        <a:cs typeface="Courier New" panose="02070309020205020404"/>
                      </a:endParaRPr>
                    </a:p>
                  </a:txBody>
                  <a:tcPr marL="77390" marR="77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936625"/>
            <a:ext cx="7920038" cy="5399088"/>
          </a:xfrm>
          <a:prstGeom prst="rect">
            <a:avLst/>
          </a:prstGeom>
          <a:noFill/>
          <a:ln w="9525">
            <a:noFill/>
            <a:miter lim="800000"/>
          </a:ln>
        </p:spPr>
        <p:txBody>
          <a:bodyPr/>
          <a:lstStyle/>
          <a:p>
            <a:pPr algn="just">
              <a:lnSpc>
                <a:spcPts val="3500"/>
              </a:lnSpc>
              <a:spcAft>
                <a:spcPts val="0"/>
              </a:spcAft>
            </a:pPr>
            <a:r>
              <a:rPr lang="zh-CN" altLang="en-US" sz="2400" b="1" kern="100" dirty="0" smtClean="0">
                <a:latin typeface="Times New Roman" panose="02020603050405020304"/>
                <a:ea typeface="黑体" panose="02010600030101010101" charset="-122"/>
                <a:cs typeface="Times New Roman" panose="02020603050405020304"/>
              </a:rPr>
              <a:t>二、语言类</a:t>
            </a:r>
          </a:p>
          <a:p>
            <a:pPr algn="just">
              <a:lnSpc>
                <a:spcPts val="3500"/>
              </a:lnSpc>
              <a:spcAft>
                <a:spcPts val="0"/>
              </a:spcAft>
            </a:pPr>
            <a:r>
              <a:rPr lang="en-US" altLang="en-US" sz="2400" b="1" kern="100" dirty="0" smtClean="0">
                <a:latin typeface="Times New Roman" panose="02020603050405020304"/>
                <a:ea typeface="黑体" panose="02010600030101010101" charset="-122"/>
                <a:cs typeface="Times New Roman" panose="02020603050405020304"/>
              </a:rPr>
              <a:t>1</a:t>
            </a:r>
            <a:r>
              <a:rPr lang="zh-CN" altLang="en-US" sz="2400" b="1" kern="100" dirty="0" smtClean="0">
                <a:latin typeface="Times New Roman" panose="02020603050405020304"/>
                <a:ea typeface="黑体" panose="02010600030101010101" charset="-122"/>
                <a:cs typeface="Times New Roman" panose="02020603050405020304"/>
              </a:rPr>
              <a:t>．炼字、诗眼型</a:t>
            </a:r>
          </a:p>
          <a:p>
            <a:pPr algn="just">
              <a:lnSpc>
                <a:spcPts val="3500"/>
              </a:lnSpc>
              <a:spcAft>
                <a:spcPts val="0"/>
              </a:spcAft>
            </a:pPr>
            <a:r>
              <a:rPr lang="zh-CN" altLang="en-US" sz="2400" b="1" kern="100" dirty="0" smtClean="0">
                <a:latin typeface="Times New Roman" panose="02020603050405020304"/>
                <a:ea typeface="黑体" panose="02010600030101010101" charset="-122"/>
                <a:cs typeface="Courier New" panose="02070309020205020404"/>
              </a:rPr>
              <a:t>      </a:t>
            </a:r>
            <a:r>
              <a:rPr lang="en-US" sz="2400" b="1" kern="100" dirty="0" smtClean="0">
                <a:latin typeface="+mj-ea"/>
                <a:ea typeface="+mj-ea"/>
                <a:cs typeface="Courier New" panose="02070309020205020404"/>
              </a:rPr>
              <a:t>[</a:t>
            </a:r>
            <a:r>
              <a:rPr lang="zh-CN" altLang="en-US" sz="2400" b="1" kern="100" dirty="0" smtClean="0">
                <a:latin typeface="+mj-ea"/>
                <a:ea typeface="+mj-ea"/>
                <a:cs typeface="Times New Roman" panose="02020603050405020304"/>
              </a:rPr>
              <a:t>答题模板</a:t>
            </a:r>
            <a:r>
              <a:rPr lang="en-US" sz="2400" b="1" kern="100" dirty="0" smtClean="0">
                <a:latin typeface="+mj-ea"/>
                <a:ea typeface="+mj-ea"/>
                <a:cs typeface="Courier New" panose="02070309020205020404"/>
              </a:rPr>
              <a:t>] </a:t>
            </a:r>
            <a:r>
              <a:rPr lang="zh-CN" altLang="en-US" sz="2400" b="1" kern="100" dirty="0" smtClean="0">
                <a:latin typeface="Times New Roman" panose="02020603050405020304"/>
                <a:cs typeface="Times New Roman" panose="02020603050405020304"/>
              </a:rPr>
              <a:t>某字在诗中的意思是</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，这里运用</a:t>
            </a:r>
            <a:r>
              <a:rPr lang="en-US" sz="2400" b="1" kern="100" dirty="0" smtClean="0">
                <a:latin typeface="宋体" panose="02010600030101010101" pitchFamily="2" charset="-122"/>
                <a:cs typeface="Times New Roman" panose="02020603050405020304"/>
              </a:rPr>
              <a:t>……</a:t>
            </a:r>
          </a:p>
          <a:p>
            <a:pPr algn="just">
              <a:lnSpc>
                <a:spcPts val="3500"/>
              </a:lnSpc>
              <a:spcAft>
                <a:spcPts val="0"/>
              </a:spcAft>
            </a:pPr>
            <a:r>
              <a:rPr lang="en-US" altLang="zh-CN" sz="2400" b="1" kern="100" dirty="0" smtClean="0">
                <a:latin typeface="宋体" panose="02010600030101010101" pitchFamily="2" charset="-122"/>
                <a:cs typeface="Times New Roman" panose="02020603050405020304"/>
              </a:rPr>
              <a:t>   </a:t>
            </a:r>
            <a:r>
              <a:rPr lang="zh-CN" altLang="en-US" sz="2400" b="1" kern="100" dirty="0" smtClean="0">
                <a:latin typeface="Times New Roman" panose="02020603050405020304"/>
                <a:cs typeface="Times New Roman" panose="02020603050405020304"/>
              </a:rPr>
              <a:t>手法，</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步骤</a:t>
            </a:r>
            <a:r>
              <a:rPr lang="en-US" sz="2400" b="1" kern="100" dirty="0" smtClean="0">
                <a:latin typeface="Times New Roman" panose="02020603050405020304"/>
                <a:cs typeface="Courier New" panose="02070309020205020404"/>
              </a:rPr>
              <a:t>1</a:t>
            </a:r>
            <a:r>
              <a:rPr lang="zh-CN" altLang="en-US" sz="2400" b="1" kern="100" dirty="0" smtClean="0">
                <a:latin typeface="Times New Roman" panose="02020603050405020304"/>
                <a:cs typeface="Times New Roman" panose="02020603050405020304"/>
              </a:rPr>
              <a:t>，没有手法可以省略此步</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生动形象地写</a:t>
            </a:r>
            <a:endParaRPr lang="en-US" altLang="zh-CN" sz="2400" b="1" kern="100" dirty="0" smtClean="0">
              <a:latin typeface="Times New Roman" panose="02020603050405020304"/>
              <a:cs typeface="Times New Roman" panose="02020603050405020304"/>
            </a:endParaRPr>
          </a:p>
          <a:p>
            <a:pPr algn="just">
              <a:lnSpc>
                <a:spcPts val="3500"/>
              </a:lnSpc>
              <a:spcAft>
                <a:spcPts val="0"/>
              </a:spcAft>
            </a:pPr>
            <a:r>
              <a:rPr lang="en-US" altLang="zh-CN" sz="2400" b="1" kern="100" dirty="0" smtClean="0">
                <a:latin typeface="Times New Roman" panose="02020603050405020304"/>
                <a:cs typeface="Times New Roman" panose="02020603050405020304"/>
              </a:rPr>
              <a:t>      </a:t>
            </a:r>
            <a:r>
              <a:rPr lang="zh-CN" altLang="en-US" sz="2400" b="1" kern="100" dirty="0" smtClean="0">
                <a:latin typeface="Times New Roman" panose="02020603050405020304"/>
                <a:cs typeface="Times New Roman" panose="02020603050405020304"/>
              </a:rPr>
              <a:t>出了</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的情景，</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步骤</a:t>
            </a:r>
            <a:r>
              <a:rPr lang="en-US" sz="2400" b="1" kern="100" dirty="0" smtClean="0">
                <a:latin typeface="Times New Roman" panose="02020603050405020304"/>
                <a:cs typeface="Courier New" panose="02070309020205020404"/>
              </a:rPr>
              <a:t>2)</a:t>
            </a:r>
            <a:r>
              <a:rPr lang="zh-CN" altLang="en-US" sz="2400" b="1" kern="100" dirty="0" smtClean="0">
                <a:latin typeface="Times New Roman" panose="02020603050405020304"/>
                <a:cs typeface="Times New Roman" panose="02020603050405020304"/>
              </a:rPr>
              <a:t>淋漓尽致地表达了作者</a:t>
            </a:r>
            <a:r>
              <a:rPr lang="en-US" sz="2400" b="1" kern="100" dirty="0" smtClean="0">
                <a:latin typeface="宋体" panose="02010600030101010101" pitchFamily="2" charset="-122"/>
                <a:cs typeface="Times New Roman" panose="02020603050405020304"/>
              </a:rPr>
              <a:t>……</a:t>
            </a:r>
          </a:p>
          <a:p>
            <a:pPr algn="just">
              <a:lnSpc>
                <a:spcPts val="3500"/>
              </a:lnSpc>
              <a:spcAft>
                <a:spcPts val="0"/>
              </a:spcAft>
            </a:pPr>
            <a:r>
              <a:rPr lang="en-US" altLang="zh-CN" sz="2400" b="1" kern="100" dirty="0" smtClean="0">
                <a:latin typeface="宋体" panose="02010600030101010101" pitchFamily="2" charset="-122"/>
                <a:cs typeface="Times New Roman" panose="02020603050405020304"/>
              </a:rPr>
              <a:t>   </a:t>
            </a:r>
            <a:r>
              <a:rPr lang="zh-CN" altLang="en-US" sz="2400" b="1" kern="100" dirty="0" smtClean="0">
                <a:latin typeface="Times New Roman" panose="02020603050405020304"/>
                <a:cs typeface="Times New Roman" panose="02020603050405020304"/>
              </a:rPr>
              <a:t>的情感，在结构上具有</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的作用，具有</a:t>
            </a:r>
            <a:r>
              <a:rPr lang="en-US" sz="2400" b="1" kern="100" dirty="0" smtClean="0">
                <a:latin typeface="宋体" panose="02010600030101010101" pitchFamily="2" charset="-122"/>
                <a:cs typeface="Times New Roman" panose="02020603050405020304"/>
              </a:rPr>
              <a:t>……</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生动形</a:t>
            </a:r>
            <a:endParaRPr lang="en-US" altLang="zh-CN" sz="2400" b="1" kern="100" dirty="0" smtClean="0">
              <a:latin typeface="Times New Roman" panose="02020603050405020304"/>
              <a:cs typeface="Times New Roman" panose="02020603050405020304"/>
            </a:endParaRPr>
          </a:p>
          <a:p>
            <a:pPr algn="just">
              <a:lnSpc>
                <a:spcPts val="3500"/>
              </a:lnSpc>
              <a:spcAft>
                <a:spcPts val="0"/>
              </a:spcAft>
            </a:pPr>
            <a:r>
              <a:rPr lang="en-US" altLang="zh-CN" sz="2400" b="1" kern="100" dirty="0" smtClean="0">
                <a:latin typeface="Times New Roman" panose="02020603050405020304"/>
                <a:cs typeface="Times New Roman" panose="02020603050405020304"/>
              </a:rPr>
              <a:t>      </a:t>
            </a:r>
            <a:r>
              <a:rPr lang="zh-CN" altLang="en-US" sz="2400" b="1" kern="100" dirty="0" smtClean="0">
                <a:latin typeface="Times New Roman" panose="02020603050405020304"/>
                <a:cs typeface="Times New Roman" panose="02020603050405020304"/>
              </a:rPr>
              <a:t>象、含蓄蕴藉、增强诗歌韵味或趣味等</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的表达效果。</a:t>
            </a:r>
            <a:r>
              <a:rPr lang="en-US" sz="2400" b="1" kern="100" dirty="0" smtClean="0">
                <a:latin typeface="Times New Roman" panose="02020603050405020304"/>
                <a:cs typeface="Courier New" panose="02070309020205020404"/>
              </a:rPr>
              <a:t>(</a:t>
            </a:r>
          </a:p>
          <a:p>
            <a:pPr algn="just">
              <a:lnSpc>
                <a:spcPts val="3500"/>
              </a:lnSpc>
              <a:spcAft>
                <a:spcPts val="0"/>
              </a:spcAft>
            </a:pPr>
            <a:r>
              <a:rPr lang="en-US" altLang="zh-CN" sz="2400" b="1" kern="100" dirty="0" smtClean="0">
                <a:latin typeface="Times New Roman" panose="02020603050405020304"/>
                <a:cs typeface="Courier New" panose="02070309020205020404"/>
              </a:rPr>
              <a:t>      </a:t>
            </a:r>
            <a:r>
              <a:rPr lang="zh-CN" altLang="en-US" sz="2400" b="1" kern="100" dirty="0" smtClean="0">
                <a:latin typeface="Times New Roman" panose="02020603050405020304"/>
                <a:cs typeface="Times New Roman" panose="02020603050405020304"/>
              </a:rPr>
              <a:t>步骤</a:t>
            </a:r>
            <a:r>
              <a:rPr lang="en-US" sz="2400" b="1" kern="100" dirty="0" smtClean="0">
                <a:latin typeface="Times New Roman" panose="02020603050405020304"/>
                <a:cs typeface="Courier New" panose="02070309020205020404"/>
              </a:rPr>
              <a:t>3)</a:t>
            </a:r>
            <a:endParaRPr lang="zh-CN" sz="2400" b="1" kern="100" dirty="0">
              <a:latin typeface="宋体" panose="02010600030101010101" pitchFamily="2" charset="-122"/>
              <a:cs typeface="Courier New" panose="02070309020205020404"/>
            </a:endParaRPr>
          </a:p>
        </p:txBody>
      </p:sp>
      <p:grpSp>
        <p:nvGrpSpPr>
          <p:cNvPr id="7" name="组合 6"/>
          <p:cNvGrpSpPr/>
          <p:nvPr/>
        </p:nvGrpSpPr>
        <p:grpSpPr>
          <a:xfrm>
            <a:off x="0" y="3071810"/>
            <a:ext cx="609600" cy="1857388"/>
            <a:chOff x="0" y="2714620"/>
            <a:chExt cx="609600" cy="1857388"/>
          </a:xfrm>
        </p:grpSpPr>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936625"/>
            <a:ext cx="7920038" cy="5399088"/>
          </a:xfrm>
          <a:prstGeom prst="rect">
            <a:avLst/>
          </a:prstGeom>
          <a:noFill/>
          <a:ln w="9525">
            <a:noFill/>
            <a:miter lim="800000"/>
          </a:ln>
        </p:spPr>
        <p:txBody>
          <a:bodyPr/>
          <a:lstStyle/>
          <a:p>
            <a:pPr indent="266700" algn="just">
              <a:lnSpc>
                <a:spcPts val="3500"/>
              </a:lnSpc>
              <a:spcAft>
                <a:spcPts val="0"/>
              </a:spcAft>
            </a:pPr>
            <a:r>
              <a:rPr lang="zh-CN" altLang="en-US" sz="2400" b="1" kern="100" dirty="0" smtClean="0">
                <a:latin typeface="黑体" panose="02010600030101010101" charset="-122"/>
                <a:ea typeface="黑体" panose="02010600030101010101" charset="-122"/>
                <a:cs typeface="Courier New" panose="02070309020205020404"/>
              </a:rPr>
              <a:t>例</a:t>
            </a:r>
            <a:r>
              <a:rPr lang="en-US" sz="2400" b="1" kern="100" dirty="0" smtClean="0">
                <a:latin typeface="黑体" panose="02010600030101010101" charset="-122"/>
                <a:ea typeface="黑体" panose="02010600030101010101" charset="-122"/>
                <a:cs typeface="Courier New" panose="02070309020205020404"/>
              </a:rPr>
              <a:t>6</a:t>
            </a:r>
            <a:r>
              <a:rPr lang="zh-CN" altLang="en-US" sz="2400" b="1" kern="100" dirty="0" smtClean="0">
                <a:latin typeface="黑体" panose="02010600030101010101" charset="-122"/>
                <a:ea typeface="黑体" panose="02010600030101010101" charset="-122"/>
                <a:cs typeface="Courier New" panose="02070309020205020404"/>
              </a:rPr>
              <a:t> </a:t>
            </a:r>
            <a:r>
              <a:rPr lang="en-US" sz="2400" b="1" kern="100" dirty="0" smtClean="0">
                <a:latin typeface="黑体" panose="02010600030101010101" charset="-122"/>
                <a:ea typeface="黑体" panose="02010600030101010101" charset="-122"/>
                <a:cs typeface="Courier New" panose="02070309020205020404"/>
              </a:rPr>
              <a:t> </a:t>
            </a:r>
            <a:r>
              <a:rPr lang="zh-CN" altLang="en-US" sz="2400" b="1" kern="100" dirty="0" smtClean="0">
                <a:latin typeface="Times New Roman" panose="02020603050405020304"/>
                <a:cs typeface="Times New Roman" panose="02020603050405020304"/>
              </a:rPr>
              <a:t>阅读下面的宋词，回答问题。</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黑体" panose="02010600030101010101" charset="-122"/>
                <a:ea typeface="黑体" panose="02010600030101010101" charset="-122"/>
                <a:cs typeface="Times New Roman" panose="02020603050405020304"/>
              </a:rPr>
              <a:t>卜算子</a:t>
            </a:r>
            <a:endParaRPr lang="zh-CN" altLang="en-US" sz="2400" b="1" kern="100" dirty="0" smtClean="0">
              <a:latin typeface="黑体" panose="02010600030101010101" charset="-122"/>
              <a:ea typeface="黑体" panose="02010600030101010101"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　张元</a:t>
            </a:r>
            <a:r>
              <a:rPr lang="zh-CN" altLang="en-US" sz="2400" b="1" kern="100" dirty="0" smtClean="0">
                <a:latin typeface="宋体" panose="02010600030101010101" pitchFamily="2" charset="-122"/>
                <a:cs typeface="宋体" panose="02010600030101010101" pitchFamily="2" charset="-122"/>
              </a:rPr>
              <a:t>幹</a:t>
            </a:r>
            <a:r>
              <a:rPr lang="en-US" sz="2400" b="1" kern="100" baseline="30000" dirty="0" smtClean="0">
                <a:latin typeface="Times New Roman" panose="02020603050405020304"/>
                <a:ea typeface="黑体" panose="02010600030101010101" charset="-122"/>
                <a:cs typeface="Courier New" panose="02070309020205020404"/>
              </a:rPr>
              <a:t>[</a:t>
            </a:r>
            <a:r>
              <a:rPr lang="zh-CN" altLang="en-US" sz="2400" b="1" kern="100" baseline="30000" dirty="0" smtClean="0">
                <a:latin typeface="Times New Roman" panose="02020603050405020304"/>
                <a:ea typeface="黑体" panose="02010600030101010101" charset="-122"/>
                <a:cs typeface="Times New Roman" panose="02020603050405020304"/>
              </a:rPr>
              <a:t>注</a:t>
            </a:r>
            <a:r>
              <a:rPr lang="en-US" sz="2400" b="1" kern="100" baseline="30000" dirty="0" smtClean="0">
                <a:latin typeface="Times New Roman" panose="02020603050405020304"/>
                <a:ea typeface="黑体" panose="02010600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7305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风露湿行云，沙水迷归艇。卧看明河月满空，斗挂</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7305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苍山顶。　万古只青天，多事悲人境。起舞闻鸡酒未醒，</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7305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潮落秋江冷。</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ea typeface="黑体" panose="02010600030101010101" charset="-122"/>
                <a:cs typeface="Courier New" panose="02070309020205020404"/>
              </a:rPr>
              <a:t>[</a:t>
            </a:r>
            <a:r>
              <a:rPr lang="zh-CN" altLang="en-US" sz="2400" b="1" kern="100" dirty="0" smtClean="0">
                <a:latin typeface="Times New Roman" panose="02020603050405020304"/>
                <a:ea typeface="黑体" panose="02010600030101010101" charset="-122"/>
                <a:cs typeface="Times New Roman" panose="02020603050405020304"/>
              </a:rPr>
              <a:t>注</a:t>
            </a:r>
            <a:r>
              <a:rPr lang="en-US" sz="2400" b="1" kern="100" dirty="0" smtClean="0">
                <a:latin typeface="Times New Roman" panose="02020603050405020304"/>
                <a:ea typeface="黑体" panose="02010600030101010101" charset="-122"/>
                <a:cs typeface="Courier New" panose="02070309020205020404"/>
              </a:rPr>
              <a:t>]</a:t>
            </a:r>
            <a:r>
              <a:rPr lang="en-US" sz="2400" b="1" kern="100" dirty="0" smtClean="0">
                <a:latin typeface="Times New Roman" panose="02020603050405020304"/>
                <a:ea typeface="仿宋_GB2312" panose="02010609030101010101" charset="-122"/>
                <a:cs typeface="Courier New" panose="02070309020205020404"/>
              </a:rPr>
              <a:t> </a:t>
            </a:r>
            <a:r>
              <a:rPr lang="zh-CN" altLang="en-US" sz="2400" b="1" kern="100" dirty="0" smtClean="0">
                <a:latin typeface="Times New Roman" panose="02020603050405020304"/>
                <a:ea typeface="仿宋_GB2312" panose="02010609030101010101" charset="-122"/>
                <a:cs typeface="Times New Roman" panose="02020603050405020304"/>
              </a:rPr>
              <a:t>张元</a:t>
            </a:r>
            <a:r>
              <a:rPr lang="zh-CN" altLang="en-US" sz="2400" b="1" kern="100" dirty="0" smtClean="0">
                <a:latin typeface="宋体" panose="02010600030101010101" pitchFamily="2" charset="-122"/>
                <a:cs typeface="宋体" panose="02010600030101010101" pitchFamily="2" charset="-122"/>
              </a:rPr>
              <a:t>幹</a:t>
            </a:r>
            <a:r>
              <a:rPr lang="zh-CN" altLang="en-US" sz="2400" b="1" kern="100" dirty="0" smtClean="0">
                <a:latin typeface="宋体" panose="02010600030101010101" pitchFamily="2" charset="-122"/>
                <a:ea typeface="仿宋_GB2312" panose="02010609030101010101" charset="-122"/>
                <a:cs typeface="仿宋_GB2312" panose="02010609030101010101" charset="-122"/>
              </a:rPr>
              <a:t>：宋代爱国词人。</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请对上片前两句中的</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湿</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迷</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二字分别做简要赏析。</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sz="2400" b="1" kern="100" dirty="0" smtClean="0">
                <a:latin typeface="Times New Roman" panose="02020603050405020304"/>
                <a:ea typeface="仿宋_GB2312" panose="02010609030101010101" charset="-122"/>
                <a:cs typeface="Courier New" panose="02070309020205020404"/>
              </a:rPr>
              <a:t>(4</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sz="2400" b="1" kern="100" dirty="0">
              <a:latin typeface="宋体" panose="02010600030101010101" pitchFamily="2" charset="-122"/>
              <a:cs typeface="Courier New" panose="02070309020205020404"/>
            </a:endParaRPr>
          </a:p>
        </p:txBody>
      </p:sp>
      <p:grpSp>
        <p:nvGrpSpPr>
          <p:cNvPr id="7" name="组合 6"/>
          <p:cNvGrpSpPr/>
          <p:nvPr/>
        </p:nvGrpSpPr>
        <p:grpSpPr>
          <a:xfrm>
            <a:off x="0" y="3071810"/>
            <a:ext cx="609600" cy="1857388"/>
            <a:chOff x="0" y="2714620"/>
            <a:chExt cx="609600" cy="1857388"/>
          </a:xfrm>
        </p:grpSpPr>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1508129"/>
            <a:ext cx="7920038" cy="3563945"/>
          </a:xfrm>
          <a:prstGeom prst="rect">
            <a:avLst/>
          </a:prstGeom>
          <a:noFill/>
          <a:ln w="9525">
            <a:noFill/>
            <a:miter lim="800000"/>
          </a:ln>
        </p:spPr>
        <p:txBody>
          <a:bodyPr/>
          <a:lstStyle/>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①“湿”字，描写地面浓重的风露水汽使行云也充满湿 </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气而显得厚重凝滞，突出了外在环境的潮湿、阴冷，</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步</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骤</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2)</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表现了作者凄凉和沉重的心情。</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步骤</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3)②“</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迷”字，</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描写水面迷蒙的雾气使归舟迷失了航向，烘托出朦胧、</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迷茫的氛围，</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步骤</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2)</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表现了作者内心的迷惘。</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步骤</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3)</a:t>
            </a:r>
            <a:endParaRPr lang="zh-CN" altLang="en-US" sz="2400" b="1" dirty="0" smtClean="0">
              <a:solidFill>
                <a:srgbClr val="990033"/>
              </a:solidFill>
              <a:latin typeface="Times New Roman" panose="02020603050405020304" pitchFamily="18" charset="0"/>
              <a:ea typeface="+mn-ea"/>
              <a:cs typeface="Times New Roman" panose="02020603050405020304" pitchFamily="18" charset="0"/>
            </a:endParaRPr>
          </a:p>
        </p:txBody>
      </p:sp>
      <p:grpSp>
        <p:nvGrpSpPr>
          <p:cNvPr id="7" name="组合 6"/>
          <p:cNvGrpSpPr/>
          <p:nvPr/>
        </p:nvGrpSpPr>
        <p:grpSpPr>
          <a:xfrm>
            <a:off x="0" y="3071810"/>
            <a:ext cx="609600" cy="1857388"/>
            <a:chOff x="0" y="2714620"/>
            <a:chExt cx="609600" cy="1857388"/>
          </a:xfrm>
        </p:grpSpPr>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936625"/>
            <a:ext cx="7920038" cy="5399088"/>
          </a:xfrm>
          <a:prstGeom prst="rect">
            <a:avLst/>
          </a:prstGeom>
          <a:noFill/>
          <a:ln w="9525">
            <a:noFill/>
            <a:miter lim="800000"/>
          </a:ln>
        </p:spPr>
        <p:txBody>
          <a:bodyPr/>
          <a:lstStyle/>
          <a:p>
            <a:pPr algn="just">
              <a:lnSpc>
                <a:spcPts val="3500"/>
              </a:lnSpc>
              <a:spcAft>
                <a:spcPts val="0"/>
              </a:spcAft>
            </a:pPr>
            <a:r>
              <a:rPr lang="en-US" altLang="en-US" sz="2400" b="1" kern="100" dirty="0" smtClean="0">
                <a:latin typeface="Times New Roman" panose="02020603050405020304"/>
                <a:ea typeface="黑体" panose="02010600030101010101" charset="-122"/>
                <a:cs typeface="Times New Roman" panose="02020603050405020304"/>
              </a:rPr>
              <a:t>2</a:t>
            </a:r>
            <a:r>
              <a:rPr lang="zh-CN" altLang="en-US" sz="2400" b="1" kern="100" dirty="0" smtClean="0">
                <a:latin typeface="Times New Roman" panose="02020603050405020304"/>
                <a:ea typeface="黑体" panose="02010600030101010101" charset="-122"/>
                <a:cs typeface="Times New Roman" panose="02020603050405020304"/>
              </a:rPr>
              <a:t>．炼句型</a:t>
            </a:r>
          </a:p>
          <a:p>
            <a:pPr indent="266700" algn="just">
              <a:lnSpc>
                <a:spcPts val="3500"/>
              </a:lnSpc>
              <a:spcAft>
                <a:spcPts val="0"/>
              </a:spcAft>
            </a:pPr>
            <a:r>
              <a:rPr lang="en-US" sz="2400" b="1" kern="100" dirty="0" smtClean="0">
                <a:latin typeface="Times New Roman" panose="02020603050405020304"/>
                <a:ea typeface="黑体" panose="02010600030101010101" charset="-122"/>
                <a:cs typeface="Courier New" panose="02070309020205020404"/>
              </a:rPr>
              <a:t> </a:t>
            </a:r>
            <a:r>
              <a:rPr lang="en-US" sz="2400" b="1" kern="100" dirty="0" smtClean="0">
                <a:latin typeface="+mj-ea"/>
                <a:ea typeface="+mj-ea"/>
                <a:cs typeface="Courier New" panose="02070309020205020404"/>
              </a:rPr>
              <a:t> [</a:t>
            </a:r>
            <a:r>
              <a:rPr lang="zh-CN" altLang="en-US" sz="2400" b="1" kern="100" dirty="0" smtClean="0">
                <a:latin typeface="+mj-ea"/>
                <a:ea typeface="+mj-ea"/>
                <a:cs typeface="Times New Roman" panose="02020603050405020304"/>
              </a:rPr>
              <a:t>答题模板</a:t>
            </a:r>
            <a:r>
              <a:rPr lang="en-US" sz="2400" b="1" kern="100" dirty="0" smtClean="0">
                <a:latin typeface="+mj-ea"/>
                <a:ea typeface="+mj-ea"/>
                <a:cs typeface="Courier New" panose="02070309020205020404"/>
              </a:rPr>
              <a:t>] </a:t>
            </a:r>
            <a:r>
              <a:rPr lang="zh-CN" altLang="en-US" sz="2400" b="1" kern="100" dirty="0" smtClean="0">
                <a:latin typeface="Times New Roman" panose="02020603050405020304"/>
                <a:cs typeface="Times New Roman" panose="02020603050405020304"/>
              </a:rPr>
              <a:t>本句是写</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景</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事、情、物、人</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的</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特</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cs typeface="Times New Roman" panose="02020603050405020304"/>
              </a:rPr>
              <a:t>  </a:t>
            </a:r>
            <a:r>
              <a:rPr lang="zh-CN" altLang="en-US" sz="2400" b="1" kern="100" dirty="0" smtClean="0">
                <a:latin typeface="Times New Roman" panose="02020603050405020304"/>
                <a:cs typeface="Times New Roman" panose="02020603050405020304"/>
              </a:rPr>
              <a:t>点，</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步骤</a:t>
            </a:r>
            <a:r>
              <a:rPr lang="en-US" sz="2400" b="1" kern="100" dirty="0" smtClean="0">
                <a:latin typeface="Times New Roman" panose="02020603050405020304"/>
                <a:cs typeface="Courier New" panose="02070309020205020404"/>
              </a:rPr>
              <a:t>1)</a:t>
            </a:r>
            <a:r>
              <a:rPr lang="zh-CN" altLang="en-US" sz="2400" b="1" kern="100" dirty="0" smtClean="0">
                <a:latin typeface="Times New Roman" panose="02020603050405020304"/>
                <a:cs typeface="Times New Roman" panose="02020603050405020304"/>
              </a:rPr>
              <a:t>运用</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手法，</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步骤</a:t>
            </a:r>
            <a:r>
              <a:rPr lang="en-US" sz="2400" b="1" kern="100" dirty="0" smtClean="0">
                <a:latin typeface="Times New Roman" panose="02020603050405020304"/>
                <a:cs typeface="Courier New" panose="02070309020205020404"/>
              </a:rPr>
              <a:t>2</a:t>
            </a:r>
            <a:r>
              <a:rPr lang="zh-CN" altLang="en-US" sz="2400" b="1" kern="100" dirty="0" smtClean="0">
                <a:latin typeface="Times New Roman" panose="02020603050405020304"/>
                <a:cs typeface="Times New Roman" panose="02020603050405020304"/>
              </a:rPr>
              <a:t>，没有手法可以省</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cs typeface="Times New Roman" panose="02020603050405020304"/>
              </a:rPr>
              <a:t>  </a:t>
            </a:r>
            <a:r>
              <a:rPr lang="zh-CN" altLang="en-US" sz="2400" b="1" kern="100" dirty="0" smtClean="0">
                <a:latin typeface="Times New Roman" panose="02020603050405020304"/>
                <a:cs typeface="Times New Roman" panose="02020603050405020304"/>
              </a:rPr>
              <a:t>略此步</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生动形象地表现出诗人</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的情怀</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感情</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步 </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cs typeface="Times New Roman" panose="02020603050405020304"/>
              </a:rPr>
              <a:t>  </a:t>
            </a:r>
            <a:r>
              <a:rPr lang="zh-CN" altLang="en-US" sz="2400" b="1" kern="100" dirty="0" smtClean="0">
                <a:latin typeface="Times New Roman" panose="02020603050405020304"/>
                <a:cs typeface="Times New Roman" panose="02020603050405020304"/>
              </a:rPr>
              <a:t>骤</a:t>
            </a:r>
            <a:r>
              <a:rPr lang="en-US" sz="2400" b="1" kern="100" dirty="0" smtClean="0">
                <a:latin typeface="Times New Roman" panose="02020603050405020304"/>
                <a:cs typeface="Times New Roman" panose="02020603050405020304"/>
              </a:rPr>
              <a:t> </a:t>
            </a:r>
            <a:r>
              <a:rPr lang="en-US" sz="2400" b="1" kern="100" dirty="0" smtClean="0">
                <a:latin typeface="Times New Roman" panose="02020603050405020304"/>
                <a:cs typeface="Courier New" panose="02070309020205020404"/>
              </a:rPr>
              <a:t>3)</a:t>
            </a:r>
            <a:endParaRPr lang="zh-CN" sz="2400" b="1" kern="100" dirty="0">
              <a:latin typeface="宋体" panose="02010600030101010101" pitchFamily="2" charset="-122"/>
              <a:cs typeface="Courier New" panose="02070309020205020404"/>
            </a:endParaRPr>
          </a:p>
        </p:txBody>
      </p:sp>
      <p:grpSp>
        <p:nvGrpSpPr>
          <p:cNvPr id="7" name="组合 6"/>
          <p:cNvGrpSpPr/>
          <p:nvPr/>
        </p:nvGrpSpPr>
        <p:grpSpPr>
          <a:xfrm>
            <a:off x="0" y="3071810"/>
            <a:ext cx="609600" cy="1857388"/>
            <a:chOff x="0" y="2714620"/>
            <a:chExt cx="609600" cy="1857388"/>
          </a:xfrm>
        </p:grpSpPr>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936625"/>
            <a:ext cx="7920038" cy="5399088"/>
          </a:xfrm>
          <a:prstGeom prst="rect">
            <a:avLst/>
          </a:prstGeom>
          <a:noFill/>
          <a:ln w="9525">
            <a:noFill/>
            <a:miter lim="800000"/>
          </a:ln>
        </p:spPr>
        <p:txBody>
          <a:bodyPr/>
          <a:lstStyle/>
          <a:p>
            <a:pPr indent="266700" algn="just">
              <a:lnSpc>
                <a:spcPts val="3500"/>
              </a:lnSpc>
              <a:spcAft>
                <a:spcPts val="0"/>
              </a:spcAft>
            </a:pPr>
            <a:r>
              <a:rPr lang="zh-CN" altLang="en-US" sz="2400" b="1" kern="100" dirty="0" smtClean="0">
                <a:latin typeface="黑体" panose="02010600030101010101" charset="-122"/>
                <a:ea typeface="黑体" panose="02010600030101010101" charset="-122"/>
                <a:cs typeface="Courier New" panose="02070309020205020404"/>
              </a:rPr>
              <a:t>例</a:t>
            </a:r>
            <a:r>
              <a:rPr lang="en-US" sz="2400" b="1" kern="100" dirty="0" smtClean="0">
                <a:latin typeface="黑体" panose="02010600030101010101" charset="-122"/>
                <a:ea typeface="黑体" panose="02010600030101010101" charset="-122"/>
                <a:cs typeface="Courier New" panose="02070309020205020404"/>
              </a:rPr>
              <a:t>7  </a:t>
            </a:r>
            <a:r>
              <a:rPr lang="zh-CN" altLang="en-US" sz="2400" b="1" kern="100" dirty="0" smtClean="0">
                <a:latin typeface="Times New Roman" panose="02020603050405020304"/>
                <a:cs typeface="Times New Roman" panose="02020603050405020304"/>
              </a:rPr>
              <a:t>阅读下面的唐诗，完成后面的题目。</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黑体" panose="02010600030101010101" charset="-122"/>
                <a:ea typeface="黑体" panose="02010600030101010101" charset="-122"/>
                <a:cs typeface="Times New Roman" panose="02020603050405020304"/>
              </a:rPr>
              <a:t>水槛</a:t>
            </a:r>
            <a:r>
              <a:rPr lang="zh-CN" altLang="en-US" sz="2400" b="1" kern="100" baseline="30000" dirty="0" smtClean="0">
                <a:latin typeface="黑体" panose="02010600030101010101" charset="-122"/>
                <a:ea typeface="黑体" panose="02010600030101010101" charset="-122"/>
                <a:cs typeface="Times New Roman" panose="02020603050405020304"/>
              </a:rPr>
              <a:t>①</a:t>
            </a:r>
            <a:r>
              <a:rPr lang="zh-CN" altLang="en-US" sz="2400" b="1" kern="100" dirty="0" smtClean="0">
                <a:latin typeface="黑体" panose="02010600030101010101" charset="-122"/>
                <a:ea typeface="黑体" panose="02010600030101010101" charset="-122"/>
                <a:cs typeface="Times New Roman" panose="02020603050405020304"/>
              </a:rPr>
              <a:t>遣心二首</a:t>
            </a:r>
            <a:r>
              <a:rPr lang="en-US" sz="2400" b="1" kern="100" dirty="0" smtClean="0">
                <a:latin typeface="Times New Roman" panose="02020603050405020304"/>
                <a:ea typeface="楷体_GB2312" panose="02010609030101010101" pitchFamily="49" charset="-122"/>
                <a:cs typeface="Courier New" panose="02070309020205020404"/>
              </a:rPr>
              <a:t>(</a:t>
            </a:r>
            <a:r>
              <a:rPr lang="zh-CN" altLang="en-US" sz="2400" b="1" kern="100" dirty="0" smtClean="0">
                <a:latin typeface="Times New Roman" panose="02020603050405020304"/>
                <a:ea typeface="楷体_GB2312" panose="02010609030101010101" pitchFamily="49" charset="-122"/>
                <a:cs typeface="Times New Roman" panose="02020603050405020304"/>
              </a:rPr>
              <a:t>其一</a:t>
            </a:r>
            <a:r>
              <a:rPr lang="en-US" sz="2400" b="1" kern="100" dirty="0" smtClean="0">
                <a:latin typeface="Times New Roman" panose="02020603050405020304"/>
                <a:ea typeface="楷体_GB2312" panose="02010609030101010101" pitchFamily="49"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杜　甫</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去郭轩楹敞，无村眺望赊</a:t>
            </a:r>
            <a:r>
              <a:rPr lang="zh-CN" altLang="en-US" sz="2400" b="1" kern="100" baseline="30000" dirty="0" smtClean="0">
                <a:latin typeface="宋体" panose="02010600030101010101" pitchFamily="2" charset="-122"/>
                <a:ea typeface="楷体_GB2312" panose="02010609030101010101" pitchFamily="49" charset="-122"/>
                <a:cs typeface="Times New Roman" panose="02020603050405020304"/>
              </a:rPr>
              <a:t>②</a:t>
            </a:r>
            <a:r>
              <a:rPr lang="zh-CN" altLang="en-US" sz="2400" b="1" kern="100" dirty="0" smtClean="0">
                <a:latin typeface="Times New Roman" panose="02020603050405020304"/>
                <a:ea typeface="楷体_GB2312" panose="02010609030101010101" pitchFamily="49" charset="-122"/>
                <a:cs typeface="Times New Roman" panose="02020603050405020304"/>
              </a:rPr>
              <a:t>。</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澄江平少岸，幽树晚多花。</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细雨鱼儿出，微风燕子斜。</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城中十万户，此地两三家。</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ea typeface="黑体" panose="02010600030101010101" charset="-122"/>
                <a:cs typeface="Courier New" panose="02070309020205020404"/>
              </a:rPr>
              <a:t>[</a:t>
            </a:r>
            <a:r>
              <a:rPr lang="zh-CN" altLang="en-US" sz="2400" b="1" kern="100" dirty="0" smtClean="0">
                <a:latin typeface="Times New Roman" panose="02020603050405020304"/>
                <a:ea typeface="黑体" panose="02010600030101010101" charset="-122"/>
                <a:cs typeface="Times New Roman" panose="02020603050405020304"/>
              </a:rPr>
              <a:t>注</a:t>
            </a:r>
            <a:r>
              <a:rPr lang="en-US" sz="2400" b="1" kern="100" dirty="0" smtClean="0">
                <a:latin typeface="Times New Roman" panose="02020603050405020304"/>
                <a:ea typeface="黑体" panose="02010600030101010101" charset="-122"/>
                <a:cs typeface="Courier New" panose="02070309020205020404"/>
              </a:rPr>
              <a:t>]</a:t>
            </a:r>
            <a:r>
              <a:rPr lang="en-US" sz="2400" b="1" kern="100" dirty="0" smtClean="0">
                <a:latin typeface="Times New Roman" panose="02020603050405020304"/>
                <a:ea typeface="仿宋_GB2312" panose="02010609030101010101" charset="-122"/>
                <a:cs typeface="Courier New" panose="02070309020205020404"/>
              </a:rPr>
              <a:t> </a:t>
            </a:r>
            <a:r>
              <a:rPr lang="en-US" sz="2400" b="1" kern="100" dirty="0" smtClean="0">
                <a:latin typeface="宋体" panose="02010600030101010101" pitchFamily="2" charset="-122"/>
                <a:ea typeface="仿宋_GB2312" panose="02010609030101010101" charset="-122"/>
                <a:cs typeface="Times New Roman" panose="02020603050405020304"/>
              </a:rPr>
              <a:t>①</a:t>
            </a:r>
            <a:r>
              <a:rPr lang="zh-CN" altLang="en-US" sz="2400" b="1" kern="100" dirty="0" smtClean="0">
                <a:latin typeface="Times New Roman" panose="02020603050405020304"/>
                <a:ea typeface="仿宋_GB2312" panose="02010609030101010101" charset="-122"/>
                <a:cs typeface="Times New Roman" panose="02020603050405020304"/>
              </a:rPr>
              <a:t>水槛：江边的栏杆，可供垂钓、眺望。在杜甫成</a:t>
            </a:r>
            <a:endParaRPr lang="en-US" altLang="zh-CN" sz="2400" b="1" kern="100" dirty="0" smtClean="0">
              <a:latin typeface="Times New Roman" panose="02020603050405020304"/>
              <a:ea typeface="仿宋_GB2312" panose="02010609030101010101"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都草堂附近。</a:t>
            </a:r>
            <a:r>
              <a:rPr lang="en-US" sz="2400" b="1" kern="100" dirty="0" smtClean="0">
                <a:latin typeface="宋体" panose="02010600030101010101" pitchFamily="2" charset="-122"/>
                <a:ea typeface="仿宋_GB2312" panose="02010609030101010101" charset="-122"/>
                <a:cs typeface="Times New Roman" panose="02020603050405020304"/>
              </a:rPr>
              <a:t>②</a:t>
            </a:r>
            <a:r>
              <a:rPr lang="zh-CN" altLang="en-US" sz="2400" b="1" kern="100" dirty="0" smtClean="0">
                <a:latin typeface="Times New Roman" panose="02020603050405020304"/>
                <a:ea typeface="仿宋_GB2312" panose="02010609030101010101" charset="-122"/>
                <a:cs typeface="Times New Roman" panose="02020603050405020304"/>
              </a:rPr>
              <a:t>赊：远。</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这首诗的第五、六句是为人传诵的名句，请你谈谈这两</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句诗的</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妙</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处，并结合全诗说说作者表达了什么样的</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感情。</a:t>
            </a:r>
            <a:endParaRPr lang="zh-CN" sz="2400" b="1" kern="100" dirty="0">
              <a:latin typeface="宋体" panose="02010600030101010101" pitchFamily="2" charset="-122"/>
              <a:cs typeface="Courier New" panose="02070309020205020404"/>
            </a:endParaRPr>
          </a:p>
        </p:txBody>
      </p:sp>
      <p:grpSp>
        <p:nvGrpSpPr>
          <p:cNvPr id="7" name="组合 6"/>
          <p:cNvGrpSpPr/>
          <p:nvPr/>
        </p:nvGrpSpPr>
        <p:grpSpPr>
          <a:xfrm>
            <a:off x="0" y="3071810"/>
            <a:ext cx="609600" cy="1857388"/>
            <a:chOff x="0" y="2714620"/>
            <a:chExt cx="609600" cy="1857388"/>
          </a:xfrm>
        </p:grpSpPr>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85786" y="1500174"/>
            <a:ext cx="7920038" cy="4064011"/>
          </a:xfrm>
          <a:prstGeom prst="rect">
            <a:avLst/>
          </a:prstGeom>
          <a:noFill/>
          <a:ln w="9525">
            <a:noFill/>
            <a:miter lim="800000"/>
          </a:ln>
        </p:spPr>
        <p:txBody>
          <a:bodyPr/>
          <a:lstStyle/>
          <a:p>
            <a:pPr>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细雨轻洒，鱼儿嬉戏于水面；微风吹拂，燕子斜掠过  </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天空。</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若雨猛，则鱼潜水底；风急，则燕子不能经</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受</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出</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字，写鱼儿的欢欣；</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斜</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字，写燕子的轻盈。</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a:lnSpc>
                <a:spcPts val="3500"/>
              </a:lnSpc>
              <a:spcAft>
                <a:spcPts val="0"/>
              </a:spcAft>
            </a:pP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步骤</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1)</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这两句诗描绘了草堂的自然环境，诗人观察细</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致入微，遣词自然而生动。</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步骤</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2)</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字里行间蕴含着作</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者对大自然、对春天的热爱和闲适的心情。</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步骤</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3)</a:t>
            </a:r>
            <a:endParaRPr lang="zh-CN" altLang="en-US" sz="2400" b="1" dirty="0" smtClean="0">
              <a:solidFill>
                <a:srgbClr val="990033"/>
              </a:solidFill>
              <a:latin typeface="Times New Roman" panose="02020603050405020304" pitchFamily="18" charset="0"/>
              <a:ea typeface="+mn-ea"/>
              <a:cs typeface="Times New Roman" panose="02020603050405020304" pitchFamily="18" charset="0"/>
            </a:endParaRPr>
          </a:p>
        </p:txBody>
      </p:sp>
      <p:grpSp>
        <p:nvGrpSpPr>
          <p:cNvPr id="7" name="组合 6"/>
          <p:cNvGrpSpPr/>
          <p:nvPr/>
        </p:nvGrpSpPr>
        <p:grpSpPr>
          <a:xfrm>
            <a:off x="0" y="3071810"/>
            <a:ext cx="609600" cy="1857388"/>
            <a:chOff x="0" y="2714620"/>
            <a:chExt cx="609600" cy="1857388"/>
          </a:xfrm>
        </p:grpSpPr>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936625"/>
            <a:ext cx="7920038" cy="5399088"/>
          </a:xfrm>
          <a:prstGeom prst="rect">
            <a:avLst/>
          </a:prstGeom>
          <a:noFill/>
          <a:ln w="9525">
            <a:noFill/>
            <a:miter lim="800000"/>
          </a:ln>
        </p:spPr>
        <p:txBody>
          <a:bodyPr/>
          <a:lstStyle/>
          <a:p>
            <a:pPr algn="just">
              <a:lnSpc>
                <a:spcPts val="3500"/>
              </a:lnSpc>
              <a:spcAft>
                <a:spcPts val="0"/>
              </a:spcAft>
            </a:pPr>
            <a:r>
              <a:rPr lang="en-US" altLang="en-US" sz="2400" b="1" kern="100" dirty="0" smtClean="0">
                <a:latin typeface="Times New Roman" panose="02020603050405020304"/>
                <a:ea typeface="黑体" panose="02010600030101010101" charset="-122"/>
                <a:cs typeface="Times New Roman" panose="02020603050405020304"/>
              </a:rPr>
              <a:t>3</a:t>
            </a:r>
            <a:r>
              <a:rPr lang="zh-CN" altLang="en-US" sz="2400" b="1" kern="100" dirty="0" smtClean="0">
                <a:latin typeface="Times New Roman" panose="02020603050405020304"/>
                <a:ea typeface="黑体" panose="02010600030101010101" charset="-122"/>
                <a:cs typeface="Times New Roman" panose="02020603050405020304"/>
              </a:rPr>
              <a:t>．语言风格型</a:t>
            </a:r>
          </a:p>
          <a:p>
            <a:pPr indent="266700" algn="just">
              <a:lnSpc>
                <a:spcPts val="3500"/>
              </a:lnSpc>
              <a:spcAft>
                <a:spcPts val="0"/>
              </a:spcAft>
            </a:pPr>
            <a:r>
              <a:rPr lang="en-US" sz="2400" b="1" kern="100" dirty="0" smtClean="0">
                <a:latin typeface="Times New Roman" panose="02020603050405020304"/>
                <a:ea typeface="黑体" panose="02010600030101010101" charset="-122"/>
                <a:cs typeface="Courier New" panose="02070309020205020404"/>
              </a:rPr>
              <a:t>   </a:t>
            </a:r>
            <a:r>
              <a:rPr lang="en-US" sz="2400" b="1" kern="100" dirty="0" smtClean="0">
                <a:latin typeface="+mj-ea"/>
                <a:ea typeface="+mj-ea"/>
                <a:cs typeface="Courier New" panose="02070309020205020404"/>
              </a:rPr>
              <a:t>[</a:t>
            </a:r>
            <a:r>
              <a:rPr lang="zh-CN" altLang="en-US" sz="2400" b="1" kern="100" dirty="0" smtClean="0">
                <a:latin typeface="+mj-ea"/>
                <a:ea typeface="+mj-ea"/>
                <a:cs typeface="Times New Roman" panose="02020603050405020304"/>
              </a:rPr>
              <a:t>答题模板</a:t>
            </a:r>
            <a:r>
              <a:rPr lang="en-US" sz="2400" b="1" kern="100" dirty="0" smtClean="0">
                <a:latin typeface="+mj-ea"/>
                <a:ea typeface="+mj-ea"/>
                <a:cs typeface="Courier New" panose="02070309020205020404"/>
              </a:rPr>
              <a:t>] </a:t>
            </a:r>
            <a:r>
              <a:rPr lang="zh-CN" altLang="en-US" sz="2400" b="1" kern="100" dirty="0" smtClean="0">
                <a:latin typeface="Times New Roman" panose="02020603050405020304"/>
                <a:cs typeface="Times New Roman" panose="02020603050405020304"/>
              </a:rPr>
              <a:t>本诗在语言运用上具有</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的特色。</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步骤</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sz="2400" b="1" kern="100" dirty="0" smtClean="0">
                <a:latin typeface="Times New Roman" panose="02020603050405020304"/>
                <a:cs typeface="Times New Roman" panose="02020603050405020304"/>
              </a:rPr>
              <a:t>   </a:t>
            </a:r>
            <a:r>
              <a:rPr lang="en-US" sz="2400" b="1" kern="100" dirty="0" smtClean="0">
                <a:latin typeface="Times New Roman" panose="02020603050405020304"/>
                <a:cs typeface="Courier New" panose="02070309020205020404"/>
              </a:rPr>
              <a:t>1)</a:t>
            </a:r>
            <a:r>
              <a:rPr lang="zh-CN" altLang="en-US" sz="2400" b="1" kern="100" dirty="0" smtClean="0">
                <a:latin typeface="Times New Roman" panose="02020603050405020304"/>
                <a:cs typeface="Times New Roman" panose="02020603050405020304"/>
              </a:rPr>
              <a:t>诗中某句写出了</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步骤</a:t>
            </a:r>
            <a:r>
              <a:rPr lang="en-US" sz="2400" b="1" kern="100" dirty="0" smtClean="0">
                <a:latin typeface="Times New Roman" panose="02020603050405020304"/>
                <a:cs typeface="Courier New" panose="02070309020205020404"/>
              </a:rPr>
              <a:t>2)</a:t>
            </a:r>
            <a:r>
              <a:rPr lang="zh-CN" altLang="en-US" sz="2400" b="1" kern="100" dirty="0" smtClean="0">
                <a:latin typeface="Times New Roman" panose="02020603050405020304"/>
                <a:cs typeface="Times New Roman" panose="02020603050405020304"/>
              </a:rPr>
              <a:t>诗人运用这样的语言</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cs typeface="Times New Roman" panose="02020603050405020304"/>
              </a:rPr>
              <a:t>   </a:t>
            </a:r>
            <a:r>
              <a:rPr lang="zh-CN" altLang="en-US" sz="2400" b="1" kern="100" dirty="0" smtClean="0">
                <a:latin typeface="Times New Roman" panose="02020603050405020304"/>
                <a:cs typeface="Times New Roman" panose="02020603050405020304"/>
              </a:rPr>
              <a:t>抒发了</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的情感。</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步骤</a:t>
            </a:r>
            <a:r>
              <a:rPr lang="en-US" sz="2400" b="1" kern="100" dirty="0" smtClean="0">
                <a:latin typeface="Times New Roman" panose="02020603050405020304"/>
                <a:cs typeface="Courier New" panose="02070309020205020404"/>
              </a:rPr>
              <a:t>3)</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   附：语言风格常用术语</a:t>
            </a:r>
            <a:endParaRPr lang="zh-CN" sz="2400" b="1" kern="100" dirty="0">
              <a:latin typeface="宋体" panose="02010600030101010101" pitchFamily="2" charset="-122"/>
              <a:cs typeface="Courier New" panose="02070309020205020404"/>
            </a:endParaRPr>
          </a:p>
        </p:txBody>
      </p:sp>
      <p:grpSp>
        <p:nvGrpSpPr>
          <p:cNvPr id="7" name="组合 6"/>
          <p:cNvGrpSpPr/>
          <p:nvPr/>
        </p:nvGrpSpPr>
        <p:grpSpPr>
          <a:xfrm>
            <a:off x="0" y="3071810"/>
            <a:ext cx="609600" cy="1857388"/>
            <a:chOff x="0" y="2714620"/>
            <a:chExt cx="609600" cy="1857388"/>
          </a:xfrm>
        </p:grpSpPr>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7" name="表格 6"/>
          <p:cNvGraphicFramePr>
            <a:graphicFrameLocks noGrp="1"/>
          </p:cNvGraphicFramePr>
          <p:nvPr/>
        </p:nvGraphicFramePr>
        <p:xfrm>
          <a:off x="1000100" y="1500174"/>
          <a:ext cx="7500990" cy="3695273"/>
        </p:xfrm>
        <a:graphic>
          <a:graphicData uri="http://schemas.openxmlformats.org/drawingml/2006/table">
            <a:tbl>
              <a:tblPr/>
              <a:tblGrid>
                <a:gridCol w="1071570"/>
                <a:gridCol w="6429420"/>
              </a:tblGrid>
              <a:tr h="428761">
                <a:tc>
                  <a:txBody>
                    <a:bodyPr/>
                    <a:lstStyle/>
                    <a:p>
                      <a:pPr algn="ctr">
                        <a:spcAft>
                          <a:spcPts val="0"/>
                        </a:spcAft>
                      </a:pPr>
                      <a:r>
                        <a:rPr lang="zh-CN" sz="2000" b="1" kern="100" dirty="0">
                          <a:latin typeface="Times New Roman" panose="02020603050405020304"/>
                          <a:cs typeface="Times New Roman" panose="02020603050405020304"/>
                        </a:rPr>
                        <a:t>类型</a:t>
                      </a:r>
                      <a:endParaRPr lang="zh-CN" sz="2000" b="1" kern="100" dirty="0">
                        <a:latin typeface="宋体" panose="02010600030101010101" pitchFamily="2" charset="-122"/>
                        <a:cs typeface="Courier New" panose="02070309020205020404"/>
                      </a:endParaRPr>
                    </a:p>
                  </a:txBody>
                  <a:tcPr marL="129966" marR="1299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panose="02020603050405020304"/>
                          <a:cs typeface="Times New Roman" panose="02020603050405020304"/>
                        </a:rPr>
                        <a:t>术语</a:t>
                      </a:r>
                      <a:endParaRPr lang="zh-CN" sz="2000" b="1" kern="100">
                        <a:latin typeface="宋体" panose="02010600030101010101" pitchFamily="2" charset="-122"/>
                        <a:cs typeface="Courier New" panose="02070309020205020404"/>
                      </a:endParaRPr>
                    </a:p>
                  </a:txBody>
                  <a:tcPr marL="129966" marR="1299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57122">
                <a:tc>
                  <a:txBody>
                    <a:bodyPr/>
                    <a:lstStyle/>
                    <a:p>
                      <a:pPr algn="ctr">
                        <a:spcAft>
                          <a:spcPts val="0"/>
                        </a:spcAft>
                      </a:pPr>
                      <a:r>
                        <a:rPr lang="zh-CN" sz="2000" b="1" kern="100">
                          <a:latin typeface="Times New Roman" panose="02020603050405020304"/>
                          <a:cs typeface="Times New Roman" panose="02020603050405020304"/>
                        </a:rPr>
                        <a:t>豪放型</a:t>
                      </a:r>
                      <a:endParaRPr lang="zh-CN" sz="2000" b="1" kern="100">
                        <a:latin typeface="宋体" panose="02010600030101010101" pitchFamily="2" charset="-122"/>
                        <a:cs typeface="Courier New" panose="02070309020205020404"/>
                      </a:endParaRPr>
                    </a:p>
                  </a:txBody>
                  <a:tcPr marL="129966" marR="1299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panose="02020603050405020304"/>
                          <a:cs typeface="Times New Roman" panose="02020603050405020304"/>
                        </a:rPr>
                        <a:t>　雄浑开阔，雄奇瑰丽，恢宏高远，浩瀚辽阔，博大新奇，深邃奇崛，高旷壮阔，雄浑苍茫，辽阔深远</a:t>
                      </a:r>
                      <a:endParaRPr lang="zh-CN" sz="2000" b="1" kern="100" dirty="0">
                        <a:latin typeface="宋体" panose="02010600030101010101" pitchFamily="2" charset="-122"/>
                        <a:cs typeface="Courier New" panose="02070309020205020404"/>
                      </a:endParaRPr>
                    </a:p>
                  </a:txBody>
                  <a:tcPr marL="129966" marR="1299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4643">
                <a:tc>
                  <a:txBody>
                    <a:bodyPr/>
                    <a:lstStyle/>
                    <a:p>
                      <a:pPr algn="ctr">
                        <a:spcAft>
                          <a:spcPts val="0"/>
                        </a:spcAft>
                      </a:pPr>
                      <a:r>
                        <a:rPr lang="zh-CN" sz="2000" b="1" kern="100">
                          <a:latin typeface="Times New Roman" panose="02020603050405020304"/>
                          <a:cs typeface="Times New Roman" panose="02020603050405020304"/>
                        </a:rPr>
                        <a:t>清幽型</a:t>
                      </a:r>
                      <a:endParaRPr lang="zh-CN" sz="2000" b="1" kern="100">
                        <a:latin typeface="宋体" panose="02010600030101010101" pitchFamily="2" charset="-122"/>
                        <a:cs typeface="Courier New" panose="02070309020205020404"/>
                      </a:endParaRPr>
                    </a:p>
                  </a:txBody>
                  <a:tcPr marL="129966" marR="1299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panose="02020603050405020304"/>
                          <a:cs typeface="Times New Roman" panose="02020603050405020304"/>
                        </a:rPr>
                        <a:t>　优美迷人，清新明丽，清静幽远，宁静恬淡，安谧美好，淡雅闲适，含蓄深幽，空灵高远</a:t>
                      </a:r>
                      <a:endParaRPr lang="zh-CN" sz="2000" b="1" kern="100" dirty="0">
                        <a:latin typeface="宋体" panose="02010600030101010101" pitchFamily="2" charset="-122"/>
                        <a:cs typeface="Courier New" panose="02070309020205020404"/>
                      </a:endParaRPr>
                    </a:p>
                  </a:txBody>
                  <a:tcPr marL="129966" marR="1299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65310">
                <a:tc>
                  <a:txBody>
                    <a:bodyPr/>
                    <a:lstStyle/>
                    <a:p>
                      <a:pPr algn="ctr">
                        <a:spcAft>
                          <a:spcPts val="0"/>
                        </a:spcAft>
                      </a:pPr>
                      <a:r>
                        <a:rPr lang="zh-CN" sz="2000" b="1" kern="100" dirty="0">
                          <a:latin typeface="Times New Roman" panose="02020603050405020304"/>
                          <a:cs typeface="Times New Roman" panose="02020603050405020304"/>
                        </a:rPr>
                        <a:t>伤感型</a:t>
                      </a:r>
                      <a:endParaRPr lang="zh-CN" sz="2000" b="1" kern="100" dirty="0">
                        <a:latin typeface="宋体" panose="02010600030101010101" pitchFamily="2" charset="-122"/>
                        <a:cs typeface="Courier New" panose="02070309020205020404"/>
                      </a:endParaRPr>
                    </a:p>
                  </a:txBody>
                  <a:tcPr marL="129966" marR="1299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panose="02020603050405020304"/>
                          <a:cs typeface="Times New Roman" panose="02020603050405020304"/>
                        </a:rPr>
                        <a:t>　空蒙迷茫，冷落萧疏，孤寂冷清，迷离恍惚，凄清冷落，萧疏凄寂，肃杀凄凉</a:t>
                      </a:r>
                      <a:endParaRPr lang="zh-CN" sz="2000" b="1" kern="100" dirty="0">
                        <a:latin typeface="宋体" panose="02010600030101010101" pitchFamily="2" charset="-122"/>
                        <a:cs typeface="Courier New" panose="02070309020205020404"/>
                      </a:endParaRPr>
                    </a:p>
                  </a:txBody>
                  <a:tcPr marL="129966" marR="1299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9136">
                <a:tc>
                  <a:txBody>
                    <a:bodyPr/>
                    <a:lstStyle/>
                    <a:p>
                      <a:pPr algn="ctr">
                        <a:spcAft>
                          <a:spcPts val="0"/>
                        </a:spcAft>
                      </a:pPr>
                      <a:r>
                        <a:rPr lang="zh-CN" sz="2000" b="1" kern="100">
                          <a:latin typeface="Times New Roman" panose="02020603050405020304"/>
                          <a:cs typeface="Times New Roman" panose="02020603050405020304"/>
                        </a:rPr>
                        <a:t>悲苦型</a:t>
                      </a:r>
                      <a:endParaRPr lang="zh-CN" sz="2000" b="1" kern="100">
                        <a:latin typeface="宋体" panose="02010600030101010101" pitchFamily="2" charset="-122"/>
                        <a:cs typeface="Courier New" panose="02070309020205020404"/>
                      </a:endParaRPr>
                    </a:p>
                  </a:txBody>
                  <a:tcPr marL="129966" marR="1299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b="1" kern="100">
                          <a:latin typeface="Times New Roman" panose="02020603050405020304"/>
                          <a:cs typeface="Times New Roman" panose="02020603050405020304"/>
                        </a:rPr>
                        <a:t>　苍凉悲壮，冷森幽僻，凄清凄寂，朦胧邈远</a:t>
                      </a:r>
                      <a:endParaRPr lang="zh-CN" sz="2000" b="1" kern="100">
                        <a:latin typeface="宋体" panose="02010600030101010101" pitchFamily="2" charset="-122"/>
                        <a:cs typeface="Courier New" panose="02070309020205020404"/>
                      </a:endParaRPr>
                    </a:p>
                  </a:txBody>
                  <a:tcPr marL="129966" marR="1299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0301">
                <a:tc>
                  <a:txBody>
                    <a:bodyPr/>
                    <a:lstStyle/>
                    <a:p>
                      <a:pPr algn="ctr">
                        <a:spcAft>
                          <a:spcPts val="0"/>
                        </a:spcAft>
                      </a:pPr>
                      <a:r>
                        <a:rPr lang="zh-CN" sz="2000" b="1" kern="100">
                          <a:latin typeface="Times New Roman" panose="02020603050405020304"/>
                          <a:cs typeface="Times New Roman" panose="02020603050405020304"/>
                        </a:rPr>
                        <a:t>欢快型</a:t>
                      </a:r>
                      <a:endParaRPr lang="zh-CN" sz="2000" b="1" kern="100">
                        <a:latin typeface="宋体" panose="02010600030101010101" pitchFamily="2" charset="-122"/>
                        <a:cs typeface="Courier New" panose="02070309020205020404"/>
                      </a:endParaRPr>
                    </a:p>
                  </a:txBody>
                  <a:tcPr marL="129966" marR="1299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b="1" kern="100" dirty="0">
                          <a:latin typeface="Times New Roman" panose="02020603050405020304"/>
                          <a:cs typeface="Times New Roman" panose="02020603050405020304"/>
                        </a:rPr>
                        <a:t>　淳朴自然，生机勃勃，明净绚丽，清新明快</a:t>
                      </a:r>
                      <a:endParaRPr lang="zh-CN" sz="2000" b="1" kern="100" dirty="0">
                        <a:latin typeface="宋体" panose="02010600030101010101" pitchFamily="2" charset="-122"/>
                        <a:cs typeface="Courier New" panose="02070309020205020404"/>
                      </a:endParaRPr>
                    </a:p>
                  </a:txBody>
                  <a:tcPr marL="129966" marR="1299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9" name="组合 8"/>
          <p:cNvGrpSpPr/>
          <p:nvPr/>
        </p:nvGrpSpPr>
        <p:grpSpPr>
          <a:xfrm>
            <a:off x="0" y="3071810"/>
            <a:ext cx="609600" cy="1857388"/>
            <a:chOff x="0" y="2714620"/>
            <a:chExt cx="609600" cy="1857388"/>
          </a:xfrm>
        </p:grpSpPr>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936625"/>
            <a:ext cx="7920038" cy="5399088"/>
          </a:xfrm>
          <a:prstGeom prst="rect">
            <a:avLst/>
          </a:prstGeom>
          <a:noFill/>
          <a:ln w="9525">
            <a:noFill/>
            <a:miter lim="800000"/>
          </a:ln>
        </p:spPr>
        <p:txBody>
          <a:bodyPr/>
          <a:lstStyle/>
          <a:p>
            <a:pPr indent="266700" algn="just">
              <a:lnSpc>
                <a:spcPts val="3500"/>
              </a:lnSpc>
              <a:spcAft>
                <a:spcPts val="0"/>
              </a:spcAft>
            </a:pPr>
            <a:r>
              <a:rPr lang="zh-CN" altLang="en-US" sz="2400" b="1" kern="100" dirty="0" smtClean="0">
                <a:latin typeface="黑体" panose="02010600030101010101" charset="-122"/>
                <a:ea typeface="黑体" panose="02010600030101010101" charset="-122"/>
                <a:cs typeface="Courier New" panose="02070309020205020404"/>
              </a:rPr>
              <a:t>例</a:t>
            </a:r>
            <a:r>
              <a:rPr lang="en-US" sz="2400" b="1" kern="100" dirty="0" smtClean="0">
                <a:latin typeface="黑体" panose="02010600030101010101" charset="-122"/>
                <a:ea typeface="黑体" panose="02010600030101010101" charset="-122"/>
                <a:cs typeface="Courier New" panose="02070309020205020404"/>
              </a:rPr>
              <a:t>8 </a:t>
            </a:r>
            <a:r>
              <a:rPr lang="zh-CN" altLang="en-US" sz="2400" b="1" kern="100" dirty="0" smtClean="0">
                <a:latin typeface="Times New Roman" panose="02020603050405020304"/>
                <a:cs typeface="Times New Roman" panose="02020603050405020304"/>
              </a:rPr>
              <a:t>阅读下面的唐诗，完成后面的题目。</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黑体" panose="02010600030101010101" charset="-122"/>
                <a:ea typeface="黑体" panose="02010600030101010101" charset="-122"/>
                <a:cs typeface="Times New Roman" panose="02020603050405020304"/>
              </a:rPr>
              <a:t>越女词五首</a:t>
            </a:r>
            <a:r>
              <a:rPr lang="en-US" sz="2400" b="1" kern="100" dirty="0" smtClean="0">
                <a:latin typeface="Times New Roman" panose="02020603050405020304"/>
                <a:ea typeface="楷体_GB2312" panose="02010609030101010101" pitchFamily="49" charset="-122"/>
                <a:cs typeface="Courier New" panose="02070309020205020404"/>
              </a:rPr>
              <a:t>(</a:t>
            </a:r>
            <a:r>
              <a:rPr lang="zh-CN" altLang="en-US" sz="2400" b="1" kern="100" dirty="0" smtClean="0">
                <a:latin typeface="Times New Roman" panose="02020603050405020304"/>
                <a:ea typeface="楷体_GB2312" panose="02010609030101010101" pitchFamily="49" charset="-122"/>
                <a:cs typeface="Times New Roman" panose="02020603050405020304"/>
              </a:rPr>
              <a:t>其三</a:t>
            </a:r>
            <a:r>
              <a:rPr lang="en-US" sz="2400" b="1" kern="100" dirty="0" smtClean="0">
                <a:latin typeface="Times New Roman" panose="02020603050405020304"/>
                <a:ea typeface="楷体_GB2312" panose="02010609030101010101" pitchFamily="49"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李　白</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耶溪采莲女，见客棹歌回。</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笑入荷花去，佯羞不出来。</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请分析此诗的语言特色。</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此诗语言清新自然，不事雕琢。</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步骤</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1)</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诗人用</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见客</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p>
          <a:p>
            <a:pPr indent="266700" algn="just">
              <a:lnSpc>
                <a:spcPts val="3500"/>
              </a:lnSpc>
              <a:spcAft>
                <a:spcPts val="0"/>
              </a:spcAft>
            </a:pP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笑入</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不出来</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这一连串很平常的动词短语塑造了一个 </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美丽动人的采莲女的形象，</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佯羞</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一词写其对意中人的</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心理和情态，十分自然。</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步骤</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2)</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诗人用</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清水出芙蓉</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般</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的语言抒发了对纯真爱情的赞美。</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步骤</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3)</a:t>
            </a:r>
            <a:endParaRPr lang="zh-CN" altLang="en-US" sz="2400" b="1" dirty="0" smtClean="0">
              <a:solidFill>
                <a:srgbClr val="990033"/>
              </a:solidFill>
              <a:latin typeface="Times New Roman" panose="02020603050405020304" pitchFamily="18" charset="0"/>
              <a:ea typeface="+mn-ea"/>
              <a:cs typeface="Times New Roman" panose="02020603050405020304" pitchFamily="18" charset="0"/>
            </a:endParaRPr>
          </a:p>
        </p:txBody>
      </p:sp>
      <p:grpSp>
        <p:nvGrpSpPr>
          <p:cNvPr id="7" name="组合 6"/>
          <p:cNvGrpSpPr/>
          <p:nvPr/>
        </p:nvGrpSpPr>
        <p:grpSpPr>
          <a:xfrm>
            <a:off x="0" y="3071810"/>
            <a:ext cx="609600" cy="1857388"/>
            <a:chOff x="0" y="2714620"/>
            <a:chExt cx="609600" cy="1857388"/>
          </a:xfrm>
        </p:grpSpPr>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
                                            <p:txEl>
                                              <p:pRg st="7" end="7"/>
                                            </p:txEl>
                                          </p:spTgt>
                                        </p:tgtEl>
                                        <p:attrNameLst>
                                          <p:attrName>style.visibility</p:attrName>
                                        </p:attrNameLst>
                                      </p:cBhvr>
                                      <p:to>
                                        <p:strVal val="visible"/>
                                      </p:to>
                                    </p:set>
                                    <p:animEffect transition="in" filter="box(in)">
                                      <p:cBhvr>
                                        <p:cTn id="7" dur="500"/>
                                        <p:tgtEl>
                                          <p:spTgt spid="9">
                                            <p:txEl>
                                              <p:pRg st="7" end="7"/>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9">
                                            <p:txEl>
                                              <p:pRg st="8" end="8"/>
                                            </p:txEl>
                                          </p:spTgt>
                                        </p:tgtEl>
                                        <p:attrNameLst>
                                          <p:attrName>style.visibility</p:attrName>
                                        </p:attrNameLst>
                                      </p:cBhvr>
                                      <p:to>
                                        <p:strVal val="visible"/>
                                      </p:to>
                                    </p:set>
                                    <p:animEffect transition="in" filter="box(in)">
                                      <p:cBhvr>
                                        <p:cTn id="10" dur="500"/>
                                        <p:tgtEl>
                                          <p:spTgt spid="9">
                                            <p:txEl>
                                              <p:pRg st="8" end="8"/>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9">
                                            <p:txEl>
                                              <p:pRg st="9" end="9"/>
                                            </p:txEl>
                                          </p:spTgt>
                                        </p:tgtEl>
                                        <p:attrNameLst>
                                          <p:attrName>style.visibility</p:attrName>
                                        </p:attrNameLst>
                                      </p:cBhvr>
                                      <p:to>
                                        <p:strVal val="visible"/>
                                      </p:to>
                                    </p:set>
                                    <p:animEffect transition="in" filter="box(in)">
                                      <p:cBhvr>
                                        <p:cTn id="13" dur="500"/>
                                        <p:tgtEl>
                                          <p:spTgt spid="9">
                                            <p:txEl>
                                              <p:pRg st="9" end="9"/>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9">
                                            <p:txEl>
                                              <p:pRg st="10" end="10"/>
                                            </p:txEl>
                                          </p:spTgt>
                                        </p:tgtEl>
                                        <p:attrNameLst>
                                          <p:attrName>style.visibility</p:attrName>
                                        </p:attrNameLst>
                                      </p:cBhvr>
                                      <p:to>
                                        <p:strVal val="visible"/>
                                      </p:to>
                                    </p:set>
                                    <p:animEffect transition="in" filter="box(in)">
                                      <p:cBhvr>
                                        <p:cTn id="16" dur="500"/>
                                        <p:tgtEl>
                                          <p:spTgt spid="9">
                                            <p:txEl>
                                              <p:pRg st="10" end="10"/>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9">
                                            <p:txEl>
                                              <p:pRg st="11" end="11"/>
                                            </p:txEl>
                                          </p:spTgt>
                                        </p:tgtEl>
                                        <p:attrNameLst>
                                          <p:attrName>style.visibility</p:attrName>
                                        </p:attrNameLst>
                                      </p:cBhvr>
                                      <p:to>
                                        <p:strVal val="visible"/>
                                      </p:to>
                                    </p:set>
                                    <p:animEffect transition="in" filter="box(in)">
                                      <p:cBhvr>
                                        <p:cTn id="19"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642910" y="857232"/>
            <a:ext cx="8215369" cy="5478481"/>
          </a:xfrm>
          <a:prstGeom prst="rect">
            <a:avLst/>
          </a:prstGeom>
          <a:noFill/>
          <a:ln w="9525">
            <a:noFill/>
            <a:miter lim="800000"/>
          </a:ln>
        </p:spPr>
        <p:txBody>
          <a:bodyPr/>
          <a:lstStyle/>
          <a:p>
            <a:pPr algn="just">
              <a:lnSpc>
                <a:spcPts val="3500"/>
              </a:lnSpc>
              <a:spcAft>
                <a:spcPts val="0"/>
              </a:spcAft>
            </a:pPr>
            <a:r>
              <a:rPr lang="zh-CN" altLang="en-US" sz="2400" b="1" kern="100" dirty="0" smtClean="0">
                <a:latin typeface="Times New Roman" panose="02020603050405020304"/>
                <a:ea typeface="黑体" panose="02010600030101010101" charset="-122"/>
                <a:cs typeface="Times New Roman" panose="02020603050405020304"/>
              </a:rPr>
              <a:t>三、表达技巧类</a:t>
            </a:r>
          </a:p>
          <a:p>
            <a:pPr indent="266700" algn="just">
              <a:lnSpc>
                <a:spcPts val="3500"/>
              </a:lnSpc>
              <a:spcAft>
                <a:spcPts val="0"/>
              </a:spcAft>
            </a:pPr>
            <a:r>
              <a:rPr lang="en-US" sz="2400" b="1" kern="100" dirty="0" smtClean="0">
                <a:latin typeface="Times New Roman" panose="02020603050405020304"/>
                <a:ea typeface="黑体" panose="02010600030101010101" charset="-122"/>
                <a:cs typeface="Courier New" panose="02070309020205020404"/>
              </a:rPr>
              <a:t>   </a:t>
            </a:r>
            <a:r>
              <a:rPr lang="en-US" sz="2400" b="1" kern="100" dirty="0" smtClean="0">
                <a:latin typeface="+mj-ea"/>
                <a:ea typeface="+mj-ea"/>
                <a:cs typeface="Courier New" panose="02070309020205020404"/>
              </a:rPr>
              <a:t>[</a:t>
            </a:r>
            <a:r>
              <a:rPr lang="zh-CN" altLang="en-US" sz="2400" b="1" kern="100" dirty="0" smtClean="0">
                <a:latin typeface="+mj-ea"/>
                <a:ea typeface="+mj-ea"/>
                <a:cs typeface="Times New Roman" panose="02020603050405020304"/>
              </a:rPr>
              <a:t>答题模板</a:t>
            </a:r>
            <a:r>
              <a:rPr lang="en-US" sz="2400" b="1" kern="100" dirty="0" smtClean="0">
                <a:latin typeface="+mj-ea"/>
                <a:ea typeface="+mj-ea"/>
                <a:cs typeface="Courier New" panose="02070309020205020404"/>
              </a:rPr>
              <a:t>] </a:t>
            </a:r>
            <a:r>
              <a:rPr lang="zh-CN" altLang="en-US" sz="2400" b="1" kern="100" dirty="0" smtClean="0">
                <a:latin typeface="Times New Roman" panose="02020603050405020304"/>
                <a:cs typeface="Times New Roman" panose="02020603050405020304"/>
              </a:rPr>
              <a:t>这首诗用了</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的表现手法</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艺术手法，修辞</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cs typeface="Times New Roman" panose="02020603050405020304"/>
              </a:rPr>
              <a:t>   </a:t>
            </a:r>
            <a:r>
              <a:rPr lang="zh-CN" altLang="en-US" sz="2400" b="1" kern="100" dirty="0" smtClean="0">
                <a:latin typeface="Times New Roman" panose="02020603050405020304"/>
                <a:cs typeface="Times New Roman" panose="02020603050405020304"/>
              </a:rPr>
              <a:t>手法</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步骤</a:t>
            </a:r>
            <a:r>
              <a:rPr lang="en-US" sz="2400" b="1" kern="100" dirty="0" smtClean="0">
                <a:latin typeface="Times New Roman" panose="02020603050405020304"/>
                <a:cs typeface="Courier New" panose="02070309020205020404"/>
              </a:rPr>
              <a:t>1)</a:t>
            </a:r>
            <a:r>
              <a:rPr lang="zh-CN" altLang="en-US" sz="2400" b="1" kern="100" dirty="0" smtClean="0">
                <a:latin typeface="Times New Roman" panose="02020603050405020304"/>
                <a:cs typeface="Times New Roman" panose="02020603050405020304"/>
              </a:rPr>
              <a:t>生动形象地写出了</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步骤</a:t>
            </a:r>
            <a:r>
              <a:rPr lang="en-US" sz="2400" b="1" kern="100" dirty="0" smtClean="0">
                <a:latin typeface="Times New Roman" panose="02020603050405020304"/>
                <a:cs typeface="Courier New" panose="02070309020205020404"/>
              </a:rPr>
              <a:t>2)</a:t>
            </a:r>
            <a:r>
              <a:rPr lang="zh-CN" altLang="en-US" sz="2400" b="1" kern="100" dirty="0" smtClean="0">
                <a:latin typeface="Times New Roman" panose="02020603050405020304"/>
                <a:cs typeface="Times New Roman" panose="02020603050405020304"/>
              </a:rPr>
              <a:t>从而突</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cs typeface="Times New Roman" panose="02020603050405020304"/>
              </a:rPr>
              <a:t>  </a:t>
            </a:r>
            <a:r>
              <a:rPr lang="zh-CN" altLang="en-US" sz="2400" b="1" kern="100" dirty="0" smtClean="0">
                <a:latin typeface="Times New Roman" panose="02020603050405020304"/>
                <a:cs typeface="Times New Roman" panose="02020603050405020304"/>
              </a:rPr>
              <a:t>出了作者</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的情感</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心情、心境、效果</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a:t>
            </a:r>
            <a:r>
              <a:rPr lang="en-US" sz="2400" b="1" kern="100" dirty="0" smtClean="0">
                <a:latin typeface="Times New Roman" panose="02020603050405020304"/>
                <a:cs typeface="Courier New" panose="02070309020205020404"/>
              </a:rPr>
              <a:t> (</a:t>
            </a:r>
            <a:r>
              <a:rPr lang="zh-CN" altLang="en-US" sz="2400" b="1" kern="100" dirty="0" smtClean="0">
                <a:latin typeface="Times New Roman" panose="02020603050405020304"/>
                <a:cs typeface="Times New Roman" panose="02020603050405020304"/>
              </a:rPr>
              <a:t>步骤</a:t>
            </a:r>
            <a:r>
              <a:rPr lang="en-US" sz="2400" b="1" kern="100" dirty="0" smtClean="0">
                <a:latin typeface="Times New Roman" panose="02020603050405020304"/>
                <a:cs typeface="Courier New" panose="02070309020205020404"/>
              </a:rPr>
              <a:t>3)</a:t>
            </a:r>
          </a:p>
          <a:p>
            <a:pPr indent="266700" algn="just">
              <a:lnSpc>
                <a:spcPts val="3500"/>
              </a:lnSpc>
              <a:spcAft>
                <a:spcPts val="0"/>
              </a:spcAft>
            </a:pPr>
            <a:r>
              <a:rPr lang="zh-CN" altLang="en-US" sz="2400" b="1" kern="100" dirty="0" smtClean="0">
                <a:latin typeface="黑体" panose="02010600030101010101" charset="-122"/>
                <a:ea typeface="黑体" panose="02010600030101010101" charset="-122"/>
                <a:cs typeface="Courier New" panose="02070309020205020404"/>
              </a:rPr>
              <a:t> 例</a:t>
            </a:r>
            <a:r>
              <a:rPr lang="en-US" sz="2400" b="1" kern="100" dirty="0" smtClean="0">
                <a:latin typeface="黑体" panose="02010600030101010101" charset="-122"/>
                <a:ea typeface="黑体" panose="02010600030101010101" charset="-122"/>
                <a:cs typeface="Courier New" panose="02070309020205020404"/>
              </a:rPr>
              <a:t>9 </a:t>
            </a:r>
            <a:r>
              <a:rPr lang="en-US" sz="2400" b="1" kern="100" dirty="0" smtClean="0">
                <a:latin typeface="+mj-ea"/>
                <a:ea typeface="+mj-ea"/>
                <a:cs typeface="Courier New" panose="02070309020205020404"/>
              </a:rPr>
              <a:t>[2016·</a:t>
            </a:r>
            <a:r>
              <a:rPr lang="zh-CN" altLang="en-US" sz="2400" b="1" kern="100" dirty="0" smtClean="0">
                <a:latin typeface="+mj-ea"/>
                <a:ea typeface="+mj-ea"/>
                <a:cs typeface="Times New Roman" panose="02020603050405020304"/>
              </a:rPr>
              <a:t>山东卷</a:t>
            </a:r>
            <a:r>
              <a:rPr lang="en-US" sz="2400" b="1" kern="100" dirty="0" smtClean="0">
                <a:latin typeface="+mj-ea"/>
                <a:ea typeface="+mj-ea"/>
                <a:cs typeface="Courier New" panose="02070309020205020404"/>
              </a:rPr>
              <a:t>] </a:t>
            </a:r>
            <a:r>
              <a:rPr lang="zh-CN" altLang="en-US" sz="2400" b="1" kern="100" dirty="0" smtClean="0">
                <a:latin typeface="Times New Roman" panose="02020603050405020304"/>
                <a:cs typeface="Times New Roman" panose="02020603050405020304"/>
              </a:rPr>
              <a:t>阅读下面的元曲，回答问题。</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黑体" panose="02010600030101010101" charset="-122"/>
                <a:cs typeface="Times New Roman" panose="02020603050405020304"/>
              </a:rPr>
              <a:t>水仙子</a:t>
            </a:r>
            <a:r>
              <a:rPr lang="en-US" altLang="zh-CN" sz="2400" b="1" kern="100" dirty="0" smtClean="0">
                <a:latin typeface="Times New Roman" panose="02020603050405020304"/>
                <a:ea typeface="黑体" panose="02010600030101010101" charset="-122"/>
                <a:cs typeface="Times New Roman" panose="02020603050405020304"/>
              </a:rPr>
              <a:t>·</a:t>
            </a:r>
            <a:r>
              <a:rPr lang="zh-CN" altLang="en-US" sz="2400" b="1" kern="100" dirty="0" smtClean="0">
                <a:latin typeface="Times New Roman" panose="02020603050405020304"/>
                <a:ea typeface="黑体" panose="02010600030101010101" charset="-122"/>
                <a:cs typeface="Times New Roman" panose="02020603050405020304"/>
              </a:rPr>
              <a:t>舟中</a:t>
            </a:r>
          </a:p>
          <a:p>
            <a:pPr indent="266700" algn="ctr">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孙周卿</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孤舟夜泊洞庭边，灯火青荧对客船，朔风吹老梅</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ea typeface="楷体_GB2312" panose="02010609030101010101" pitchFamily="49" charset="-122"/>
                <a:cs typeface="Times New Roman" panose="02020603050405020304"/>
              </a:rPr>
              <a:t>  </a:t>
            </a:r>
            <a:r>
              <a:rPr lang="zh-CN" altLang="en-US" sz="2400" b="1" kern="100" dirty="0" smtClean="0">
                <a:latin typeface="Times New Roman" panose="02020603050405020304"/>
                <a:ea typeface="楷体_GB2312" panose="02010609030101010101" pitchFamily="49" charset="-122"/>
                <a:cs typeface="Times New Roman" panose="02020603050405020304"/>
              </a:rPr>
              <a:t>花片。推开篷雪满天。诗豪与风雪争先，雪片与风鏖</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ea typeface="楷体_GB2312" panose="02010609030101010101" pitchFamily="49" charset="-122"/>
                <a:cs typeface="Times New Roman" panose="02020603050405020304"/>
              </a:rPr>
              <a:t>  </a:t>
            </a:r>
            <a:r>
              <a:rPr lang="zh-CN" altLang="en-US" sz="2400" b="1" kern="100" dirty="0" smtClean="0">
                <a:latin typeface="Times New Roman" panose="02020603050405020304"/>
                <a:ea typeface="楷体_GB2312" panose="02010609030101010101" pitchFamily="49" charset="-122"/>
                <a:cs typeface="Times New Roman" panose="02020603050405020304"/>
              </a:rPr>
              <a:t>战，诗和雪缴缠。一笑琅然。</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  分析</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诗豪与风雪争先，雪片与风鏖战，诗和雪缴缠</a:t>
            </a:r>
            <a:r>
              <a:rPr lang="en-US" sz="2400" b="1" kern="100" dirty="0" smtClean="0">
                <a:latin typeface="宋体" panose="02010600030101010101" pitchFamily="2" charset="-122"/>
                <a:cs typeface="Times New Roman" panose="02020603050405020304"/>
              </a:rPr>
              <a:t>”</a:t>
            </a:r>
          </a:p>
          <a:p>
            <a:pPr indent="266700" algn="just">
              <a:lnSpc>
                <a:spcPts val="3500"/>
              </a:lnSpc>
              <a:spcAft>
                <a:spcPts val="0"/>
              </a:spcAft>
            </a:pPr>
            <a:r>
              <a:rPr lang="en-US" altLang="zh-CN" sz="2400" b="1" kern="100" dirty="0" smtClean="0">
                <a:latin typeface="宋体" panose="02010600030101010101" pitchFamily="2" charset="-122"/>
                <a:cs typeface="Times New Roman" panose="02020603050405020304"/>
              </a:rPr>
              <a:t> </a:t>
            </a:r>
            <a:r>
              <a:rPr lang="zh-CN" altLang="en-US" sz="2400" b="1" kern="100" dirty="0" smtClean="0">
                <a:latin typeface="Times New Roman" panose="02020603050405020304"/>
                <a:cs typeface="Times New Roman" panose="02020603050405020304"/>
              </a:rPr>
              <a:t>使用的两种修辞手法。</a:t>
            </a:r>
            <a:r>
              <a:rPr lang="en-US" sz="2400" b="1" kern="100" dirty="0" smtClean="0">
                <a:latin typeface="Times New Roman" panose="02020603050405020304"/>
                <a:ea typeface="仿宋_GB2312" panose="02010609030101010101" charset="-122"/>
                <a:cs typeface="Courier New" panose="02070309020205020404"/>
              </a:rPr>
              <a:t>(4</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sz="2400" b="1" kern="100" dirty="0">
              <a:latin typeface="宋体" panose="02010600030101010101" pitchFamily="2" charset="-122"/>
              <a:cs typeface="Courier New" panose="02070309020205020404"/>
            </a:endParaRPr>
          </a:p>
        </p:txBody>
      </p:sp>
      <p:grpSp>
        <p:nvGrpSpPr>
          <p:cNvPr id="7" name="组合 6"/>
          <p:cNvGrpSpPr/>
          <p:nvPr/>
        </p:nvGrpSpPr>
        <p:grpSpPr>
          <a:xfrm>
            <a:off x="0" y="3071810"/>
            <a:ext cx="609600" cy="1857388"/>
            <a:chOff x="0" y="2714620"/>
            <a:chExt cx="609600" cy="1857388"/>
          </a:xfrm>
        </p:grpSpPr>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11"/>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aseline="-25000"/>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aseline="-25000"/>
            </a:p>
          </p:txBody>
        </p:sp>
      </p:gr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6148" name="矩形 23"/>
          <p:cNvSpPr>
            <a:spLocks noChangeArrowheads="1"/>
          </p:cNvSpPr>
          <p:nvPr/>
        </p:nvSpPr>
        <p:spPr bwMode="auto">
          <a:xfrm>
            <a:off x="649288" y="1357298"/>
            <a:ext cx="7916862" cy="5024452"/>
          </a:xfrm>
          <a:prstGeom prst="rect">
            <a:avLst/>
          </a:prstGeom>
          <a:noFill/>
          <a:ln w="9525">
            <a:noFill/>
            <a:miter lim="800000"/>
          </a:ln>
        </p:spPr>
        <p:txBody>
          <a:bodyPr/>
          <a:lstStyle/>
          <a:p>
            <a:pPr>
              <a:lnSpc>
                <a:spcPts val="3500"/>
              </a:lnSpc>
            </a:pPr>
            <a:r>
              <a:rPr lang="zh-CN" altLang="en-US" sz="2400" b="1" dirty="0" smtClean="0">
                <a:latin typeface="黑体" panose="02010600030101010101" charset="-122"/>
                <a:ea typeface="黑体" panose="02010600030101010101" charset="-122"/>
                <a:cs typeface="Times New Roman" panose="02020603050405020304" pitchFamily="18" charset="0"/>
              </a:rPr>
              <a:t>纵观高考试题中对古代诗歌鉴赏的考查呈现如下趋势：</a:t>
            </a:r>
            <a:r>
              <a:rPr lang="en-US" altLang="zh-CN" sz="2400" b="1" dirty="0" smtClean="0">
                <a:latin typeface="Times New Roman" panose="02020603050405020304" pitchFamily="18" charset="0"/>
                <a:cs typeface="Times New Roman" panose="02020603050405020304" pitchFamily="18" charset="0"/>
              </a:rPr>
              <a:t>1</a:t>
            </a:r>
            <a:r>
              <a:rPr lang="zh-CN" altLang="en-US" sz="2400" b="1" dirty="0" smtClean="0">
                <a:latin typeface="Times New Roman" panose="02020603050405020304" pitchFamily="18" charset="0"/>
                <a:cs typeface="Times New Roman" panose="02020603050405020304" pitchFamily="18" charset="0"/>
              </a:rPr>
              <a:t>．</a:t>
            </a:r>
            <a:r>
              <a:rPr lang="zh-CN" altLang="zh-CN" sz="2400" b="1" dirty="0" smtClean="0">
                <a:latin typeface="Times New Roman" panose="02020603050405020304" pitchFamily="18" charset="0"/>
                <a:cs typeface="Times New Roman" panose="02020603050405020304" pitchFamily="18" charset="0"/>
              </a:rPr>
              <a:t>诗歌鉴赏是每年的必考内容，根据最新考试大纲，诗</a:t>
            </a:r>
            <a:r>
              <a:rPr lang="en-US" altLang="zh-CN" sz="2400" b="1" dirty="0" smtClean="0">
                <a:latin typeface="Times New Roman" panose="02020603050405020304" pitchFamily="18" charset="0"/>
                <a:cs typeface="Times New Roman" panose="02020603050405020304" pitchFamily="18" charset="0"/>
              </a:rPr>
              <a:t>             </a:t>
            </a:r>
            <a:r>
              <a:rPr lang="zh-CN" altLang="zh-CN" sz="2400" b="1" dirty="0" smtClean="0">
                <a:latin typeface="Times New Roman" panose="02020603050405020304" pitchFamily="18" charset="0"/>
                <a:cs typeface="Times New Roman" panose="02020603050405020304" pitchFamily="18" charset="0"/>
              </a:rPr>
              <a:t>歌鉴赏的题型由选择题和主观题组成，题量、分值不变。</a:t>
            </a:r>
            <a:r>
              <a:rPr lang="en-US" altLang="zh-CN" sz="2400" b="1" dirty="0" smtClean="0">
                <a:latin typeface="Times New Roman" panose="02020603050405020304" pitchFamily="18" charset="0"/>
                <a:cs typeface="Times New Roman" panose="02020603050405020304" pitchFamily="18" charset="0"/>
              </a:rPr>
              <a:t>   </a:t>
            </a:r>
            <a:r>
              <a:rPr lang="zh-CN" altLang="zh-CN" sz="2400" b="1" dirty="0" smtClean="0">
                <a:latin typeface="Times New Roman" panose="02020603050405020304" pitchFamily="18" charset="0"/>
                <a:cs typeface="Times New Roman" panose="02020603050405020304" pitchFamily="18" charset="0"/>
              </a:rPr>
              <a:t>虽然一道题的题型变成了选择题，但备考方式不用改变，因为无论是选择题，还是主观题，基本的鉴赏知识会了，解答什么题型都没有问题。</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2</a:t>
            </a:r>
            <a:r>
              <a:rPr lang="zh-CN" altLang="en-US" sz="2400" b="1" dirty="0" smtClean="0">
                <a:latin typeface="Times New Roman" panose="02020603050405020304" pitchFamily="18" charset="0"/>
                <a:cs typeface="Times New Roman" panose="02020603050405020304" pitchFamily="18" charset="0"/>
              </a:rPr>
              <a:t>．唐宋诗词仍将是考查的重点。近三年的全国卷高考试</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zh-CN" altLang="en-US" sz="2400" b="1" dirty="0" smtClean="0">
                <a:latin typeface="Times New Roman" panose="02020603050405020304" pitchFamily="18" charset="0"/>
                <a:cs typeface="Times New Roman" panose="02020603050405020304" pitchFamily="18" charset="0"/>
              </a:rPr>
              <a:t>题中都为唐宋诗词。这种趋势在</a:t>
            </a:r>
            <a:r>
              <a:rPr lang="en-US" altLang="zh-CN" sz="2400" b="1" dirty="0" smtClean="0">
                <a:latin typeface="Times New Roman" panose="02020603050405020304" pitchFamily="18" charset="0"/>
                <a:cs typeface="Times New Roman" panose="02020603050405020304" pitchFamily="18" charset="0"/>
              </a:rPr>
              <a:t>2017</a:t>
            </a:r>
            <a:r>
              <a:rPr lang="zh-CN" altLang="en-US" sz="2400" b="1" dirty="0" smtClean="0">
                <a:latin typeface="Times New Roman" panose="02020603050405020304" pitchFamily="18" charset="0"/>
                <a:cs typeface="Times New Roman" panose="02020603050405020304" pitchFamily="18" charset="0"/>
              </a:rPr>
              <a:t>年高考古代诗歌</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zh-CN" altLang="en-US" sz="2400" b="1" dirty="0" smtClean="0">
                <a:latin typeface="Times New Roman" panose="02020603050405020304" pitchFamily="18" charset="0"/>
                <a:cs typeface="Times New Roman" panose="02020603050405020304" pitchFamily="18" charset="0"/>
              </a:rPr>
              <a:t>鉴赏题中仍会延续，仍以唐宋时代的诗词为主。</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pic>
        <p:nvPicPr>
          <p:cNvPr id="231425" name="Picture 1" descr="C:\Documents and Settings\Administrator\桌面\全品文教.jpg"/>
          <p:cNvPicPr>
            <a:picLocks noChangeAspect="1" noChangeArrowheads="1"/>
          </p:cNvPicPr>
          <p:nvPr/>
        </p:nvPicPr>
        <p:blipFill>
          <a:blip r:embed="rId3" cstate="print"/>
          <a:srcRect/>
          <a:stretch>
            <a:fillRect/>
          </a:stretch>
        </p:blipFill>
        <p:spPr bwMode="auto">
          <a:xfrm>
            <a:off x="7000892" y="785794"/>
            <a:ext cx="1676400" cy="557213"/>
          </a:xfrm>
          <a:prstGeom prst="rect">
            <a:avLst/>
          </a:prstGeom>
          <a:noFill/>
        </p:spPr>
      </p:pic>
    </p:spTree>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1508129"/>
            <a:ext cx="7920038" cy="4278325"/>
          </a:xfrm>
          <a:prstGeom prst="rect">
            <a:avLst/>
          </a:prstGeom>
          <a:noFill/>
          <a:ln w="9525">
            <a:noFill/>
            <a:miter lim="800000"/>
          </a:ln>
        </p:spPr>
        <p:txBody>
          <a:bodyPr/>
          <a:lstStyle/>
          <a:p>
            <a:pPr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      比拟、排比。</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步骤</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1)“</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诗豪与风雪争先</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雪片与风鏖</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algn="just">
              <a:lnSpc>
                <a:spcPts val="3500"/>
              </a:lnSpc>
              <a:spcAft>
                <a:spcPts val="0"/>
              </a:spcAft>
            </a:pP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      </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战</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，用</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争先</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鏖战</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把</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诗豪</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风</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和</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雪</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拟人化，</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algn="just">
              <a:lnSpc>
                <a:spcPts val="3500"/>
              </a:lnSpc>
              <a:spcAft>
                <a:spcPts val="0"/>
              </a:spcAft>
            </a:pP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      “</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诗和雪缴缠”，用“缴缠”将“诗”拟物，把抽象的</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algn="just">
              <a:lnSpc>
                <a:spcPts val="3500"/>
              </a:lnSpc>
              <a:spcAft>
                <a:spcPts val="0"/>
              </a:spcAft>
            </a:pP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    </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“诗”具象化，生动形象地描写风雪交加的壮美，</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步</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algn="just">
              <a:lnSpc>
                <a:spcPts val="3500"/>
              </a:lnSpc>
              <a:spcAft>
                <a:spcPts val="0"/>
              </a:spcAft>
            </a:pP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      </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骤</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2)</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表现作者迸发的诗情。</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步骤</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3)“</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诗豪与风雪争先，</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algn="just">
              <a:lnSpc>
                <a:spcPts val="3500"/>
              </a:lnSpc>
              <a:spcAft>
                <a:spcPts val="0"/>
              </a:spcAft>
            </a:pP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      </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雪片与风鏖战，诗和雪缴缠</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构成排比句，</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步骤</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1)</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描写</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algn="just">
              <a:lnSpc>
                <a:spcPts val="3500"/>
              </a:lnSpc>
              <a:spcAft>
                <a:spcPts val="0"/>
              </a:spcAft>
            </a:pP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      </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了作者的诗情与风雪难分难解的关系，渲染了气氛。</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algn="just">
              <a:lnSpc>
                <a:spcPts val="3500"/>
              </a:lnSpc>
              <a:spcAft>
                <a:spcPts val="0"/>
              </a:spcAft>
            </a:pP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      (</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步骤</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3)</a:t>
            </a:r>
            <a:endParaRPr lang="zh-CN" altLang="en-US" sz="2400" b="1" dirty="0" smtClean="0">
              <a:solidFill>
                <a:srgbClr val="990033"/>
              </a:solidFill>
              <a:latin typeface="Times New Roman" panose="02020603050405020304" pitchFamily="18" charset="0"/>
              <a:ea typeface="+mn-ea"/>
              <a:cs typeface="Times New Roman" panose="02020603050405020304" pitchFamily="18" charset="0"/>
            </a:endParaRPr>
          </a:p>
        </p:txBody>
      </p:sp>
      <p:grpSp>
        <p:nvGrpSpPr>
          <p:cNvPr id="7" name="组合 6"/>
          <p:cNvGrpSpPr/>
          <p:nvPr/>
        </p:nvGrpSpPr>
        <p:grpSpPr>
          <a:xfrm>
            <a:off x="0" y="3071810"/>
            <a:ext cx="609600" cy="1857388"/>
            <a:chOff x="0" y="2714620"/>
            <a:chExt cx="609600" cy="1857388"/>
          </a:xfrm>
        </p:grpSpPr>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936625"/>
            <a:ext cx="7920038" cy="5399088"/>
          </a:xfrm>
          <a:prstGeom prst="rect">
            <a:avLst/>
          </a:prstGeom>
          <a:noFill/>
          <a:ln w="9525">
            <a:noFill/>
            <a:miter lim="800000"/>
          </a:ln>
        </p:spPr>
        <p:txBody>
          <a:bodyPr/>
          <a:lstStyle/>
          <a:p>
            <a:pPr algn="just">
              <a:lnSpc>
                <a:spcPts val="3500"/>
              </a:lnSpc>
              <a:spcAft>
                <a:spcPts val="0"/>
              </a:spcAft>
            </a:pPr>
            <a:r>
              <a:rPr lang="zh-CN" altLang="en-US" sz="2400" b="1" kern="100" dirty="0" smtClean="0">
                <a:latin typeface="Times New Roman" panose="02020603050405020304"/>
                <a:ea typeface="黑体" panose="02010600030101010101" charset="-122"/>
                <a:cs typeface="Times New Roman" panose="02020603050405020304"/>
              </a:rPr>
              <a:t>四、思想内容和观点态度类</a:t>
            </a:r>
          </a:p>
          <a:p>
            <a:pPr indent="266700" algn="just">
              <a:lnSpc>
                <a:spcPts val="3500"/>
              </a:lnSpc>
              <a:spcAft>
                <a:spcPts val="0"/>
              </a:spcAft>
            </a:pPr>
            <a:r>
              <a:rPr lang="en-US" sz="2400" b="1" kern="100" dirty="0" smtClean="0">
                <a:latin typeface="Times New Roman" panose="02020603050405020304"/>
                <a:ea typeface="黑体" panose="02010600030101010101" charset="-122"/>
                <a:cs typeface="Courier New" panose="02070309020205020404"/>
              </a:rPr>
              <a:t> </a:t>
            </a:r>
            <a:r>
              <a:rPr lang="en-US" sz="2400" b="1" kern="100" dirty="0" smtClean="0">
                <a:latin typeface="+mj-ea"/>
                <a:ea typeface="+mj-ea"/>
                <a:cs typeface="Courier New" panose="02070309020205020404"/>
              </a:rPr>
              <a:t> [</a:t>
            </a:r>
            <a:r>
              <a:rPr lang="zh-CN" altLang="en-US" sz="2400" b="1" kern="100" dirty="0" smtClean="0">
                <a:latin typeface="+mj-ea"/>
                <a:ea typeface="+mj-ea"/>
                <a:cs typeface="Times New Roman" panose="02020603050405020304"/>
              </a:rPr>
              <a:t>答题模板</a:t>
            </a:r>
            <a:r>
              <a:rPr lang="en-US" sz="2400" b="1" kern="100" dirty="0" smtClean="0">
                <a:latin typeface="+mj-ea"/>
                <a:ea typeface="+mj-ea"/>
                <a:cs typeface="Courier New" panose="02070309020205020404"/>
              </a:rPr>
              <a:t>] </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描写了</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内容</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情调</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步骤</a:t>
            </a:r>
            <a:r>
              <a:rPr lang="en-US" sz="2400" b="1" kern="100" dirty="0" smtClean="0">
                <a:latin typeface="Times New Roman" panose="02020603050405020304"/>
                <a:cs typeface="Courier New" panose="02070309020205020404"/>
              </a:rPr>
              <a:t>1)</a:t>
            </a:r>
            <a:r>
              <a:rPr lang="zh-CN" altLang="en-US" sz="2400" b="1" kern="100" dirty="0" smtClean="0">
                <a:latin typeface="Times New Roman" panose="02020603050405020304"/>
                <a:cs typeface="Times New Roman" panose="02020603050405020304"/>
              </a:rPr>
              <a:t>运</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  用</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技巧，</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步骤</a:t>
            </a:r>
            <a:r>
              <a:rPr lang="en-US" sz="2400" b="1" kern="100" dirty="0" smtClean="0">
                <a:latin typeface="Times New Roman" panose="02020603050405020304"/>
                <a:cs typeface="Courier New" panose="02070309020205020404"/>
              </a:rPr>
              <a:t>2</a:t>
            </a:r>
            <a:r>
              <a:rPr lang="zh-CN" altLang="en-US" sz="2400" b="1" kern="100" dirty="0" smtClean="0">
                <a:latin typeface="Times New Roman" panose="02020603050405020304"/>
                <a:cs typeface="Times New Roman" panose="02020603050405020304"/>
              </a:rPr>
              <a:t>，没有技巧可以省略此步</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抒发某</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  人</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的情感。</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步骤</a:t>
            </a:r>
            <a:r>
              <a:rPr lang="en-US" sz="2400" b="1" kern="100" dirty="0" smtClean="0">
                <a:latin typeface="Times New Roman" panose="02020603050405020304"/>
                <a:cs typeface="Courier New" panose="02070309020205020404"/>
              </a:rPr>
              <a:t>3)</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  附：古诗七大热点题材常见情感</a:t>
            </a:r>
            <a:endParaRPr lang="zh-CN" sz="2400" b="1" kern="100" dirty="0">
              <a:latin typeface="宋体" panose="02010600030101010101" pitchFamily="2" charset="-122"/>
              <a:cs typeface="Courier New" panose="02070309020205020404"/>
            </a:endParaRPr>
          </a:p>
        </p:txBody>
      </p:sp>
      <p:grpSp>
        <p:nvGrpSpPr>
          <p:cNvPr id="7" name="组合 6"/>
          <p:cNvGrpSpPr/>
          <p:nvPr/>
        </p:nvGrpSpPr>
        <p:grpSpPr>
          <a:xfrm>
            <a:off x="0" y="3071810"/>
            <a:ext cx="609600" cy="1857388"/>
            <a:chOff x="0" y="2714620"/>
            <a:chExt cx="609600" cy="1857388"/>
          </a:xfrm>
        </p:grpSpPr>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7" name="表格 6"/>
          <p:cNvGraphicFramePr>
            <a:graphicFrameLocks noGrp="1"/>
          </p:cNvGraphicFramePr>
          <p:nvPr/>
        </p:nvGraphicFramePr>
        <p:xfrm>
          <a:off x="1000100" y="928702"/>
          <a:ext cx="7643866" cy="5340096"/>
        </p:xfrm>
        <a:graphic>
          <a:graphicData uri="http://schemas.openxmlformats.org/drawingml/2006/table">
            <a:tbl>
              <a:tblPr/>
              <a:tblGrid>
                <a:gridCol w="1143008"/>
                <a:gridCol w="6500858"/>
              </a:tblGrid>
              <a:tr h="223567">
                <a:tc>
                  <a:txBody>
                    <a:bodyPr/>
                    <a:lstStyle/>
                    <a:p>
                      <a:pPr algn="ctr">
                        <a:spcAft>
                          <a:spcPts val="0"/>
                        </a:spcAft>
                      </a:pPr>
                      <a:r>
                        <a:rPr lang="zh-CN" sz="2000" b="1" kern="100" dirty="0">
                          <a:latin typeface="Times New Roman" panose="02020603050405020304"/>
                          <a:cs typeface="Times New Roman" panose="02020603050405020304"/>
                        </a:rPr>
                        <a:t>题材</a:t>
                      </a:r>
                      <a:endParaRPr lang="zh-CN" sz="2000" b="1" kern="100" dirty="0">
                        <a:latin typeface="宋体" panose="02010600030101010101" pitchFamily="2" charset="-122"/>
                        <a:cs typeface="Courier New" panose="02070309020205020404"/>
                      </a:endParaRPr>
                    </a:p>
                  </a:txBody>
                  <a:tcPr marL="95815" marR="958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panose="02020603050405020304"/>
                          <a:cs typeface="Times New Roman" panose="02020603050405020304"/>
                        </a:rPr>
                        <a:t>常见情感</a:t>
                      </a:r>
                      <a:endParaRPr lang="zh-CN" sz="2000" b="1" kern="100">
                        <a:latin typeface="宋体" panose="02010600030101010101" pitchFamily="2" charset="-122"/>
                        <a:cs typeface="Courier New" panose="02070309020205020404"/>
                      </a:endParaRPr>
                    </a:p>
                  </a:txBody>
                  <a:tcPr marL="95815" marR="958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0701">
                <a:tc>
                  <a:txBody>
                    <a:bodyPr/>
                    <a:lstStyle/>
                    <a:p>
                      <a:pPr algn="ctr">
                        <a:spcAft>
                          <a:spcPts val="0"/>
                        </a:spcAft>
                      </a:pPr>
                      <a:r>
                        <a:rPr lang="zh-CN" sz="2000" b="1" kern="100">
                          <a:latin typeface="Times New Roman" panose="02020603050405020304"/>
                          <a:cs typeface="Times New Roman" panose="02020603050405020304"/>
                        </a:rPr>
                        <a:t>咏史</a:t>
                      </a:r>
                      <a:endParaRPr lang="zh-CN" sz="2000" b="1" kern="100">
                        <a:latin typeface="宋体" panose="02010600030101010101" pitchFamily="2" charset="-122"/>
                        <a:cs typeface="Courier New" panose="02070309020205020404"/>
                      </a:endParaRPr>
                    </a:p>
                    <a:p>
                      <a:pPr algn="ctr">
                        <a:spcAft>
                          <a:spcPts val="0"/>
                        </a:spcAft>
                      </a:pPr>
                      <a:r>
                        <a:rPr lang="zh-CN" sz="2000" b="1" kern="100">
                          <a:latin typeface="Times New Roman" panose="02020603050405020304"/>
                          <a:cs typeface="Times New Roman" panose="02020603050405020304"/>
                        </a:rPr>
                        <a:t>怀古诗</a:t>
                      </a:r>
                      <a:endParaRPr lang="zh-CN" sz="2000" b="1" kern="100">
                        <a:latin typeface="宋体" panose="02010600030101010101" pitchFamily="2" charset="-122"/>
                        <a:cs typeface="Courier New" panose="02070309020205020404"/>
                      </a:endParaRPr>
                    </a:p>
                  </a:txBody>
                  <a:tcPr marL="95815" marR="958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solidFill>
                            <a:schemeClr val="tx1"/>
                          </a:solidFill>
                          <a:latin typeface="Times New Roman" panose="02020603050405020304"/>
                          <a:ea typeface="+mn-ea"/>
                          <a:cs typeface="Times New Roman" panose="02020603050405020304"/>
                        </a:rPr>
                        <a:t>　</a:t>
                      </a:r>
                      <a:r>
                        <a:rPr lang="en-US" sz="2000" b="1" kern="100" dirty="0">
                          <a:solidFill>
                            <a:schemeClr val="tx1"/>
                          </a:solidFill>
                          <a:latin typeface="Times New Roman" panose="02020603050405020304"/>
                          <a:ea typeface="+mn-ea"/>
                          <a:cs typeface="Times New Roman" panose="02020603050405020304"/>
                        </a:rPr>
                        <a:t>①</a:t>
                      </a:r>
                      <a:r>
                        <a:rPr lang="zh-CN" sz="2000" b="1" kern="100" dirty="0">
                          <a:solidFill>
                            <a:schemeClr val="tx1"/>
                          </a:solidFill>
                          <a:latin typeface="Times New Roman" panose="02020603050405020304"/>
                          <a:ea typeface="+mn-ea"/>
                          <a:cs typeface="Times New Roman" panose="02020603050405020304"/>
                        </a:rPr>
                        <a:t>针对历史人物或事件，发表自己的看法。②缅怀前贤，表达敬仰或惋惜之情；类比古人，寄托伤感或哀思。③借论古之得失，托古讽今，忧国忧民</a:t>
                      </a:r>
                    </a:p>
                  </a:txBody>
                  <a:tcPr marL="95815" marR="958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94268">
                <a:tc>
                  <a:txBody>
                    <a:bodyPr/>
                    <a:lstStyle/>
                    <a:p>
                      <a:pPr algn="ctr">
                        <a:spcAft>
                          <a:spcPts val="0"/>
                        </a:spcAft>
                      </a:pPr>
                      <a:r>
                        <a:rPr lang="zh-CN" sz="2000" b="1" kern="100">
                          <a:latin typeface="Times New Roman" panose="02020603050405020304"/>
                          <a:cs typeface="Times New Roman" panose="02020603050405020304"/>
                        </a:rPr>
                        <a:t>托物</a:t>
                      </a:r>
                      <a:endParaRPr lang="zh-CN" sz="2000" b="1" kern="100">
                        <a:latin typeface="宋体" panose="02010600030101010101" pitchFamily="2" charset="-122"/>
                        <a:cs typeface="Courier New" panose="02070309020205020404"/>
                      </a:endParaRPr>
                    </a:p>
                    <a:p>
                      <a:pPr algn="ctr">
                        <a:spcAft>
                          <a:spcPts val="0"/>
                        </a:spcAft>
                      </a:pPr>
                      <a:r>
                        <a:rPr lang="zh-CN" sz="2000" b="1" kern="100">
                          <a:latin typeface="Times New Roman" panose="02020603050405020304"/>
                          <a:cs typeface="Times New Roman" panose="02020603050405020304"/>
                        </a:rPr>
                        <a:t>言志诗</a:t>
                      </a:r>
                      <a:endParaRPr lang="zh-CN" sz="2000" b="1" kern="100">
                        <a:latin typeface="宋体" panose="02010600030101010101" pitchFamily="2" charset="-122"/>
                        <a:cs typeface="Courier New" panose="02070309020205020404"/>
                      </a:endParaRPr>
                    </a:p>
                  </a:txBody>
                  <a:tcPr marL="95815" marR="958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solidFill>
                            <a:schemeClr val="tx1"/>
                          </a:solidFill>
                          <a:latin typeface="Times New Roman" panose="02020603050405020304"/>
                          <a:ea typeface="+mn-ea"/>
                          <a:cs typeface="Times New Roman" panose="02020603050405020304"/>
                        </a:rPr>
                        <a:t>　</a:t>
                      </a:r>
                      <a:r>
                        <a:rPr lang="en-US" sz="2000" b="1" kern="100" dirty="0">
                          <a:solidFill>
                            <a:schemeClr val="tx1"/>
                          </a:solidFill>
                          <a:latin typeface="Times New Roman" panose="02020603050405020304"/>
                          <a:ea typeface="+mn-ea"/>
                          <a:cs typeface="Times New Roman" panose="02020603050405020304"/>
                        </a:rPr>
                        <a:t>①</a:t>
                      </a:r>
                      <a:r>
                        <a:rPr lang="zh-CN" sz="2000" b="1" kern="100" dirty="0">
                          <a:solidFill>
                            <a:schemeClr val="tx1"/>
                          </a:solidFill>
                          <a:latin typeface="Times New Roman" panose="02020603050405020304"/>
                          <a:ea typeface="+mn-ea"/>
                          <a:cs typeface="Times New Roman" panose="02020603050405020304"/>
                        </a:rPr>
                        <a:t>寄寓作者的理想抱负，或实现个人理想，或报效国家。</a:t>
                      </a:r>
                      <a:r>
                        <a:rPr lang="en-US" sz="2000" b="1" kern="100" dirty="0">
                          <a:solidFill>
                            <a:schemeClr val="tx1"/>
                          </a:solidFill>
                          <a:latin typeface="Times New Roman" panose="02020603050405020304"/>
                          <a:ea typeface="+mn-ea"/>
                          <a:cs typeface="Times New Roman" panose="02020603050405020304"/>
                        </a:rPr>
                        <a:t>②</a:t>
                      </a:r>
                      <a:r>
                        <a:rPr lang="zh-CN" sz="2000" b="1" kern="100" dirty="0">
                          <a:solidFill>
                            <a:schemeClr val="tx1"/>
                          </a:solidFill>
                          <a:latin typeface="Times New Roman" panose="02020603050405020304"/>
                          <a:ea typeface="+mn-ea"/>
                          <a:cs typeface="Times New Roman" panose="02020603050405020304"/>
                        </a:rPr>
                        <a:t>寄寓高尚的节操，或表达怀才不遇与命途多舛的伤感，或抒发年华易逝与理想破灭的哀愁。</a:t>
                      </a:r>
                      <a:r>
                        <a:rPr lang="en-US" sz="2000" b="1" kern="100" dirty="0">
                          <a:solidFill>
                            <a:schemeClr val="tx1"/>
                          </a:solidFill>
                          <a:latin typeface="Times New Roman" panose="02020603050405020304"/>
                          <a:ea typeface="+mn-ea"/>
                          <a:cs typeface="Times New Roman" panose="02020603050405020304"/>
                        </a:rPr>
                        <a:t>③</a:t>
                      </a:r>
                      <a:r>
                        <a:rPr lang="zh-CN" sz="2000" b="1" kern="100" dirty="0">
                          <a:solidFill>
                            <a:schemeClr val="tx1"/>
                          </a:solidFill>
                          <a:latin typeface="Times New Roman" panose="02020603050405020304"/>
                          <a:ea typeface="+mn-ea"/>
                          <a:cs typeface="Times New Roman" panose="02020603050405020304"/>
                        </a:rPr>
                        <a:t>托物讽世，或忧国忧民，或感时伤世，或愤世嫉俗，或针砭时弊，或冷嘲热讽</a:t>
                      </a:r>
                    </a:p>
                  </a:txBody>
                  <a:tcPr marL="95815" marR="958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0701">
                <a:tc>
                  <a:txBody>
                    <a:bodyPr/>
                    <a:lstStyle/>
                    <a:p>
                      <a:pPr algn="ctr">
                        <a:spcAft>
                          <a:spcPts val="0"/>
                        </a:spcAft>
                      </a:pPr>
                      <a:r>
                        <a:rPr lang="zh-CN" sz="2000" b="1" kern="100">
                          <a:latin typeface="Times New Roman" panose="02020603050405020304"/>
                          <a:cs typeface="Times New Roman" panose="02020603050405020304"/>
                        </a:rPr>
                        <a:t>山水</a:t>
                      </a:r>
                      <a:endParaRPr lang="zh-CN" sz="2000" b="1" kern="100">
                        <a:latin typeface="宋体" panose="02010600030101010101" pitchFamily="2" charset="-122"/>
                        <a:cs typeface="Courier New" panose="02070309020205020404"/>
                      </a:endParaRPr>
                    </a:p>
                    <a:p>
                      <a:pPr algn="ctr">
                        <a:spcAft>
                          <a:spcPts val="0"/>
                        </a:spcAft>
                      </a:pPr>
                      <a:r>
                        <a:rPr lang="zh-CN" sz="2000" b="1" kern="100">
                          <a:latin typeface="Times New Roman" panose="02020603050405020304"/>
                          <a:cs typeface="Times New Roman" panose="02020603050405020304"/>
                        </a:rPr>
                        <a:t>田园诗</a:t>
                      </a:r>
                      <a:endParaRPr lang="zh-CN" sz="2000" b="1" kern="100">
                        <a:latin typeface="宋体" panose="02010600030101010101" pitchFamily="2" charset="-122"/>
                        <a:cs typeface="Courier New" panose="02070309020205020404"/>
                      </a:endParaRPr>
                    </a:p>
                  </a:txBody>
                  <a:tcPr marL="95815" marR="958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panose="02020603050405020304"/>
                          <a:cs typeface="Times New Roman" panose="02020603050405020304"/>
                        </a:rPr>
                        <a:t>　</a:t>
                      </a:r>
                      <a:r>
                        <a:rPr lang="en-US" sz="2000" b="1" kern="100" dirty="0">
                          <a:latin typeface="宋体" panose="02010600030101010101" pitchFamily="2" charset="-122"/>
                          <a:cs typeface="Times New Roman" panose="02020603050405020304"/>
                        </a:rPr>
                        <a:t>①</a:t>
                      </a:r>
                      <a:r>
                        <a:rPr lang="zh-CN" sz="2000" b="1" kern="100" dirty="0">
                          <a:latin typeface="Times New Roman" panose="02020603050405020304"/>
                          <a:cs typeface="Times New Roman" panose="02020603050405020304"/>
                        </a:rPr>
                        <a:t>归隐田园，钟情山水，热爱自然。</a:t>
                      </a:r>
                      <a:r>
                        <a:rPr lang="en-US" sz="2000" b="1" kern="100" dirty="0">
                          <a:latin typeface="宋体" panose="02010600030101010101" pitchFamily="2" charset="-122"/>
                          <a:cs typeface="Times New Roman" panose="02020603050405020304"/>
                        </a:rPr>
                        <a:t>②</a:t>
                      </a:r>
                      <a:r>
                        <a:rPr lang="zh-CN" sz="2000" b="1" kern="100" dirty="0">
                          <a:latin typeface="Times New Roman" panose="02020603050405020304"/>
                          <a:cs typeface="Times New Roman" panose="02020603050405020304"/>
                        </a:rPr>
                        <a:t>描绘山川美景，表达对祖国河山的热爱。</a:t>
                      </a:r>
                      <a:r>
                        <a:rPr lang="en-US" sz="2000" b="1" kern="100" dirty="0">
                          <a:latin typeface="宋体" panose="02010600030101010101" pitchFamily="2" charset="-122"/>
                          <a:cs typeface="Times New Roman" panose="02020603050405020304"/>
                        </a:rPr>
                        <a:t>③</a:t>
                      </a:r>
                      <a:r>
                        <a:rPr lang="zh-CN" sz="2000" b="1" kern="100" dirty="0">
                          <a:latin typeface="Times New Roman" panose="02020603050405020304"/>
                          <a:cs typeface="Times New Roman" panose="02020603050405020304"/>
                        </a:rPr>
                        <a:t>厌弃官场黑暗，抒发闲适情调，表现自己决不同流合污的高洁品格</a:t>
                      </a:r>
                      <a:endParaRPr lang="zh-CN" sz="2000" b="1" kern="100" dirty="0">
                        <a:latin typeface="宋体" panose="02010600030101010101" pitchFamily="2" charset="-122"/>
                        <a:cs typeface="Courier New" panose="02070309020205020404"/>
                      </a:endParaRPr>
                    </a:p>
                  </a:txBody>
                  <a:tcPr marL="95815" marR="958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67819">
                <a:tc>
                  <a:txBody>
                    <a:bodyPr/>
                    <a:lstStyle/>
                    <a:p>
                      <a:pPr algn="ctr">
                        <a:spcAft>
                          <a:spcPts val="0"/>
                        </a:spcAft>
                      </a:pPr>
                      <a:r>
                        <a:rPr lang="zh-CN" sz="2000" b="1" kern="100" dirty="0">
                          <a:latin typeface="Times New Roman" panose="02020603050405020304"/>
                          <a:cs typeface="Times New Roman" panose="02020603050405020304"/>
                        </a:rPr>
                        <a:t>送别</a:t>
                      </a:r>
                      <a:endParaRPr lang="zh-CN" sz="2000" b="1" kern="100" dirty="0">
                        <a:latin typeface="宋体" panose="02010600030101010101" pitchFamily="2" charset="-122"/>
                        <a:cs typeface="Courier New" panose="02070309020205020404"/>
                      </a:endParaRPr>
                    </a:p>
                    <a:p>
                      <a:pPr algn="ctr">
                        <a:spcAft>
                          <a:spcPts val="0"/>
                        </a:spcAft>
                      </a:pPr>
                      <a:r>
                        <a:rPr lang="zh-CN" sz="2000" b="1" kern="100" dirty="0">
                          <a:latin typeface="Times New Roman" panose="02020603050405020304"/>
                          <a:cs typeface="Times New Roman" panose="02020603050405020304"/>
                        </a:rPr>
                        <a:t>怀人诗</a:t>
                      </a:r>
                      <a:endParaRPr lang="zh-CN" sz="2000" b="1" kern="100" dirty="0">
                        <a:latin typeface="宋体" panose="02010600030101010101" pitchFamily="2" charset="-122"/>
                        <a:cs typeface="Courier New" panose="02070309020205020404"/>
                      </a:endParaRPr>
                    </a:p>
                  </a:txBody>
                  <a:tcPr marL="95815" marR="958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8000"/>
                        </a:lnSpc>
                        <a:spcAft>
                          <a:spcPts val="0"/>
                        </a:spcAft>
                      </a:pPr>
                      <a:r>
                        <a:rPr lang="zh-CN" sz="2000" b="1" kern="100" dirty="0">
                          <a:latin typeface="Times New Roman" panose="02020603050405020304"/>
                          <a:cs typeface="Times New Roman" panose="02020603050405020304"/>
                        </a:rPr>
                        <a:t>　</a:t>
                      </a:r>
                      <a:r>
                        <a:rPr lang="en-US" sz="2000" b="1" kern="100" dirty="0">
                          <a:latin typeface="宋体" panose="02010600030101010101" pitchFamily="2" charset="-122"/>
                          <a:cs typeface="Times New Roman" panose="02020603050405020304"/>
                        </a:rPr>
                        <a:t>①</a:t>
                      </a:r>
                      <a:r>
                        <a:rPr lang="zh-CN" sz="2000" b="1" kern="100" dirty="0">
                          <a:latin typeface="Times New Roman" panose="02020603050405020304"/>
                          <a:cs typeface="Times New Roman" panose="02020603050405020304"/>
                        </a:rPr>
                        <a:t>依依惜别的不舍与伤感。</a:t>
                      </a:r>
                      <a:r>
                        <a:rPr lang="en-US" sz="2000" b="1" kern="100" dirty="0">
                          <a:latin typeface="宋体" panose="02010600030101010101" pitchFamily="2" charset="-122"/>
                          <a:cs typeface="Times New Roman" panose="02020603050405020304"/>
                        </a:rPr>
                        <a:t>②</a:t>
                      </a:r>
                      <a:r>
                        <a:rPr lang="zh-CN" sz="2000" b="1" kern="100" dirty="0">
                          <a:latin typeface="Times New Roman" panose="02020603050405020304"/>
                          <a:cs typeface="Times New Roman" panose="02020603050405020304"/>
                        </a:rPr>
                        <a:t>离别后的思念与牵挂。</a:t>
                      </a:r>
                      <a:r>
                        <a:rPr lang="en-US" sz="2000" b="1" kern="100" dirty="0">
                          <a:latin typeface="宋体" panose="02010600030101010101" pitchFamily="2" charset="-122"/>
                          <a:cs typeface="Times New Roman" panose="02020603050405020304"/>
                        </a:rPr>
                        <a:t>③</a:t>
                      </a:r>
                      <a:r>
                        <a:rPr lang="zh-CN" sz="2000" b="1" kern="100" dirty="0">
                          <a:latin typeface="Times New Roman" panose="02020603050405020304"/>
                          <a:cs typeface="Times New Roman" panose="02020603050405020304"/>
                        </a:rPr>
                        <a:t>对友人的安慰与勉励。</a:t>
                      </a:r>
                      <a:r>
                        <a:rPr lang="en-US" sz="2000" b="1" kern="100" dirty="0">
                          <a:latin typeface="宋体" panose="02010600030101010101" pitchFamily="2" charset="-122"/>
                          <a:cs typeface="Times New Roman" panose="02020603050405020304"/>
                        </a:rPr>
                        <a:t>④</a:t>
                      </a:r>
                      <a:r>
                        <a:rPr lang="zh-CN" sz="2000" b="1" kern="100" dirty="0">
                          <a:latin typeface="Times New Roman" panose="02020603050405020304"/>
                          <a:cs typeface="Times New Roman" panose="02020603050405020304"/>
                        </a:rPr>
                        <a:t>借送别友人表明自己的心志。</a:t>
                      </a:r>
                      <a:r>
                        <a:rPr lang="en-US" sz="2000" b="1" kern="100" dirty="0">
                          <a:latin typeface="宋体" panose="02010600030101010101" pitchFamily="2" charset="-122"/>
                          <a:cs typeface="Times New Roman" panose="02020603050405020304"/>
                        </a:rPr>
                        <a:t>⑤</a:t>
                      </a:r>
                      <a:r>
                        <a:rPr lang="zh-CN" sz="2000" b="1" kern="100" dirty="0">
                          <a:latin typeface="Times New Roman" panose="02020603050405020304"/>
                          <a:cs typeface="Times New Roman" panose="02020603050405020304"/>
                        </a:rPr>
                        <a:t>抒发对人生的感慨</a:t>
                      </a:r>
                      <a:endParaRPr lang="zh-CN" sz="2000" b="1" kern="100" dirty="0">
                        <a:latin typeface="宋体" panose="02010600030101010101" pitchFamily="2" charset="-122"/>
                        <a:cs typeface="Courier New" panose="02070309020205020404"/>
                      </a:endParaRPr>
                    </a:p>
                  </a:txBody>
                  <a:tcPr marL="95815" marR="958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9" name="组合 8"/>
          <p:cNvGrpSpPr/>
          <p:nvPr/>
        </p:nvGrpSpPr>
        <p:grpSpPr>
          <a:xfrm>
            <a:off x="0" y="3071810"/>
            <a:ext cx="609600" cy="1857388"/>
            <a:chOff x="0" y="2714620"/>
            <a:chExt cx="609600" cy="1857388"/>
          </a:xfrm>
        </p:grpSpPr>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graphicFrame>
        <p:nvGraphicFramePr>
          <p:cNvPr id="9" name="表格 8"/>
          <p:cNvGraphicFramePr>
            <a:graphicFrameLocks noGrp="1"/>
          </p:cNvGraphicFramePr>
          <p:nvPr/>
        </p:nvGraphicFramePr>
        <p:xfrm>
          <a:off x="1000100" y="1285860"/>
          <a:ext cx="7500990" cy="4885159"/>
        </p:xfrm>
        <a:graphic>
          <a:graphicData uri="http://schemas.openxmlformats.org/drawingml/2006/table">
            <a:tbl>
              <a:tblPr/>
              <a:tblGrid>
                <a:gridCol w="1171063"/>
                <a:gridCol w="6329927"/>
              </a:tblGrid>
              <a:tr h="347141">
                <a:tc>
                  <a:txBody>
                    <a:bodyPr/>
                    <a:lstStyle/>
                    <a:p>
                      <a:pPr algn="ctr">
                        <a:spcAft>
                          <a:spcPts val="0"/>
                        </a:spcAft>
                      </a:pPr>
                      <a:r>
                        <a:rPr lang="zh-CN" sz="2000" b="1" kern="100" dirty="0">
                          <a:latin typeface="Times New Roman" panose="02020603050405020304"/>
                          <a:cs typeface="Times New Roman" panose="02020603050405020304"/>
                        </a:rPr>
                        <a:t>题材</a:t>
                      </a:r>
                      <a:endParaRPr lang="zh-CN" sz="2000" b="1" kern="100" dirty="0">
                        <a:latin typeface="宋体" panose="02010600030101010101" pitchFamily="2" charset="-122"/>
                        <a:cs typeface="Courier New" panose="02070309020205020404"/>
                      </a:endParaRPr>
                    </a:p>
                  </a:txBody>
                  <a:tcPr marL="91821" marR="918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panose="02020603050405020304"/>
                          <a:cs typeface="Times New Roman" panose="02020603050405020304"/>
                        </a:rPr>
                        <a:t>常见情感</a:t>
                      </a:r>
                      <a:endParaRPr lang="zh-CN" sz="2000" b="1" kern="100">
                        <a:latin typeface="宋体" panose="02010600030101010101" pitchFamily="2" charset="-122"/>
                        <a:cs typeface="Courier New" panose="02070309020205020404"/>
                      </a:endParaRPr>
                    </a:p>
                  </a:txBody>
                  <a:tcPr marL="91821" marR="918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10247">
                <a:tc>
                  <a:txBody>
                    <a:bodyPr/>
                    <a:lstStyle/>
                    <a:p>
                      <a:pPr algn="ctr">
                        <a:spcAft>
                          <a:spcPts val="0"/>
                        </a:spcAft>
                      </a:pPr>
                      <a:r>
                        <a:rPr lang="zh-CN" sz="2000" b="1" kern="100" dirty="0">
                          <a:latin typeface="Times New Roman" panose="02020603050405020304"/>
                          <a:cs typeface="Times New Roman" panose="02020603050405020304"/>
                        </a:rPr>
                        <a:t>羁旅</a:t>
                      </a:r>
                      <a:endParaRPr lang="zh-CN" sz="2000" b="1" kern="100" dirty="0">
                        <a:latin typeface="宋体" panose="02010600030101010101" pitchFamily="2" charset="-122"/>
                        <a:cs typeface="Courier New" panose="02070309020205020404"/>
                      </a:endParaRPr>
                    </a:p>
                    <a:p>
                      <a:pPr algn="ctr">
                        <a:spcAft>
                          <a:spcPts val="0"/>
                        </a:spcAft>
                      </a:pPr>
                      <a:r>
                        <a:rPr lang="zh-CN" sz="2000" b="1" kern="100" dirty="0">
                          <a:latin typeface="Times New Roman" panose="02020603050405020304"/>
                          <a:cs typeface="Times New Roman" panose="02020603050405020304"/>
                        </a:rPr>
                        <a:t>思乡诗</a:t>
                      </a:r>
                      <a:endParaRPr lang="zh-CN" sz="2000" b="1" kern="100" dirty="0">
                        <a:latin typeface="宋体" panose="02010600030101010101" pitchFamily="2" charset="-122"/>
                        <a:cs typeface="Courier New" panose="02070309020205020404"/>
                      </a:endParaRPr>
                    </a:p>
                  </a:txBody>
                  <a:tcPr marL="91821" marR="918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b="1" kern="100" dirty="0">
                          <a:latin typeface="Times New Roman" panose="02020603050405020304"/>
                          <a:cs typeface="Times New Roman" panose="02020603050405020304"/>
                        </a:rPr>
                        <a:t>　</a:t>
                      </a:r>
                      <a:r>
                        <a:rPr lang="en-US" sz="2000" b="1" kern="100" dirty="0">
                          <a:latin typeface="宋体" panose="02010600030101010101" pitchFamily="2" charset="-122"/>
                          <a:cs typeface="Times New Roman" panose="02020603050405020304"/>
                        </a:rPr>
                        <a:t>①</a:t>
                      </a:r>
                      <a:r>
                        <a:rPr lang="zh-CN" sz="2000" b="1" kern="100" dirty="0">
                          <a:latin typeface="Times New Roman" panose="02020603050405020304"/>
                          <a:cs typeface="Times New Roman" panose="02020603050405020304"/>
                        </a:rPr>
                        <a:t>天涯漂泊羁旅愁，客居他乡的艰难，抒发漂泊无定的孤苦。</a:t>
                      </a:r>
                      <a:r>
                        <a:rPr lang="en-US" sz="2000" b="1" kern="100" dirty="0">
                          <a:latin typeface="宋体" panose="02010600030101010101" pitchFamily="2" charset="-122"/>
                          <a:cs typeface="Times New Roman" panose="02020603050405020304"/>
                        </a:rPr>
                        <a:t>②</a:t>
                      </a:r>
                      <a:r>
                        <a:rPr lang="zh-CN" sz="2000" b="1" kern="100" dirty="0">
                          <a:latin typeface="Times New Roman" panose="02020603050405020304"/>
                          <a:cs typeface="Times New Roman" panose="02020603050405020304"/>
                        </a:rPr>
                        <a:t>感念亲情之深，表达对亲人的思念。</a:t>
                      </a:r>
                      <a:r>
                        <a:rPr lang="en-US" sz="2000" b="1" kern="100" dirty="0">
                          <a:latin typeface="宋体" panose="02010600030101010101" pitchFamily="2" charset="-122"/>
                          <a:cs typeface="Times New Roman" panose="02020603050405020304"/>
                        </a:rPr>
                        <a:t>③</a:t>
                      </a:r>
                      <a:r>
                        <a:rPr lang="zh-CN" sz="2000" b="1" kern="100" dirty="0">
                          <a:latin typeface="Times New Roman" panose="02020603050405020304"/>
                          <a:cs typeface="Times New Roman" panose="02020603050405020304"/>
                        </a:rPr>
                        <a:t>或表达人生感叹，流露年华易逝的苦闷；或抒发独居他乡，怀才不遇，报国无门的孤独寂寞、忧怨愤慨之情</a:t>
                      </a:r>
                      <a:endParaRPr lang="zh-CN" sz="2000" b="1" kern="100" dirty="0">
                        <a:latin typeface="宋体" panose="02010600030101010101" pitchFamily="2" charset="-122"/>
                        <a:cs typeface="Courier New" panose="02070309020205020404"/>
                      </a:endParaRPr>
                    </a:p>
                  </a:txBody>
                  <a:tcPr marL="91821" marR="918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43074">
                <a:tc>
                  <a:txBody>
                    <a:bodyPr/>
                    <a:lstStyle/>
                    <a:p>
                      <a:pPr algn="ctr">
                        <a:spcAft>
                          <a:spcPts val="0"/>
                        </a:spcAft>
                      </a:pPr>
                      <a:r>
                        <a:rPr lang="zh-CN" sz="2000" b="1" kern="100">
                          <a:latin typeface="Times New Roman" panose="02020603050405020304"/>
                          <a:cs typeface="Times New Roman" panose="02020603050405020304"/>
                        </a:rPr>
                        <a:t>边塞</a:t>
                      </a:r>
                      <a:endParaRPr lang="zh-CN" sz="2000" b="1" kern="100">
                        <a:latin typeface="宋体" panose="02010600030101010101" pitchFamily="2" charset="-122"/>
                        <a:cs typeface="Courier New" panose="02070309020205020404"/>
                      </a:endParaRPr>
                    </a:p>
                    <a:p>
                      <a:pPr algn="ctr">
                        <a:spcAft>
                          <a:spcPts val="0"/>
                        </a:spcAft>
                      </a:pPr>
                      <a:r>
                        <a:rPr lang="zh-CN" sz="2000" b="1" kern="100">
                          <a:latin typeface="Times New Roman" panose="02020603050405020304"/>
                          <a:cs typeface="Times New Roman" panose="02020603050405020304"/>
                        </a:rPr>
                        <a:t>征战诗</a:t>
                      </a:r>
                      <a:endParaRPr lang="zh-CN" sz="2000" b="1" kern="100">
                        <a:latin typeface="宋体" panose="02010600030101010101" pitchFamily="2" charset="-122"/>
                        <a:cs typeface="Courier New" panose="02070309020205020404"/>
                      </a:endParaRPr>
                    </a:p>
                  </a:txBody>
                  <a:tcPr marL="91821" marR="918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b="1" kern="100" dirty="0">
                          <a:latin typeface="Times New Roman" panose="02020603050405020304"/>
                          <a:cs typeface="Times New Roman" panose="02020603050405020304"/>
                        </a:rPr>
                        <a:t>　</a:t>
                      </a:r>
                      <a:r>
                        <a:rPr lang="en-US" sz="2000" b="1" kern="100" dirty="0">
                          <a:latin typeface="宋体" panose="02010600030101010101" pitchFamily="2" charset="-122"/>
                          <a:cs typeface="Times New Roman" panose="02020603050405020304"/>
                        </a:rPr>
                        <a:t>①</a:t>
                      </a:r>
                      <a:r>
                        <a:rPr lang="zh-CN" sz="2000" b="1" kern="100" dirty="0">
                          <a:latin typeface="Times New Roman" panose="02020603050405020304"/>
                          <a:cs typeface="Times New Roman" panose="02020603050405020304"/>
                        </a:rPr>
                        <a:t>保家卫国、建立功名的壮志豪情。</a:t>
                      </a:r>
                      <a:r>
                        <a:rPr lang="en-US" sz="2000" b="1" kern="100" dirty="0">
                          <a:latin typeface="宋体" panose="02010600030101010101" pitchFamily="2" charset="-122"/>
                          <a:cs typeface="Times New Roman" panose="02020603050405020304"/>
                        </a:rPr>
                        <a:t>②</a:t>
                      </a:r>
                      <a:r>
                        <a:rPr lang="zh-CN" sz="2000" b="1" kern="100" dirty="0">
                          <a:latin typeface="Times New Roman" panose="02020603050405020304"/>
                          <a:cs typeface="Times New Roman" panose="02020603050405020304"/>
                        </a:rPr>
                        <a:t>奋勇杀敌、英勇无畏的英雄气概。</a:t>
                      </a:r>
                      <a:r>
                        <a:rPr lang="en-US" sz="2000" b="1" kern="100" dirty="0">
                          <a:latin typeface="宋体" panose="02010600030101010101" pitchFamily="2" charset="-122"/>
                          <a:cs typeface="Times New Roman" panose="02020603050405020304"/>
                        </a:rPr>
                        <a:t>③</a:t>
                      </a:r>
                      <a:r>
                        <a:rPr lang="zh-CN" sz="2000" b="1" kern="100" dirty="0">
                          <a:latin typeface="Times New Roman" panose="02020603050405020304"/>
                          <a:cs typeface="Times New Roman" panose="02020603050405020304"/>
                        </a:rPr>
                        <a:t>对雄奇瑰丽、奇异独特的边塞风光的赞颂。</a:t>
                      </a:r>
                      <a:r>
                        <a:rPr lang="en-US" sz="2000" b="1" kern="100" dirty="0">
                          <a:latin typeface="宋体" panose="02010600030101010101" pitchFamily="2" charset="-122"/>
                          <a:cs typeface="Times New Roman" panose="02020603050405020304"/>
                        </a:rPr>
                        <a:t>④</a:t>
                      </a:r>
                      <a:r>
                        <a:rPr lang="zh-CN" sz="2000" b="1" kern="100" dirty="0">
                          <a:latin typeface="Times New Roman" panose="02020603050405020304"/>
                          <a:cs typeface="Times New Roman" panose="02020603050405020304"/>
                        </a:rPr>
                        <a:t>征人思乡、闺妇盼归的两地情愁。</a:t>
                      </a:r>
                      <a:r>
                        <a:rPr lang="zh-CN" sz="2000" b="1" kern="100" dirty="0">
                          <a:latin typeface="宋体" panose="02010600030101010101" pitchFamily="2" charset="-122"/>
                          <a:cs typeface="Times New Roman" panose="02020603050405020304"/>
                        </a:rPr>
                        <a:t>⑤</a:t>
                      </a:r>
                      <a:r>
                        <a:rPr lang="zh-CN" sz="2000" b="1" kern="100" dirty="0">
                          <a:latin typeface="Times New Roman" panose="02020603050405020304"/>
                          <a:cs typeface="Times New Roman" panose="02020603050405020304"/>
                        </a:rPr>
                        <a:t>凄苦哀怨的怨战情绪，凄厉沉痛的反战思考。</a:t>
                      </a:r>
                      <a:r>
                        <a:rPr lang="zh-CN" sz="2000" b="1" kern="100" dirty="0">
                          <a:latin typeface="宋体" panose="02010600030101010101" pitchFamily="2" charset="-122"/>
                          <a:cs typeface="Times New Roman" panose="02020603050405020304"/>
                        </a:rPr>
                        <a:t>⑥</a:t>
                      </a:r>
                      <a:r>
                        <a:rPr lang="zh-CN" sz="2000" b="1" kern="100" dirty="0">
                          <a:latin typeface="Times New Roman" panose="02020603050405020304"/>
                          <a:cs typeface="Times New Roman" panose="02020603050405020304"/>
                        </a:rPr>
                        <a:t>对和平安宁的生活、和睦友好的民族往来的喜悦</a:t>
                      </a:r>
                      <a:endParaRPr lang="zh-CN" sz="2000" b="1" kern="100" dirty="0">
                        <a:latin typeface="宋体" panose="02010600030101010101" pitchFamily="2" charset="-122"/>
                        <a:cs typeface="Courier New" panose="02070309020205020404"/>
                      </a:endParaRPr>
                    </a:p>
                  </a:txBody>
                  <a:tcPr marL="91821" marR="918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84697">
                <a:tc>
                  <a:txBody>
                    <a:bodyPr/>
                    <a:lstStyle/>
                    <a:p>
                      <a:pPr algn="ctr">
                        <a:spcAft>
                          <a:spcPts val="0"/>
                        </a:spcAft>
                      </a:pPr>
                      <a:r>
                        <a:rPr lang="zh-CN" sz="2000" b="1" kern="100" dirty="0">
                          <a:latin typeface="Times New Roman" panose="02020603050405020304"/>
                          <a:cs typeface="Times New Roman" panose="02020603050405020304"/>
                        </a:rPr>
                        <a:t>爱情</a:t>
                      </a:r>
                      <a:endParaRPr lang="zh-CN" sz="2000" b="1" kern="100" dirty="0">
                        <a:latin typeface="宋体" panose="02010600030101010101" pitchFamily="2" charset="-122"/>
                        <a:cs typeface="Courier New" panose="02070309020205020404"/>
                      </a:endParaRPr>
                    </a:p>
                    <a:p>
                      <a:pPr algn="ctr">
                        <a:spcAft>
                          <a:spcPts val="0"/>
                        </a:spcAft>
                      </a:pPr>
                      <a:r>
                        <a:rPr lang="zh-CN" sz="2000" b="1" kern="100" dirty="0">
                          <a:latin typeface="Times New Roman" panose="02020603050405020304"/>
                          <a:cs typeface="Times New Roman" panose="02020603050405020304"/>
                        </a:rPr>
                        <a:t>闺怨诗</a:t>
                      </a:r>
                      <a:endParaRPr lang="zh-CN" sz="2000" b="1" kern="100" dirty="0">
                        <a:latin typeface="宋体" panose="02010600030101010101" pitchFamily="2" charset="-122"/>
                        <a:cs typeface="Courier New" panose="02070309020205020404"/>
                      </a:endParaRPr>
                    </a:p>
                  </a:txBody>
                  <a:tcPr marL="91821" marR="918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b="1" kern="100" dirty="0">
                          <a:latin typeface="Times New Roman" panose="02020603050405020304"/>
                          <a:cs typeface="Times New Roman" panose="02020603050405020304"/>
                        </a:rPr>
                        <a:t>　</a:t>
                      </a:r>
                      <a:r>
                        <a:rPr lang="en-US" sz="2000" b="1" kern="100" dirty="0">
                          <a:latin typeface="宋体" panose="02010600030101010101" pitchFamily="2" charset="-122"/>
                          <a:cs typeface="Times New Roman" panose="02020603050405020304"/>
                        </a:rPr>
                        <a:t>①</a:t>
                      </a:r>
                      <a:r>
                        <a:rPr lang="zh-CN" sz="2000" b="1" kern="100" dirty="0">
                          <a:latin typeface="Times New Roman" panose="02020603050405020304"/>
                          <a:cs typeface="Times New Roman" panose="02020603050405020304"/>
                        </a:rPr>
                        <a:t>夫妻之间相濡以沫的深厚感情。</a:t>
                      </a:r>
                      <a:r>
                        <a:rPr lang="en-US" sz="2000" b="1" kern="100" dirty="0">
                          <a:latin typeface="宋体" panose="02010600030101010101" pitchFamily="2" charset="-122"/>
                          <a:cs typeface="Times New Roman" panose="02020603050405020304"/>
                        </a:rPr>
                        <a:t>②</a:t>
                      </a:r>
                      <a:r>
                        <a:rPr lang="zh-CN" sz="2000" b="1" kern="100" dirty="0">
                          <a:latin typeface="Times New Roman" panose="02020603050405020304"/>
                          <a:cs typeface="Times New Roman" panose="02020603050405020304"/>
                        </a:rPr>
                        <a:t>孤苦幽寂的命运之悲。主要在宫怨诗中。</a:t>
                      </a:r>
                      <a:r>
                        <a:rPr lang="en-US" sz="2000" b="1" kern="100" dirty="0">
                          <a:latin typeface="宋体" panose="02010600030101010101" pitchFamily="2" charset="-122"/>
                          <a:cs typeface="Times New Roman" panose="02020603050405020304"/>
                        </a:rPr>
                        <a:t>③</a:t>
                      </a:r>
                      <a:r>
                        <a:rPr lang="zh-CN" sz="2000" b="1" kern="100" dirty="0">
                          <a:latin typeface="Times New Roman" panose="02020603050405020304"/>
                          <a:cs typeface="Times New Roman" panose="02020603050405020304"/>
                        </a:rPr>
                        <a:t>思妇空闺中思念亲人、盼夫早归、渴望团聚的哀伤之情。</a:t>
                      </a:r>
                      <a:r>
                        <a:rPr lang="en-US" sz="2000" b="1" kern="100" dirty="0">
                          <a:latin typeface="宋体" panose="02010600030101010101" pitchFamily="2" charset="-122"/>
                          <a:cs typeface="Times New Roman" panose="02020603050405020304"/>
                        </a:rPr>
                        <a:t>④</a:t>
                      </a:r>
                      <a:r>
                        <a:rPr lang="zh-CN" sz="2000" b="1" kern="100" dirty="0">
                          <a:latin typeface="Times New Roman" panose="02020603050405020304"/>
                          <a:cs typeface="Times New Roman" panose="02020603050405020304"/>
                        </a:rPr>
                        <a:t>情梦难圆的遗憾与怅惘之情。</a:t>
                      </a:r>
                      <a:r>
                        <a:rPr lang="en-US" sz="2000" b="1" kern="100" dirty="0">
                          <a:latin typeface="宋体" panose="02010600030101010101" pitchFamily="2" charset="-122"/>
                          <a:cs typeface="Times New Roman" panose="02020603050405020304"/>
                        </a:rPr>
                        <a:t>⑤</a:t>
                      </a:r>
                      <a:r>
                        <a:rPr lang="zh-CN" sz="2000" b="1" kern="100" dirty="0">
                          <a:latin typeface="Times New Roman" panose="02020603050405020304"/>
                          <a:cs typeface="Times New Roman" panose="02020603050405020304"/>
                        </a:rPr>
                        <a:t>阴阳两隔的悼亡之痛</a:t>
                      </a:r>
                      <a:endParaRPr lang="zh-CN" sz="2000" b="1" kern="100" dirty="0">
                        <a:latin typeface="宋体" panose="02010600030101010101" pitchFamily="2" charset="-122"/>
                        <a:cs typeface="Courier New" panose="02070309020205020404"/>
                      </a:endParaRPr>
                    </a:p>
                  </a:txBody>
                  <a:tcPr marL="91821" marR="9182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1" name="内容占位符 2"/>
          <p:cNvSpPr>
            <a:spLocks noGrp="1"/>
          </p:cNvSpPr>
          <p:nvPr>
            <p:ph idx="4294967295"/>
          </p:nvPr>
        </p:nvSpPr>
        <p:spPr>
          <a:xfrm>
            <a:off x="857224" y="785794"/>
            <a:ext cx="7715304" cy="571504"/>
          </a:xfrm>
        </p:spPr>
        <p:txBody>
          <a:bodyPr/>
          <a:lstStyle/>
          <a:p>
            <a:pPr algn="just">
              <a:spcAft>
                <a:spcPts val="0"/>
              </a:spcAft>
              <a:buNone/>
            </a:pPr>
            <a:r>
              <a:rPr lang="en-US" sz="2400" b="1" kern="100" dirty="0" smtClean="0">
                <a:latin typeface="+mn-ea"/>
                <a:cs typeface="Courier New" panose="02070309020205020404"/>
              </a:rPr>
              <a:t>(</a:t>
            </a:r>
            <a:r>
              <a:rPr lang="zh-CN" altLang="en-US" sz="2400" b="1" kern="100" dirty="0" smtClean="0">
                <a:latin typeface="+mn-ea"/>
                <a:cs typeface="Times New Roman" panose="02020603050405020304"/>
              </a:rPr>
              <a:t>续表</a:t>
            </a:r>
            <a:r>
              <a:rPr lang="en-US" sz="2400" b="1" kern="100" dirty="0" smtClean="0">
                <a:latin typeface="+mn-ea"/>
                <a:cs typeface="Courier New" panose="02070309020205020404"/>
              </a:rPr>
              <a:t>)</a:t>
            </a:r>
            <a:endParaRPr lang="zh-CN" altLang="en-US" sz="2400" b="1" kern="100" dirty="0" smtClean="0">
              <a:latin typeface="+mn-ea"/>
              <a:cs typeface="Courier New" panose="02070309020205020404"/>
            </a:endParaRPr>
          </a:p>
          <a:p>
            <a:pPr indent="631825">
              <a:lnSpc>
                <a:spcPts val="3500"/>
              </a:lnSpc>
              <a:buNone/>
            </a:pPr>
            <a:endParaRPr lang="en-US" altLang="zh-CN" sz="2400" b="1" dirty="0" smtClean="0">
              <a:solidFill>
                <a:srgbClr val="990033"/>
              </a:solidFill>
              <a:latin typeface="宋体" panose="02010600030101010101" pitchFamily="2" charset="-122"/>
            </a:endParaRPr>
          </a:p>
        </p:txBody>
      </p:sp>
      <p:grpSp>
        <p:nvGrpSpPr>
          <p:cNvPr id="12" name="组合 11"/>
          <p:cNvGrpSpPr/>
          <p:nvPr/>
        </p:nvGrpSpPr>
        <p:grpSpPr>
          <a:xfrm>
            <a:off x="0" y="3071810"/>
            <a:ext cx="609600" cy="1857388"/>
            <a:chOff x="0" y="2714620"/>
            <a:chExt cx="609600" cy="1857388"/>
          </a:xfrm>
        </p:grpSpPr>
        <p:pic>
          <p:nvPicPr>
            <p:cNvPr id="13"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4"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1508129"/>
            <a:ext cx="7920038" cy="3563945"/>
          </a:xfrm>
          <a:prstGeom prst="rect">
            <a:avLst/>
          </a:prstGeom>
          <a:noFill/>
          <a:ln w="9525">
            <a:noFill/>
            <a:miter lim="800000"/>
          </a:ln>
        </p:spPr>
        <p:txBody>
          <a:bodyPr/>
          <a:lstStyle/>
          <a:p>
            <a:pPr indent="266700" algn="just">
              <a:lnSpc>
                <a:spcPts val="3500"/>
              </a:lnSpc>
              <a:spcAft>
                <a:spcPts val="0"/>
              </a:spcAft>
            </a:pPr>
            <a:r>
              <a:rPr lang="zh-CN" altLang="en-US" sz="2400" b="1" kern="100" dirty="0" smtClean="0">
                <a:latin typeface="Times New Roman" panose="02020603050405020304"/>
                <a:cs typeface="Times New Roman" panose="02020603050405020304"/>
              </a:rPr>
              <a:t>注意：每首诗表达的情感往往不是单一的，而是多种情</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感交杂在一起的集合体，它丰富多样却不会杂乱无章。</a:t>
            </a:r>
            <a:endParaRPr lang="zh-CN" sz="2400" b="1" kern="100" dirty="0">
              <a:latin typeface="宋体" panose="02010600030101010101" pitchFamily="2" charset="-122"/>
              <a:cs typeface="Courier New" panose="02070309020205020404"/>
            </a:endParaRPr>
          </a:p>
        </p:txBody>
      </p:sp>
      <p:grpSp>
        <p:nvGrpSpPr>
          <p:cNvPr id="7" name="组合 6"/>
          <p:cNvGrpSpPr/>
          <p:nvPr/>
        </p:nvGrpSpPr>
        <p:grpSpPr>
          <a:xfrm>
            <a:off x="0" y="3071810"/>
            <a:ext cx="609600" cy="1857388"/>
            <a:chOff x="0" y="2714620"/>
            <a:chExt cx="609600" cy="1857388"/>
          </a:xfrm>
        </p:grpSpPr>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1293815"/>
            <a:ext cx="7920038" cy="5064143"/>
          </a:xfrm>
          <a:prstGeom prst="rect">
            <a:avLst/>
          </a:prstGeom>
          <a:noFill/>
          <a:ln w="9525">
            <a:noFill/>
            <a:miter lim="800000"/>
          </a:ln>
        </p:spPr>
        <p:txBody>
          <a:bodyPr/>
          <a:lstStyle/>
          <a:p>
            <a:pPr algn="just">
              <a:lnSpc>
                <a:spcPts val="3500"/>
              </a:lnSpc>
              <a:spcAft>
                <a:spcPts val="0"/>
              </a:spcAft>
            </a:pPr>
            <a:r>
              <a:rPr lang="zh-CN" altLang="en-US" sz="2400" b="1" kern="100" dirty="0" smtClean="0">
                <a:latin typeface="Times New Roman" panose="02020603050405020304"/>
                <a:cs typeface="Courier New" panose="02070309020205020404"/>
              </a:rPr>
              <a:t>    </a:t>
            </a:r>
            <a:r>
              <a:rPr lang="zh-CN" altLang="en-US" sz="2400" b="1" kern="100" dirty="0" smtClean="0">
                <a:latin typeface="黑体" panose="02010600030101010101" charset="-122"/>
                <a:ea typeface="黑体" panose="02010600030101010101" charset="-122"/>
                <a:cs typeface="Courier New" panose="02070309020205020404"/>
              </a:rPr>
              <a:t>例</a:t>
            </a:r>
            <a:r>
              <a:rPr lang="en-US" sz="2400" b="1" kern="100" dirty="0" smtClean="0">
                <a:latin typeface="黑体" panose="02010600030101010101" charset="-122"/>
                <a:ea typeface="黑体" panose="02010600030101010101" charset="-122"/>
                <a:cs typeface="Courier New" panose="02070309020205020404"/>
              </a:rPr>
              <a:t>10 </a:t>
            </a:r>
            <a:r>
              <a:rPr lang="en-US" sz="2400" b="1" kern="100" dirty="0" smtClean="0">
                <a:latin typeface="+mj-ea"/>
                <a:ea typeface="+mj-ea"/>
                <a:cs typeface="Courier New" panose="02070309020205020404"/>
              </a:rPr>
              <a:t>[2016·</a:t>
            </a:r>
            <a:r>
              <a:rPr lang="zh-CN" altLang="en-US" sz="2400" b="1" kern="100" dirty="0" smtClean="0">
                <a:latin typeface="+mj-ea"/>
                <a:ea typeface="+mj-ea"/>
                <a:cs typeface="Times New Roman" panose="02020603050405020304"/>
              </a:rPr>
              <a:t>江苏卷</a:t>
            </a:r>
            <a:r>
              <a:rPr lang="en-US" sz="2400" b="1" kern="100" dirty="0" smtClean="0">
                <a:latin typeface="+mj-ea"/>
                <a:ea typeface="+mj-ea"/>
                <a:cs typeface="Courier New" panose="02070309020205020404"/>
              </a:rPr>
              <a:t>] </a:t>
            </a:r>
            <a:r>
              <a:rPr lang="zh-CN" altLang="en-US" sz="2400" b="1" kern="100" dirty="0" smtClean="0">
                <a:latin typeface="Times New Roman" panose="02020603050405020304"/>
                <a:cs typeface="Times New Roman" panose="02020603050405020304"/>
              </a:rPr>
              <a:t>阅读下面这首宋词，完成题目。</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黑体" panose="02010600030101010101" charset="-122"/>
                <a:ea typeface="黑体" panose="02010600030101010101" charset="-122"/>
                <a:cs typeface="Times New Roman" panose="02020603050405020304"/>
              </a:rPr>
              <a:t>八声甘州</a:t>
            </a:r>
            <a:endParaRPr lang="zh-CN" altLang="en-US" sz="2400" b="1" kern="100" dirty="0" smtClean="0">
              <a:latin typeface="黑体" panose="02010600030101010101" charset="-122"/>
              <a:ea typeface="黑体" panose="02010600030101010101"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辛弃疾</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　　夜读</a:t>
            </a:r>
            <a:r>
              <a:rPr lang="en-US" altLang="zh-CN" sz="2400" b="1" kern="100" dirty="0" smtClean="0">
                <a:latin typeface="Times New Roman" panose="02020603050405020304"/>
                <a:cs typeface="Times New Roman" panose="02020603050405020304"/>
              </a:rPr>
              <a:t>《</a:t>
            </a:r>
            <a:r>
              <a:rPr lang="zh-CN" altLang="en-US" sz="2400" b="1" kern="100" dirty="0" smtClean="0">
                <a:latin typeface="Times New Roman" panose="02020603050405020304"/>
                <a:cs typeface="Times New Roman" panose="02020603050405020304"/>
              </a:rPr>
              <a:t>李广传</a:t>
            </a:r>
            <a:r>
              <a:rPr lang="en-US" altLang="zh-CN" sz="2400" b="1" kern="100" dirty="0" smtClean="0">
                <a:latin typeface="Times New Roman" panose="02020603050405020304"/>
                <a:cs typeface="Times New Roman" panose="02020603050405020304"/>
              </a:rPr>
              <a:t>》</a:t>
            </a:r>
            <a:r>
              <a:rPr lang="zh-CN" altLang="en-US" sz="2400" b="1" kern="100" dirty="0" smtClean="0">
                <a:latin typeface="Times New Roman" panose="02020603050405020304"/>
                <a:cs typeface="Times New Roman" panose="02020603050405020304"/>
              </a:rPr>
              <a:t>，不能寐。因念晁楚老、杨民瞻</a:t>
            </a:r>
            <a:r>
              <a:rPr lang="zh-CN" altLang="en-US" sz="2400" b="1" kern="100" baseline="30000" dirty="0" smtClean="0">
                <a:latin typeface="宋体" panose="02010600030101010101" pitchFamily="2" charset="-122"/>
                <a:cs typeface="Times New Roman" panose="02020603050405020304"/>
              </a:rPr>
              <a:t>①</a:t>
            </a:r>
            <a:endParaRPr lang="en-US" altLang="zh-CN" sz="2400" b="1" kern="100" baseline="30000" dirty="0" smtClean="0">
              <a:latin typeface="宋体" panose="02010600030101010101" pitchFamily="2"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约同居山间，戏用李广事，赋以寄之。</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故将军饮罢夜归来，长亭解雕鞍。恨灞陵醉尉，匆</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匆未识，桃李无言。射虎山横一骑，裂石响惊弦。落魄</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封侯事，岁晚田园。　　谁向桑麻杜曲，要短衣匹马，</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移住南山。看风流慷慨，谈笑过残年</a:t>
            </a:r>
            <a:r>
              <a:rPr lang="zh-CN" altLang="en-US" sz="2400" b="1" kern="100" baseline="30000" dirty="0" smtClean="0">
                <a:latin typeface="宋体" panose="02010600030101010101" pitchFamily="2" charset="-122"/>
                <a:ea typeface="楷体_GB2312" panose="02010609030101010101" pitchFamily="49" charset="-122"/>
                <a:cs typeface="Times New Roman" panose="02020603050405020304"/>
              </a:rPr>
              <a:t>②</a:t>
            </a:r>
            <a:r>
              <a:rPr lang="zh-CN" altLang="en-US" sz="2400" b="1" kern="100" dirty="0" smtClean="0">
                <a:latin typeface="宋体" panose="02010600030101010101" pitchFamily="2" charset="-122"/>
                <a:ea typeface="楷体_GB2312" panose="02010609030101010101" pitchFamily="49" charset="-122"/>
                <a:cs typeface="楷体_GB2312" panose="02010609030101010101" pitchFamily="49" charset="-122"/>
              </a:rPr>
              <a:t>。汉开边、功名</a:t>
            </a:r>
            <a:endParaRPr lang="en-US" altLang="zh-CN" sz="2400" b="1" kern="100" dirty="0" smtClean="0">
              <a:latin typeface="宋体" panose="02010600030101010101" pitchFamily="2" charset="-122"/>
              <a:ea typeface="楷体_GB2312" panose="02010609030101010101" pitchFamily="49" charset="-122"/>
              <a:cs typeface="楷体_GB2312" panose="02010609030101010101" pitchFamily="49" charset="-122"/>
            </a:endParaRPr>
          </a:p>
          <a:p>
            <a:pPr indent="266700" algn="just">
              <a:lnSpc>
                <a:spcPts val="3500"/>
              </a:lnSpc>
              <a:spcAft>
                <a:spcPts val="0"/>
              </a:spcAft>
            </a:pPr>
            <a:r>
              <a:rPr lang="zh-CN" altLang="en-US" sz="2400" b="1" kern="100" dirty="0" smtClean="0">
                <a:latin typeface="宋体" panose="02010600030101010101" pitchFamily="2" charset="-122"/>
                <a:ea typeface="楷体_GB2312" panose="02010609030101010101" pitchFamily="49" charset="-122"/>
                <a:cs typeface="楷体_GB2312" panose="02010609030101010101" pitchFamily="49" charset="-122"/>
              </a:rPr>
              <a:t>万里，甚当时、健者也曾闲。纱窗外、斜风细雨，一阵</a:t>
            </a:r>
            <a:endParaRPr lang="en-US" altLang="zh-CN" sz="2400" b="1" kern="100" dirty="0" smtClean="0">
              <a:latin typeface="宋体" panose="02010600030101010101" pitchFamily="2" charset="-122"/>
              <a:ea typeface="楷体_GB2312" panose="02010609030101010101" pitchFamily="49" charset="-122"/>
              <a:cs typeface="楷体_GB2312" panose="02010609030101010101" pitchFamily="49" charset="-122"/>
            </a:endParaRPr>
          </a:p>
          <a:p>
            <a:pPr indent="266700" algn="just">
              <a:lnSpc>
                <a:spcPts val="3500"/>
              </a:lnSpc>
              <a:spcAft>
                <a:spcPts val="0"/>
              </a:spcAft>
            </a:pPr>
            <a:r>
              <a:rPr lang="zh-CN" altLang="en-US" sz="2400" b="1" kern="100" dirty="0" smtClean="0">
                <a:latin typeface="宋体" panose="02010600030101010101" pitchFamily="2" charset="-122"/>
                <a:ea typeface="楷体_GB2312" panose="02010609030101010101" pitchFamily="49" charset="-122"/>
                <a:cs typeface="楷体_GB2312" panose="02010609030101010101" pitchFamily="49" charset="-122"/>
              </a:rPr>
              <a:t>轻寒。</a:t>
            </a:r>
            <a:endParaRPr lang="zh-CN" sz="2400" b="1" kern="100" dirty="0">
              <a:latin typeface="宋体" panose="02010600030101010101" pitchFamily="2" charset="-122"/>
              <a:cs typeface="Courier New" panose="02070309020205020404"/>
            </a:endParaRPr>
          </a:p>
        </p:txBody>
      </p:sp>
      <p:grpSp>
        <p:nvGrpSpPr>
          <p:cNvPr id="7" name="组合 6"/>
          <p:cNvGrpSpPr/>
          <p:nvPr/>
        </p:nvGrpSpPr>
        <p:grpSpPr>
          <a:xfrm>
            <a:off x="0" y="3071810"/>
            <a:ext cx="609600" cy="1857388"/>
            <a:chOff x="0" y="2714620"/>
            <a:chExt cx="609600" cy="1857388"/>
          </a:xfrm>
        </p:grpSpPr>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1579567"/>
            <a:ext cx="7920038" cy="4635515"/>
          </a:xfrm>
          <a:prstGeom prst="rect">
            <a:avLst/>
          </a:prstGeom>
          <a:noFill/>
          <a:ln w="9525">
            <a:noFill/>
            <a:miter lim="800000"/>
          </a:ln>
        </p:spPr>
        <p:txBody>
          <a:bodyPr/>
          <a:lstStyle/>
          <a:p>
            <a:pPr indent="266700" algn="just">
              <a:lnSpc>
                <a:spcPts val="3500"/>
              </a:lnSpc>
              <a:spcAft>
                <a:spcPts val="0"/>
              </a:spcAft>
            </a:pPr>
            <a:r>
              <a:rPr lang="en-US" sz="2400" b="1" kern="100" dirty="0" smtClean="0">
                <a:latin typeface="Times New Roman" panose="02020603050405020304"/>
                <a:ea typeface="黑体" panose="02010600030101010101" charset="-122"/>
                <a:cs typeface="Courier New" panose="02070309020205020404"/>
              </a:rPr>
              <a:t>[</a:t>
            </a:r>
            <a:r>
              <a:rPr lang="zh-CN" altLang="en-US" sz="2400" b="1" kern="100" dirty="0" smtClean="0">
                <a:latin typeface="Times New Roman" panose="02020603050405020304"/>
                <a:ea typeface="黑体" panose="02010600030101010101" charset="-122"/>
                <a:cs typeface="Times New Roman" panose="02020603050405020304"/>
              </a:rPr>
              <a:t>注</a:t>
            </a:r>
            <a:r>
              <a:rPr lang="en-US" sz="2400" b="1" kern="100" dirty="0" smtClean="0">
                <a:latin typeface="Times New Roman" panose="02020603050405020304"/>
                <a:ea typeface="黑体" panose="02010600030101010101" charset="-122"/>
                <a:cs typeface="Courier New" panose="02070309020205020404"/>
              </a:rPr>
              <a:t>]</a:t>
            </a:r>
            <a:r>
              <a:rPr lang="en-US" sz="2400" b="1" kern="100" dirty="0" smtClean="0">
                <a:latin typeface="Times New Roman" panose="02020603050405020304"/>
                <a:ea typeface="仿宋_GB2312" panose="02010609030101010101" charset="-122"/>
                <a:cs typeface="Courier New" panose="02070309020205020404"/>
              </a:rPr>
              <a:t>  </a:t>
            </a:r>
            <a:r>
              <a:rPr lang="en-US" sz="2400" b="1" kern="100" dirty="0" smtClean="0">
                <a:latin typeface="宋体" panose="02010600030101010101" pitchFamily="2" charset="-122"/>
                <a:ea typeface="仿宋_GB2312" panose="02010609030101010101" charset="-122"/>
                <a:cs typeface="Times New Roman" panose="02020603050405020304"/>
              </a:rPr>
              <a:t>①</a:t>
            </a:r>
            <a:r>
              <a:rPr lang="zh-CN" altLang="en-US" sz="2400" b="1" kern="100" dirty="0" smtClean="0">
                <a:latin typeface="Times New Roman" panose="02020603050405020304"/>
                <a:ea typeface="仿宋_GB2312" panose="02010609030101010101" charset="-122"/>
                <a:cs typeface="Times New Roman" panose="02020603050405020304"/>
              </a:rPr>
              <a:t>晁楚老、杨民瞻：辛弃疾的友人。</a:t>
            </a:r>
            <a:r>
              <a:rPr lang="en-US" sz="2400" b="1" kern="100" dirty="0" smtClean="0">
                <a:latin typeface="宋体" panose="02010600030101010101" pitchFamily="2" charset="-122"/>
                <a:ea typeface="仿宋_GB2312" panose="02010609030101010101" charset="-122"/>
                <a:cs typeface="Times New Roman" panose="02020603050405020304"/>
              </a:rPr>
              <a:t>②</a:t>
            </a:r>
            <a:r>
              <a:rPr lang="zh-CN" altLang="en-US" sz="2400" b="1" kern="100" dirty="0" smtClean="0">
                <a:latin typeface="Times New Roman" panose="02020603050405020304"/>
                <a:ea typeface="仿宋_GB2312" panose="02010609030101010101" charset="-122"/>
                <a:cs typeface="Times New Roman" panose="02020603050405020304"/>
              </a:rPr>
              <a:t>杜甫</a:t>
            </a:r>
            <a:r>
              <a:rPr lang="en-US" altLang="zh-CN" sz="2400" b="1" kern="100" dirty="0" smtClean="0">
                <a:latin typeface="Times New Roman" panose="02020603050405020304"/>
                <a:ea typeface="仿宋_GB2312" panose="02010609030101010101" charset="-122"/>
                <a:cs typeface="Times New Roman" panose="02020603050405020304"/>
              </a:rPr>
              <a:t>《</a:t>
            </a:r>
            <a:r>
              <a:rPr lang="zh-CN" altLang="en-US" sz="2400" b="1" kern="100" dirty="0" smtClean="0">
                <a:latin typeface="Times New Roman" panose="02020603050405020304"/>
                <a:ea typeface="仿宋_GB2312" panose="02010609030101010101" charset="-122"/>
                <a:cs typeface="Times New Roman" panose="02020603050405020304"/>
              </a:rPr>
              <a:t>曲江</a:t>
            </a:r>
            <a:endParaRPr lang="en-US" altLang="zh-CN" sz="2400" b="1" kern="100" dirty="0" smtClean="0">
              <a:latin typeface="Times New Roman" panose="02020603050405020304"/>
              <a:ea typeface="仿宋_GB2312" panose="02010609030101010101"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三章</a:t>
            </a:r>
            <a:r>
              <a:rPr lang="en-US" altLang="zh-CN" sz="2400" b="1" kern="100" dirty="0" smtClean="0">
                <a:latin typeface="Times New Roman" panose="02020603050405020304"/>
                <a:ea typeface="仿宋_GB2312" panose="02010609030101010101" charset="-122"/>
                <a:cs typeface="Times New Roman" panose="02020603050405020304"/>
              </a:rPr>
              <a:t>》</a:t>
            </a:r>
            <a:r>
              <a:rPr lang="zh-CN" altLang="en-US" sz="2400" b="1" kern="100" dirty="0" smtClean="0">
                <a:latin typeface="Times New Roman" panose="02020603050405020304"/>
                <a:ea typeface="仿宋_GB2312" panose="02010609030101010101" charset="-122"/>
                <a:cs typeface="Times New Roman" panose="02020603050405020304"/>
              </a:rPr>
              <a:t>其三：</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仿宋_GB2312" panose="02010609030101010101" charset="-122"/>
                <a:cs typeface="Times New Roman" panose="02020603050405020304"/>
              </a:rPr>
              <a:t>自断此生休问天，杜曲幸有桑麻田，故</a:t>
            </a:r>
            <a:endParaRPr lang="en-US" altLang="zh-CN" sz="2400" b="1" kern="100" dirty="0" smtClean="0">
              <a:latin typeface="Times New Roman" panose="02020603050405020304"/>
              <a:ea typeface="仿宋_GB2312" panose="02010609030101010101"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将移住南山边。短衣匹马随李广，看射猛虎终残年。</a:t>
            </a:r>
            <a:r>
              <a:rPr lang="en-US" sz="2400" b="1" kern="100" dirty="0" smtClean="0">
                <a:latin typeface="宋体" panose="02010600030101010101" pitchFamily="2" charset="-122"/>
                <a:cs typeface="Times New Roman" panose="02020603050405020304"/>
              </a:rPr>
              <a:t>”</a:t>
            </a:r>
          </a:p>
          <a:p>
            <a:pPr indent="266700" algn="just">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此处化用杜诗。</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下阕寄寓了作者什么样的思想情感？请简要分析。</a:t>
            </a:r>
            <a:r>
              <a:rPr lang="en-US" sz="2400" b="1" kern="100" dirty="0" smtClean="0">
                <a:latin typeface="Times New Roman" panose="02020603050405020304"/>
                <a:ea typeface="仿宋_GB2312" panose="02010609030101010101" charset="-122"/>
                <a:cs typeface="Courier New" panose="02070309020205020404"/>
              </a:rPr>
              <a:t>(6</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p>
          <a:p>
            <a:pPr indent="266700" algn="just">
              <a:lnSpc>
                <a:spcPts val="3500"/>
              </a:lnSpc>
              <a:spcAft>
                <a:spcPts val="0"/>
              </a:spcAft>
            </a:pPr>
            <a:endParaRPr lang="en-US" altLang="zh-CN" sz="2400" b="1" kern="100" dirty="0" smtClean="0">
              <a:latin typeface="Times New Roman" panose="02020603050405020304"/>
              <a:ea typeface="仿宋_GB2312" panose="02010609030101010101" charset="-122"/>
              <a:cs typeface="Courier New" panose="02070309020205020404"/>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化用杜诗，回应朋友邀约同居山间的盛情，</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步骤</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1</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2)</a:t>
            </a: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赞赏朋友的高风；</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步骤</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3)</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借李广自比，</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步骤</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2)</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表达了</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对南宋当局的不满；</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步骤</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3)</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结句融情于景，</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步骤</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2)</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抒</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写了壮志难酬的悲凉。</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步骤</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3)</a:t>
            </a:r>
          </a:p>
          <a:p>
            <a:pPr indent="266700" algn="just">
              <a:lnSpc>
                <a:spcPts val="3500"/>
              </a:lnSpc>
              <a:spcAft>
                <a:spcPts val="0"/>
              </a:spcAft>
            </a:pPr>
            <a:endParaRPr lang="zh-CN" sz="2400" b="1" kern="100" dirty="0">
              <a:latin typeface="宋体" panose="02010600030101010101" pitchFamily="2" charset="-122"/>
              <a:cs typeface="Courier New" panose="02070309020205020404"/>
            </a:endParaRPr>
          </a:p>
        </p:txBody>
      </p:sp>
      <p:grpSp>
        <p:nvGrpSpPr>
          <p:cNvPr id="7" name="组合 6"/>
          <p:cNvGrpSpPr/>
          <p:nvPr/>
        </p:nvGrpSpPr>
        <p:grpSpPr>
          <a:xfrm>
            <a:off x="0" y="3071810"/>
            <a:ext cx="609600" cy="1857388"/>
            <a:chOff x="0" y="2714620"/>
            <a:chExt cx="609600" cy="1857388"/>
          </a:xfrm>
        </p:grpSpPr>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animEffect transition="in" filter="slide(fromBottom)">
                                      <p:cBhvr>
                                        <p:cTn id="7" dur="500"/>
                                        <p:tgtEl>
                                          <p:spTgt spid="9">
                                            <p:txEl>
                                              <p:pRg st="6" end="6"/>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9">
                                            <p:txEl>
                                              <p:pRg st="7" end="7"/>
                                            </p:txEl>
                                          </p:spTgt>
                                        </p:tgtEl>
                                        <p:attrNameLst>
                                          <p:attrName>style.visibility</p:attrName>
                                        </p:attrNameLst>
                                      </p:cBhvr>
                                      <p:to>
                                        <p:strVal val="visible"/>
                                      </p:to>
                                    </p:set>
                                    <p:animEffect transition="in" filter="slide(fromBottom)">
                                      <p:cBhvr>
                                        <p:cTn id="10" dur="500"/>
                                        <p:tgtEl>
                                          <p:spTgt spid="9">
                                            <p:txEl>
                                              <p:pRg st="7" end="7"/>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9">
                                            <p:txEl>
                                              <p:pRg st="8" end="8"/>
                                            </p:txEl>
                                          </p:spTgt>
                                        </p:tgtEl>
                                        <p:attrNameLst>
                                          <p:attrName>style.visibility</p:attrName>
                                        </p:attrNameLst>
                                      </p:cBhvr>
                                      <p:to>
                                        <p:strVal val="visible"/>
                                      </p:to>
                                    </p:set>
                                    <p:animEffect transition="in" filter="slide(fromBottom)">
                                      <p:cBhvr>
                                        <p:cTn id="13" dur="500"/>
                                        <p:tgtEl>
                                          <p:spTgt spid="9">
                                            <p:txEl>
                                              <p:pRg st="8" end="8"/>
                                            </p:txEl>
                                          </p:spTgt>
                                        </p:tgtEl>
                                      </p:cBhvr>
                                    </p:animEffect>
                                  </p:childTnLst>
                                </p:cTn>
                              </p:par>
                              <p:par>
                                <p:cTn id="14" presetID="12" presetClass="entr" presetSubtype="4" fill="hold" nodeType="withEffect">
                                  <p:stCondLst>
                                    <p:cond delay="0"/>
                                  </p:stCondLst>
                                  <p:childTnLst>
                                    <p:set>
                                      <p:cBhvr>
                                        <p:cTn id="15" dur="1" fill="hold">
                                          <p:stCondLst>
                                            <p:cond delay="0"/>
                                          </p:stCondLst>
                                        </p:cTn>
                                        <p:tgtEl>
                                          <p:spTgt spid="9">
                                            <p:txEl>
                                              <p:pRg st="9" end="9"/>
                                            </p:txEl>
                                          </p:spTgt>
                                        </p:tgtEl>
                                        <p:attrNameLst>
                                          <p:attrName>style.visibility</p:attrName>
                                        </p:attrNameLst>
                                      </p:cBhvr>
                                      <p:to>
                                        <p:strVal val="visible"/>
                                      </p:to>
                                    </p:set>
                                    <p:animEffect transition="in" filter="slide(fromBottom)">
                                      <p:cBhvr>
                                        <p:cTn id="16"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642910" y="936625"/>
            <a:ext cx="8215370" cy="5399088"/>
          </a:xfrm>
        </p:spPr>
        <p:txBody>
          <a:bodyPr/>
          <a:lstStyle/>
          <a:p>
            <a:pPr>
              <a:spcBef>
                <a:spcPct val="0"/>
              </a:spcBef>
            </a:pPr>
            <a:r>
              <a:rPr lang="zh-CN" altLang="en-US" dirty="0" smtClean="0">
                <a:latin typeface="黑体" panose="02010600030101010101" charset="-122"/>
                <a:ea typeface="黑体" panose="02010600030101010101" charset="-122"/>
              </a:rPr>
              <a:t>►　技法四　比较类诗歌鉴赏全突破</a:t>
            </a:r>
          </a:p>
          <a:p>
            <a:pPr indent="266700" algn="just">
              <a:spcAft>
                <a:spcPts val="0"/>
              </a:spcAft>
            </a:pPr>
            <a:r>
              <a:rPr lang="zh-CN" altLang="en-US" dirty="0" smtClean="0">
                <a:latin typeface="Times New Roman" panose="02020603050405020304"/>
                <a:cs typeface="Times New Roman" panose="02020603050405020304"/>
              </a:rPr>
              <a:t>　古代诗歌比较鉴赏题的设题角度和单纯鉴赏一首古诗的命题角度基本相同，都是从诗歌的意象、意境、形象、语</a:t>
            </a:r>
            <a:endParaRPr lang="en-US" altLang="zh-CN" dirty="0" smtClean="0">
              <a:latin typeface="Times New Roman" panose="02020603050405020304"/>
              <a:cs typeface="Times New Roman" panose="02020603050405020304"/>
            </a:endParaRPr>
          </a:p>
          <a:p>
            <a:pPr algn="just">
              <a:spcAft>
                <a:spcPts val="0"/>
              </a:spcAft>
            </a:pPr>
            <a:r>
              <a:rPr lang="zh-CN" altLang="en-US" dirty="0" smtClean="0">
                <a:latin typeface="Times New Roman" panose="02020603050405020304"/>
                <a:cs typeface="Times New Roman" panose="02020603050405020304"/>
              </a:rPr>
              <a:t>言、表达技巧和情感等方面设置题目。不同的是，比较鉴赏题需要考生针对两首诗歌进行比较鉴赏，然后解答。诗歌比较鉴赏题在设题上基本是遵循</a:t>
            </a:r>
            <a:r>
              <a:rPr lang="en-US" dirty="0" smtClean="0">
                <a:latin typeface="宋体" panose="02010600030101010101" pitchFamily="2" charset="-122"/>
                <a:cs typeface="Times New Roman" panose="02020603050405020304"/>
              </a:rPr>
              <a:t>“</a:t>
            </a:r>
            <a:r>
              <a:rPr lang="zh-CN" altLang="en-US" dirty="0" smtClean="0">
                <a:latin typeface="Times New Roman" panose="02020603050405020304"/>
                <a:cs typeface="Times New Roman" panose="02020603050405020304"/>
              </a:rPr>
              <a:t>求同辨异</a:t>
            </a:r>
            <a:r>
              <a:rPr lang="en-US" dirty="0" smtClean="0">
                <a:latin typeface="宋体" panose="02010600030101010101" pitchFamily="2" charset="-122"/>
                <a:cs typeface="Times New Roman" panose="02020603050405020304"/>
              </a:rPr>
              <a:t>”</a:t>
            </a:r>
            <a:r>
              <a:rPr lang="zh-CN" altLang="en-US" dirty="0" smtClean="0">
                <a:latin typeface="Times New Roman" panose="02020603050405020304"/>
                <a:cs typeface="Times New Roman" panose="02020603050405020304"/>
              </a:rPr>
              <a:t>的原则，即所选的两首诗歌在题材相同或相近的基点上比较辨别其他方面的异同。考生在做题时应该有一个鉴赏的方针</a:t>
            </a:r>
            <a:r>
              <a:rPr lang="en-US" dirty="0" smtClean="0">
                <a:latin typeface="Times New Roman" panose="02020603050405020304"/>
                <a:ea typeface="宋体" panose="02010600030101010101" pitchFamily="2" charset="-122"/>
              </a:rPr>
              <a:t>——</a:t>
            </a:r>
            <a:r>
              <a:rPr lang="zh-CN" altLang="en-US" dirty="0" smtClean="0">
                <a:latin typeface="Times New Roman" panose="02020603050405020304"/>
                <a:cs typeface="Times New Roman" panose="02020603050405020304"/>
              </a:rPr>
              <a:t>用</a:t>
            </a:r>
            <a:r>
              <a:rPr lang="en-US" dirty="0" smtClean="0">
                <a:latin typeface="宋体" panose="02010600030101010101" pitchFamily="2" charset="-122"/>
                <a:cs typeface="Times New Roman" panose="02020603050405020304"/>
              </a:rPr>
              <a:t>“</a:t>
            </a:r>
            <a:r>
              <a:rPr lang="zh-CN" altLang="en-US" dirty="0" smtClean="0">
                <a:latin typeface="Times New Roman" panose="02020603050405020304"/>
                <a:cs typeface="Times New Roman" panose="02020603050405020304"/>
              </a:rPr>
              <a:t>相同</a:t>
            </a:r>
            <a:r>
              <a:rPr lang="en-US" dirty="0" smtClean="0">
                <a:latin typeface="宋体" panose="02010600030101010101" pitchFamily="2" charset="-122"/>
                <a:cs typeface="Times New Roman" panose="02020603050405020304"/>
              </a:rPr>
              <a:t>”</a:t>
            </a:r>
            <a:r>
              <a:rPr lang="zh-CN" altLang="en-US" dirty="0" smtClean="0">
                <a:latin typeface="Times New Roman" panose="02020603050405020304"/>
                <a:cs typeface="Times New Roman" panose="02020603050405020304"/>
              </a:rPr>
              <a:t>去鉴赏</a:t>
            </a:r>
            <a:r>
              <a:rPr lang="en-US" dirty="0" smtClean="0">
                <a:latin typeface="宋体" panose="02010600030101010101" pitchFamily="2" charset="-122"/>
                <a:cs typeface="Times New Roman" panose="02020603050405020304"/>
              </a:rPr>
              <a:t>“</a:t>
            </a:r>
            <a:r>
              <a:rPr lang="zh-CN" altLang="en-US" dirty="0" smtClean="0">
                <a:latin typeface="Times New Roman" panose="02020603050405020304"/>
                <a:cs typeface="Times New Roman" panose="02020603050405020304"/>
              </a:rPr>
              <a:t>不同</a:t>
            </a:r>
            <a:r>
              <a:rPr lang="en-US" dirty="0" smtClean="0">
                <a:latin typeface="宋体" panose="02010600030101010101" pitchFamily="2" charset="-122"/>
                <a:cs typeface="Times New Roman" panose="02020603050405020304"/>
              </a:rPr>
              <a:t>”</a:t>
            </a:r>
            <a:r>
              <a:rPr lang="zh-CN" altLang="en-US" dirty="0" smtClean="0">
                <a:latin typeface="Times New Roman" panose="02020603050405020304"/>
                <a:cs typeface="Times New Roman" panose="02020603050405020304"/>
              </a:rPr>
              <a:t>，也就是所说的存</a:t>
            </a:r>
            <a:r>
              <a:rPr lang="en-US" dirty="0" smtClean="0">
                <a:latin typeface="宋体" panose="02010600030101010101" pitchFamily="2" charset="-122"/>
                <a:cs typeface="Times New Roman" panose="02020603050405020304"/>
              </a:rPr>
              <a:t>“</a:t>
            </a:r>
            <a:r>
              <a:rPr lang="zh-CN" altLang="en-US" dirty="0" smtClean="0">
                <a:latin typeface="Times New Roman" panose="02020603050405020304"/>
                <a:cs typeface="Times New Roman" panose="02020603050405020304"/>
              </a:rPr>
              <a:t>同</a:t>
            </a:r>
            <a:r>
              <a:rPr lang="en-US" dirty="0" smtClean="0">
                <a:latin typeface="宋体" panose="02010600030101010101" pitchFamily="2" charset="-122"/>
                <a:cs typeface="Times New Roman" panose="02020603050405020304"/>
              </a:rPr>
              <a:t>”</a:t>
            </a:r>
            <a:r>
              <a:rPr lang="zh-CN" altLang="en-US" dirty="0" smtClean="0">
                <a:latin typeface="Times New Roman" panose="02020603050405020304"/>
                <a:cs typeface="Times New Roman" panose="02020603050405020304"/>
              </a:rPr>
              <a:t>赏</a:t>
            </a:r>
            <a:r>
              <a:rPr lang="en-US" dirty="0" smtClean="0">
                <a:latin typeface="宋体" panose="02010600030101010101" pitchFamily="2" charset="-122"/>
                <a:cs typeface="Times New Roman" panose="02020603050405020304"/>
              </a:rPr>
              <a:t>“</a:t>
            </a:r>
            <a:r>
              <a:rPr lang="zh-CN" altLang="en-US" dirty="0" smtClean="0">
                <a:latin typeface="Times New Roman" panose="02020603050405020304"/>
                <a:cs typeface="Times New Roman" panose="02020603050405020304"/>
              </a:rPr>
              <a:t>异</a:t>
            </a:r>
            <a:r>
              <a:rPr lang="en-US" dirty="0" smtClean="0">
                <a:latin typeface="宋体" panose="02010600030101010101" pitchFamily="2" charset="-122"/>
                <a:cs typeface="Times New Roman" panose="02020603050405020304"/>
              </a:rPr>
              <a:t>”</a:t>
            </a:r>
            <a:r>
              <a:rPr lang="zh-CN" altLang="en-US" dirty="0" smtClean="0">
                <a:latin typeface="Times New Roman" panose="02020603050405020304"/>
                <a:cs typeface="Times New Roman" panose="02020603050405020304"/>
              </a:rPr>
              <a:t>。</a:t>
            </a:r>
            <a:endParaRPr lang="zh-CN" altLang="en-US" dirty="0" smtClean="0"/>
          </a:p>
          <a:p>
            <a:endParaRPr lang="zh-CN" altLang="en-US" dirty="0" smtClean="0"/>
          </a:p>
        </p:txBody>
      </p:sp>
      <p:sp>
        <p:nvSpPr>
          <p:cNvPr id="25603"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grpSp>
        <p:nvGrpSpPr>
          <p:cNvPr id="7" name="组合 6"/>
          <p:cNvGrpSpPr/>
          <p:nvPr/>
        </p:nvGrpSpPr>
        <p:grpSpPr>
          <a:xfrm>
            <a:off x="0" y="3071810"/>
            <a:ext cx="609600" cy="1857388"/>
            <a:chOff x="0" y="2714620"/>
            <a:chExt cx="609600" cy="1857388"/>
          </a:xfrm>
        </p:grpSpPr>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blinds(horizontal)">
                                      <p:cBhvr>
                                        <p:cTn id="7" dur="500"/>
                                        <p:tgtEl>
                                          <p:spTgt spid="25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936625"/>
            <a:ext cx="7920038" cy="5399088"/>
          </a:xfrm>
          <a:prstGeom prst="rect">
            <a:avLst/>
          </a:prstGeom>
          <a:noFill/>
          <a:ln w="9525">
            <a:noFill/>
            <a:miter lim="800000"/>
          </a:ln>
        </p:spPr>
        <p:txBody>
          <a:bodyPr/>
          <a:lstStyle/>
          <a:p>
            <a:pPr algn="just">
              <a:lnSpc>
                <a:spcPts val="3500"/>
              </a:lnSpc>
              <a:spcAft>
                <a:spcPts val="0"/>
              </a:spcAft>
            </a:pPr>
            <a:r>
              <a:rPr lang="zh-CN" altLang="en-US" sz="2400" b="1" kern="100" dirty="0" smtClean="0">
                <a:latin typeface="Times New Roman" panose="02020603050405020304"/>
                <a:ea typeface="黑体" panose="02010600030101010101" charset="-122"/>
                <a:cs typeface="Times New Roman" panose="02020603050405020304"/>
              </a:rPr>
              <a:t>一、形象类比较</a:t>
            </a:r>
          </a:p>
          <a:p>
            <a:pPr indent="266700" algn="just">
              <a:lnSpc>
                <a:spcPts val="3500"/>
              </a:lnSpc>
              <a:spcAft>
                <a:spcPts val="0"/>
              </a:spcAft>
            </a:pPr>
            <a:r>
              <a:rPr lang="en-US" sz="2400" b="1" kern="100" dirty="0" smtClean="0">
                <a:latin typeface="+mj-ea"/>
                <a:ea typeface="+mj-ea"/>
                <a:cs typeface="Courier New" panose="02070309020205020404"/>
              </a:rPr>
              <a:t>   [</a:t>
            </a:r>
            <a:r>
              <a:rPr lang="zh-CN" altLang="en-US" sz="2400" b="1" kern="100" dirty="0" smtClean="0">
                <a:latin typeface="+mj-ea"/>
                <a:ea typeface="+mj-ea"/>
                <a:cs typeface="Times New Roman" panose="02020603050405020304"/>
              </a:rPr>
              <a:t>解题方法</a:t>
            </a:r>
            <a:r>
              <a:rPr lang="en-US" sz="2400" b="1" kern="100" dirty="0" smtClean="0">
                <a:latin typeface="+mj-ea"/>
                <a:ea typeface="+mj-ea"/>
                <a:cs typeface="Courier New" panose="02070309020205020404"/>
              </a:rPr>
              <a:t>] </a:t>
            </a:r>
            <a:r>
              <a:rPr lang="zh-CN" altLang="en-US" sz="2400" b="1" kern="100" dirty="0" smtClean="0">
                <a:latin typeface="Times New Roman" panose="02020603050405020304"/>
                <a:cs typeface="Times New Roman" panose="02020603050405020304"/>
              </a:rPr>
              <a:t>分析形象，首先要把握全诗的情感，在诗 </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cs typeface="Times New Roman" panose="02020603050405020304"/>
              </a:rPr>
              <a:t>   </a:t>
            </a:r>
            <a:r>
              <a:rPr lang="zh-CN" altLang="en-US" sz="2400" b="1" kern="100" dirty="0" smtClean="0">
                <a:latin typeface="Times New Roman" panose="02020603050405020304"/>
                <a:cs typeface="Times New Roman" panose="02020603050405020304"/>
              </a:rPr>
              <a:t>歌主题的统摄下，把握诗人情感和形象的内在关系。 </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cs typeface="Times New Roman" panose="02020603050405020304"/>
              </a:rPr>
              <a:t>   </a:t>
            </a:r>
            <a:r>
              <a:rPr lang="zh-CN" altLang="en-US" sz="2400" b="1" kern="100" dirty="0" smtClean="0">
                <a:latin typeface="Times New Roman" panose="02020603050405020304"/>
                <a:cs typeface="Times New Roman" panose="02020603050405020304"/>
              </a:rPr>
              <a:t>如果是意象，诗人的情感决定、影响着诗人对意象的</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cs typeface="Times New Roman" panose="02020603050405020304"/>
              </a:rPr>
              <a:t>   </a:t>
            </a:r>
            <a:r>
              <a:rPr lang="zh-CN" altLang="en-US" sz="2400" b="1" kern="100" dirty="0" smtClean="0">
                <a:latin typeface="Times New Roman" panose="02020603050405020304"/>
                <a:cs typeface="Times New Roman" panose="02020603050405020304"/>
              </a:rPr>
              <a:t>选择和描绘，意象又凝聚、表现着情感。不要单就景</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cs typeface="Times New Roman" panose="02020603050405020304"/>
              </a:rPr>
              <a:t>   </a:t>
            </a:r>
            <a:r>
              <a:rPr lang="zh-CN" altLang="en-US" sz="2400" b="1" kern="100" dirty="0" smtClean="0">
                <a:latin typeface="Times New Roman" panose="02020603050405020304"/>
                <a:cs typeface="Times New Roman" panose="02020603050405020304"/>
              </a:rPr>
              <a:t>物谈景物，那样可能会适得其反。</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ea typeface="黑体" panose="02010600030101010101" charset="-122"/>
                <a:cs typeface="Courier New" panose="02070309020205020404"/>
              </a:rPr>
              <a:t>   </a:t>
            </a:r>
            <a:r>
              <a:rPr lang="en-US" sz="2400" b="1" kern="100" dirty="0" smtClean="0">
                <a:latin typeface="+mj-ea"/>
                <a:ea typeface="+mj-ea"/>
                <a:cs typeface="Courier New" panose="02070309020205020404"/>
              </a:rPr>
              <a:t>[</a:t>
            </a:r>
            <a:r>
              <a:rPr lang="zh-CN" altLang="en-US" sz="2400" b="1" kern="100" dirty="0" smtClean="0">
                <a:latin typeface="+mj-ea"/>
                <a:ea typeface="+mj-ea"/>
                <a:cs typeface="Times New Roman" panose="02020603050405020304"/>
              </a:rPr>
              <a:t>答题模板</a:t>
            </a:r>
            <a:r>
              <a:rPr lang="en-US" sz="2400" b="1" kern="100" dirty="0" smtClean="0">
                <a:latin typeface="+mj-ea"/>
                <a:ea typeface="+mj-ea"/>
                <a:cs typeface="Courier New" panose="02070309020205020404"/>
              </a:rPr>
              <a:t>] </a:t>
            </a:r>
            <a:r>
              <a:rPr lang="zh-CN" altLang="en-US" sz="2400" b="1" kern="100" dirty="0" smtClean="0">
                <a:latin typeface="Times New Roman" panose="02020603050405020304"/>
                <a:cs typeface="Times New Roman" panose="02020603050405020304"/>
              </a:rPr>
              <a:t>这两首诗都写了</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形象；前者侧重写了</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sz="2400" b="1" kern="100" dirty="0" smtClean="0">
                <a:latin typeface="Times New Roman" panose="02020603050405020304"/>
                <a:cs typeface="Times New Roman" panose="02020603050405020304"/>
              </a:rPr>
              <a:t>   </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，抒发了</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的情感；后者则着重写了</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，抒</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cs typeface="Times New Roman" panose="02020603050405020304"/>
              </a:rPr>
              <a:t>   </a:t>
            </a:r>
            <a:r>
              <a:rPr lang="zh-CN" altLang="en-US" sz="2400" b="1" kern="100" dirty="0" smtClean="0">
                <a:latin typeface="Times New Roman" panose="02020603050405020304"/>
                <a:cs typeface="Times New Roman" panose="02020603050405020304"/>
              </a:rPr>
              <a:t>发了</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的情感。</a:t>
            </a:r>
            <a:endParaRPr lang="zh-CN" sz="2400" b="1" kern="100" dirty="0">
              <a:latin typeface="宋体" panose="02010600030101010101" pitchFamily="2" charset="-122"/>
              <a:cs typeface="Courier New" panose="02070309020205020404"/>
            </a:endParaRPr>
          </a:p>
        </p:txBody>
      </p:sp>
      <p:grpSp>
        <p:nvGrpSpPr>
          <p:cNvPr id="7" name="组合 6"/>
          <p:cNvGrpSpPr/>
          <p:nvPr/>
        </p:nvGrpSpPr>
        <p:grpSpPr>
          <a:xfrm>
            <a:off x="0" y="3071810"/>
            <a:ext cx="609600" cy="1857388"/>
            <a:chOff x="0" y="2714620"/>
            <a:chExt cx="609600" cy="1857388"/>
          </a:xfrm>
        </p:grpSpPr>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936625"/>
            <a:ext cx="7920038" cy="5399088"/>
          </a:xfrm>
          <a:prstGeom prst="rect">
            <a:avLst/>
          </a:prstGeom>
          <a:noFill/>
          <a:ln w="9525">
            <a:noFill/>
            <a:miter lim="800000"/>
          </a:ln>
        </p:spPr>
        <p:txBody>
          <a:bodyPr/>
          <a:lstStyle/>
          <a:p>
            <a:pPr indent="266700" algn="just">
              <a:lnSpc>
                <a:spcPts val="3500"/>
              </a:lnSpc>
              <a:spcAft>
                <a:spcPts val="0"/>
              </a:spcAft>
            </a:pPr>
            <a:r>
              <a:rPr lang="zh-CN" altLang="en-US" sz="2400" b="1" kern="100" dirty="0" smtClean="0">
                <a:latin typeface="黑体" panose="02010600030101010101" charset="-122"/>
                <a:ea typeface="黑体" panose="02010600030101010101" charset="-122"/>
                <a:cs typeface="Courier New" panose="02070309020205020404"/>
              </a:rPr>
              <a:t>例</a:t>
            </a:r>
            <a:r>
              <a:rPr lang="en-US" sz="2400" b="1" kern="100" dirty="0" smtClean="0">
                <a:latin typeface="黑体" panose="02010600030101010101" charset="-122"/>
                <a:ea typeface="黑体" panose="02010600030101010101" charset="-122"/>
                <a:cs typeface="Courier New" panose="02070309020205020404"/>
              </a:rPr>
              <a:t>11 </a:t>
            </a:r>
            <a:r>
              <a:rPr lang="zh-CN" altLang="en-US" sz="2400" b="1" kern="100" dirty="0" smtClean="0">
                <a:latin typeface="黑体" panose="02010600030101010101" charset="-122"/>
                <a:ea typeface="黑体" panose="02010600030101010101" charset="-122"/>
                <a:cs typeface="Courier New" panose="02070309020205020404"/>
              </a:rPr>
              <a:t> </a:t>
            </a:r>
            <a:r>
              <a:rPr lang="zh-CN" altLang="en-US" sz="2400" b="1" kern="100" dirty="0" smtClean="0">
                <a:latin typeface="Times New Roman" panose="02020603050405020304"/>
                <a:cs typeface="Times New Roman" panose="02020603050405020304"/>
              </a:rPr>
              <a:t>阅读下面这首唐诗，完成题目。</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黑体" panose="02010600030101010101" charset="-122"/>
                <a:ea typeface="黑体" panose="02010600030101010101" charset="-122"/>
                <a:cs typeface="Times New Roman" panose="02020603050405020304"/>
              </a:rPr>
              <a:t>奉陪封大夫</a:t>
            </a:r>
            <a:r>
              <a:rPr lang="zh-CN" altLang="en-US" sz="2400" b="1" kern="100" baseline="30000" dirty="0" smtClean="0">
                <a:latin typeface="黑体" panose="02010600030101010101" charset="-122"/>
                <a:ea typeface="黑体" panose="02010600030101010101" charset="-122"/>
                <a:cs typeface="Times New Roman" panose="02020603050405020304"/>
              </a:rPr>
              <a:t>①</a:t>
            </a:r>
            <a:r>
              <a:rPr lang="zh-CN" altLang="en-US" sz="2400" b="1" kern="100" dirty="0" smtClean="0">
                <a:latin typeface="黑体" panose="02010600030101010101" charset="-122"/>
                <a:ea typeface="黑体" panose="02010600030101010101" charset="-122"/>
                <a:cs typeface="Times New Roman" panose="02020603050405020304"/>
              </a:rPr>
              <a:t>九日登高</a:t>
            </a:r>
            <a:endParaRPr lang="zh-CN" altLang="en-US" sz="2400" b="1" kern="100" dirty="0" smtClean="0">
              <a:latin typeface="黑体" panose="02010600030101010101" charset="-122"/>
              <a:ea typeface="黑体" panose="02010600030101010101"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岑　参</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九日黄花酒，登高会昔闻。霜威逐亚相，杀气傍中</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军</a:t>
            </a:r>
            <a:r>
              <a:rPr lang="zh-CN" altLang="en-US" sz="2400" b="1" kern="100" baseline="30000" dirty="0" smtClean="0">
                <a:latin typeface="宋体" panose="02010600030101010101" pitchFamily="2" charset="-122"/>
                <a:ea typeface="楷体_GB2312" panose="02010609030101010101" pitchFamily="49" charset="-122"/>
                <a:cs typeface="Times New Roman" panose="02020603050405020304"/>
              </a:rPr>
              <a:t>②</a:t>
            </a:r>
            <a:r>
              <a:rPr lang="zh-CN" altLang="en-US" sz="2400" b="1" kern="100" dirty="0" smtClean="0">
                <a:latin typeface="Times New Roman" panose="02020603050405020304"/>
                <a:ea typeface="楷体_GB2312" panose="02010609030101010101" pitchFamily="49" charset="-122"/>
                <a:cs typeface="Times New Roman" panose="02020603050405020304"/>
              </a:rPr>
              <a:t>。横笛惊征雁，娇歌落塞云。边头幸无事，醉舞荷</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吾君。</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ea typeface="黑体" panose="02010600030101010101" charset="-122"/>
                <a:cs typeface="Courier New" panose="02070309020205020404"/>
              </a:rPr>
              <a:t>[</a:t>
            </a:r>
            <a:r>
              <a:rPr lang="zh-CN" altLang="en-US" sz="2400" b="1" kern="100" dirty="0" smtClean="0">
                <a:latin typeface="Times New Roman" panose="02020603050405020304"/>
                <a:ea typeface="黑体" panose="02010600030101010101" charset="-122"/>
                <a:cs typeface="Times New Roman" panose="02020603050405020304"/>
              </a:rPr>
              <a:t>注</a:t>
            </a:r>
            <a:r>
              <a:rPr lang="en-US" sz="2400" b="1" kern="100" dirty="0" smtClean="0">
                <a:latin typeface="Times New Roman" panose="02020603050405020304"/>
                <a:ea typeface="黑体" panose="02010600030101010101" charset="-122"/>
                <a:cs typeface="Courier New" panose="02070309020205020404"/>
              </a:rPr>
              <a:t>]</a:t>
            </a:r>
            <a:r>
              <a:rPr lang="en-US" sz="2400" b="1" kern="100" dirty="0" smtClean="0">
                <a:latin typeface="Times New Roman" panose="02020603050405020304"/>
                <a:ea typeface="仿宋_GB2312" panose="02010609030101010101" charset="-122"/>
                <a:cs typeface="Courier New" panose="02070309020205020404"/>
              </a:rPr>
              <a:t> </a:t>
            </a:r>
            <a:r>
              <a:rPr lang="en-US" sz="2400" b="1" kern="100" dirty="0" smtClean="0">
                <a:latin typeface="宋体" panose="02010600030101010101" pitchFamily="2" charset="-122"/>
                <a:ea typeface="仿宋_GB2312" panose="02010609030101010101" charset="-122"/>
                <a:cs typeface="Times New Roman" panose="02020603050405020304"/>
              </a:rPr>
              <a:t>①</a:t>
            </a:r>
            <a:r>
              <a:rPr lang="zh-CN" altLang="en-US" sz="2400" b="1" kern="100" dirty="0" smtClean="0">
                <a:latin typeface="Times New Roman" panose="02020603050405020304"/>
                <a:ea typeface="仿宋_GB2312" panose="02010609030101010101" charset="-122"/>
                <a:cs typeface="Times New Roman" panose="02020603050405020304"/>
              </a:rPr>
              <a:t>封大夫即封常清，诗中</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仿宋_GB2312" panose="02010609030101010101" charset="-122"/>
                <a:cs typeface="Times New Roman" panose="02020603050405020304"/>
              </a:rPr>
              <a:t>亚相</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仿宋_GB2312" panose="02010609030101010101" charset="-122"/>
                <a:cs typeface="Times New Roman" panose="02020603050405020304"/>
              </a:rPr>
              <a:t>吾君</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仿宋_GB2312" panose="02010609030101010101" charset="-122"/>
                <a:cs typeface="Times New Roman" panose="02020603050405020304"/>
              </a:rPr>
              <a:t>都是对</a:t>
            </a:r>
            <a:endParaRPr lang="en-US" altLang="zh-CN" sz="2400" b="1" kern="100" dirty="0" smtClean="0">
              <a:latin typeface="Times New Roman" panose="02020603050405020304"/>
              <a:ea typeface="仿宋_GB2312" panose="02010609030101010101"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他的尊称。</a:t>
            </a:r>
            <a:r>
              <a:rPr lang="en-US" sz="2400" b="1" kern="100" dirty="0" smtClean="0">
                <a:latin typeface="宋体" panose="02010600030101010101" pitchFamily="2" charset="-122"/>
                <a:ea typeface="仿宋_GB2312" panose="02010609030101010101" charset="-122"/>
                <a:cs typeface="Times New Roman" panose="02020603050405020304"/>
              </a:rPr>
              <a:t>②</a:t>
            </a:r>
            <a:r>
              <a:rPr lang="zh-CN" altLang="en-US" sz="2400" b="1" kern="100" dirty="0" smtClean="0">
                <a:latin typeface="Times New Roman" panose="02020603050405020304"/>
                <a:ea typeface="仿宋_GB2312" panose="02010609030101010101" charset="-122"/>
                <a:cs typeface="Times New Roman" panose="02020603050405020304"/>
              </a:rPr>
              <a:t>中军：此处指代主帅。</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与范仲淹</a:t>
            </a:r>
            <a:r>
              <a:rPr lang="en-US" altLang="zh-CN" sz="2400" b="1" kern="100" dirty="0" smtClean="0">
                <a:latin typeface="Times New Roman" panose="02020603050405020304"/>
                <a:cs typeface="Times New Roman" panose="02020603050405020304"/>
              </a:rPr>
              <a:t>《</a:t>
            </a:r>
            <a:r>
              <a:rPr lang="zh-CN" altLang="en-US" sz="2400" b="1" kern="100" dirty="0" smtClean="0">
                <a:latin typeface="Times New Roman" panose="02020603050405020304"/>
                <a:cs typeface="Times New Roman" panose="02020603050405020304"/>
              </a:rPr>
              <a:t>渔家傲</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秋思</a:t>
            </a:r>
            <a:r>
              <a:rPr lang="en-US" altLang="zh-CN" sz="2400" b="1" kern="100" dirty="0" smtClean="0">
                <a:latin typeface="Times New Roman" panose="02020603050405020304"/>
                <a:cs typeface="Times New Roman" panose="02020603050405020304"/>
              </a:rPr>
              <a:t>》</a:t>
            </a:r>
            <a:r>
              <a:rPr lang="zh-CN" altLang="en-US" sz="2400" b="1" kern="100" dirty="0" smtClean="0">
                <a:latin typeface="Times New Roman" panose="02020603050405020304"/>
                <a:cs typeface="Times New Roman" panose="02020603050405020304"/>
              </a:rPr>
              <a:t>中的将军形象相比，本诗中的</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封大夫有什么不同？请简要分析。</a:t>
            </a:r>
            <a:r>
              <a:rPr lang="en-US" sz="2400" b="1" kern="100" dirty="0" smtClean="0">
                <a:latin typeface="Times New Roman" panose="02020603050405020304"/>
                <a:ea typeface="仿宋_GB2312" panose="02010609030101010101" charset="-122"/>
                <a:cs typeface="Courier New" panose="02070309020205020404"/>
              </a:rPr>
              <a:t>(6</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r>
              <a:rPr lang="en-US" sz="2400" b="1" kern="100" dirty="0" smtClean="0">
                <a:latin typeface="Times New Roman" panose="02020603050405020304"/>
                <a:cs typeface="Courier New" panose="02070309020205020404"/>
              </a:rPr>
              <a:t> </a:t>
            </a:r>
            <a:endParaRPr lang="zh-CN" sz="2400" b="1" kern="100" dirty="0">
              <a:latin typeface="宋体" panose="02010600030101010101" pitchFamily="2" charset="-122"/>
              <a:cs typeface="Courier New" panose="02070309020205020404"/>
            </a:endParaRPr>
          </a:p>
        </p:txBody>
      </p:sp>
      <p:grpSp>
        <p:nvGrpSpPr>
          <p:cNvPr id="7" name="组合 6"/>
          <p:cNvGrpSpPr/>
          <p:nvPr/>
        </p:nvGrpSpPr>
        <p:grpSpPr>
          <a:xfrm>
            <a:off x="0" y="3071810"/>
            <a:ext cx="609600" cy="1857388"/>
            <a:chOff x="0" y="2714620"/>
            <a:chExt cx="609600" cy="1857388"/>
          </a:xfrm>
        </p:grpSpPr>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11"/>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aseline="-25000"/>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aseline="-25000"/>
            </a:p>
          </p:txBody>
        </p:sp>
      </p:gr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6148" name="矩形 23"/>
          <p:cNvSpPr>
            <a:spLocks noChangeArrowheads="1"/>
          </p:cNvSpPr>
          <p:nvPr/>
        </p:nvSpPr>
        <p:spPr bwMode="auto">
          <a:xfrm>
            <a:off x="649288" y="1357298"/>
            <a:ext cx="7916862" cy="5024452"/>
          </a:xfrm>
          <a:prstGeom prst="rect">
            <a:avLst/>
          </a:prstGeom>
          <a:noFill/>
          <a:ln w="9525">
            <a:noFill/>
            <a:miter lim="800000"/>
          </a:ln>
        </p:spPr>
        <p:txBody>
          <a:bodyPr/>
          <a:lstStyle/>
          <a:p>
            <a:pPr>
              <a:lnSpc>
                <a:spcPts val="3500"/>
              </a:lnSpc>
            </a:pPr>
            <a:r>
              <a:rPr lang="en-US" altLang="zh-CN" sz="2400" b="1" dirty="0" smtClean="0">
                <a:latin typeface="Times New Roman" panose="02020603050405020304" pitchFamily="18" charset="0"/>
                <a:cs typeface="Times New Roman" panose="02020603050405020304" pitchFamily="18" charset="0"/>
              </a:rPr>
              <a:t>3</a:t>
            </a:r>
            <a:r>
              <a:rPr lang="zh-CN" altLang="en-US" sz="2400" b="1" dirty="0" smtClean="0">
                <a:latin typeface="Times New Roman" panose="02020603050405020304" pitchFamily="18" charset="0"/>
                <a:cs typeface="Times New Roman" panose="02020603050405020304" pitchFamily="18" charset="0"/>
              </a:rPr>
              <a:t>．在诗词作家作品的选择上，呈现出既不避“热”，也</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不避“冷”，“冷”中有“热”，“热”中有“冷”</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的态势。当然，“热”和“冷”是相对而言的。“热”</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是指学生所熟知的著名诗人的作品，如</a:t>
            </a:r>
            <a:r>
              <a:rPr lang="en-US" altLang="zh-CN" sz="2400" b="1" dirty="0" smtClean="0">
                <a:latin typeface="Times New Roman" panose="02020603050405020304" pitchFamily="18" charset="0"/>
                <a:cs typeface="Times New Roman" panose="02020603050405020304" pitchFamily="18" charset="0"/>
              </a:rPr>
              <a:t>2016</a:t>
            </a:r>
            <a:r>
              <a:rPr lang="zh-CN" altLang="en-US" sz="2400" b="1" dirty="0" smtClean="0">
                <a:latin typeface="Times New Roman" panose="02020603050405020304" pitchFamily="18" charset="0"/>
                <a:cs typeface="Times New Roman" panose="02020603050405020304" pitchFamily="18" charset="0"/>
              </a:rPr>
              <a:t>年全国卷</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Ⅰ</a:t>
            </a:r>
            <a:r>
              <a:rPr lang="zh-CN" altLang="en-US" sz="2400" b="1" dirty="0" smtClean="0">
                <a:latin typeface="Times New Roman" panose="02020603050405020304" pitchFamily="18" charset="0"/>
                <a:cs typeface="Times New Roman" panose="02020603050405020304" pitchFamily="18" charset="0"/>
              </a:rPr>
              <a:t>、全国卷</a:t>
            </a:r>
            <a:r>
              <a:rPr lang="en-US" altLang="zh-CN" sz="2400" b="1" dirty="0" smtClean="0">
                <a:latin typeface="Times New Roman" panose="02020603050405020304" pitchFamily="18" charset="0"/>
                <a:cs typeface="Times New Roman" panose="02020603050405020304" pitchFamily="18" charset="0"/>
              </a:rPr>
              <a:t>Ⅱ</a:t>
            </a:r>
            <a:r>
              <a:rPr lang="zh-CN" altLang="en-US" sz="2400" b="1" dirty="0" smtClean="0">
                <a:latin typeface="Times New Roman" panose="02020603050405020304" pitchFamily="18" charset="0"/>
                <a:cs typeface="Times New Roman" panose="02020603050405020304" pitchFamily="18" charset="0"/>
              </a:rPr>
              <a:t>考的李白、杜甫，</a:t>
            </a:r>
            <a:r>
              <a:rPr lang="en-US" altLang="zh-CN" sz="2400" b="1" dirty="0" smtClean="0">
                <a:latin typeface="Times New Roman" panose="02020603050405020304" pitchFamily="18" charset="0"/>
                <a:cs typeface="Times New Roman" panose="02020603050405020304" pitchFamily="18" charset="0"/>
              </a:rPr>
              <a:t>2015</a:t>
            </a:r>
            <a:r>
              <a:rPr lang="zh-CN" altLang="en-US" sz="2400" b="1" dirty="0" smtClean="0">
                <a:latin typeface="Times New Roman" panose="02020603050405020304" pitchFamily="18" charset="0"/>
                <a:cs typeface="Times New Roman" panose="02020603050405020304" pitchFamily="18" charset="0"/>
              </a:rPr>
              <a:t>年全国卷</a:t>
            </a:r>
            <a:r>
              <a:rPr lang="en-US" altLang="zh-CN" sz="2400" b="1" dirty="0" smtClean="0">
                <a:latin typeface="Times New Roman" panose="02020603050405020304" pitchFamily="18" charset="0"/>
                <a:cs typeface="Times New Roman" panose="02020603050405020304" pitchFamily="18" charset="0"/>
              </a:rPr>
              <a:t>Ⅰ</a:t>
            </a:r>
            <a:r>
              <a:rPr lang="zh-CN" altLang="en-US" sz="2400" b="1" dirty="0" smtClean="0">
                <a:latin typeface="Times New Roman" panose="02020603050405020304" pitchFamily="18" charset="0"/>
                <a:cs typeface="Times New Roman" panose="02020603050405020304" pitchFamily="18" charset="0"/>
              </a:rPr>
              <a:t>中的</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岑参和</a:t>
            </a:r>
            <a:r>
              <a:rPr lang="en-US" altLang="zh-CN" sz="2400" b="1" dirty="0" smtClean="0">
                <a:latin typeface="Times New Roman" panose="02020603050405020304" pitchFamily="18" charset="0"/>
                <a:cs typeface="Times New Roman" panose="02020603050405020304" pitchFamily="18" charset="0"/>
              </a:rPr>
              <a:t>2014</a:t>
            </a:r>
            <a:r>
              <a:rPr lang="zh-CN" altLang="en-US" sz="2400" b="1" dirty="0" smtClean="0">
                <a:latin typeface="Times New Roman" panose="02020603050405020304" pitchFamily="18" charset="0"/>
                <a:cs typeface="Times New Roman" panose="02020603050405020304" pitchFamily="18" charset="0"/>
              </a:rPr>
              <a:t>年新课标全国卷</a:t>
            </a:r>
            <a:r>
              <a:rPr lang="en-US" altLang="zh-CN" sz="2400" b="1" dirty="0" smtClean="0">
                <a:latin typeface="Times New Roman" panose="02020603050405020304" pitchFamily="18" charset="0"/>
                <a:cs typeface="Times New Roman" panose="02020603050405020304" pitchFamily="18" charset="0"/>
              </a:rPr>
              <a:t>Ⅱ</a:t>
            </a:r>
            <a:r>
              <a:rPr lang="zh-CN" altLang="en-US" sz="2400" b="1" dirty="0" smtClean="0">
                <a:latin typeface="Times New Roman" panose="02020603050405020304" pitchFamily="18" charset="0"/>
                <a:cs typeface="Times New Roman" panose="02020603050405020304" pitchFamily="18" charset="0"/>
              </a:rPr>
              <a:t>中的韦庄。而“冷”则</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指历朝历代“各领风骚”的“一时之英”，如</a:t>
            </a:r>
            <a:r>
              <a:rPr lang="en-US" altLang="zh-CN" sz="2400" b="1" dirty="0" smtClean="0">
                <a:latin typeface="Times New Roman" panose="02020603050405020304" pitchFamily="18" charset="0"/>
                <a:cs typeface="Times New Roman" panose="02020603050405020304" pitchFamily="18" charset="0"/>
              </a:rPr>
              <a:t>2016</a:t>
            </a:r>
            <a:r>
              <a:rPr lang="zh-CN" altLang="en-US" sz="2400" b="1" dirty="0" smtClean="0">
                <a:latin typeface="Times New Roman" panose="02020603050405020304" pitchFamily="18" charset="0"/>
                <a:cs typeface="Times New Roman" panose="02020603050405020304" pitchFamily="18" charset="0"/>
              </a:rPr>
              <a:t>年</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全国卷</a:t>
            </a:r>
            <a:r>
              <a:rPr lang="en-US" altLang="zh-CN" sz="2400" b="1" dirty="0" smtClean="0">
                <a:latin typeface="Times New Roman" panose="02020603050405020304" pitchFamily="18" charset="0"/>
                <a:cs typeface="Times New Roman" panose="02020603050405020304" pitchFamily="18" charset="0"/>
              </a:rPr>
              <a:t>Ⅲ</a:t>
            </a:r>
            <a:r>
              <a:rPr lang="zh-CN" altLang="en-US" sz="2400" b="1" dirty="0" smtClean="0">
                <a:latin typeface="Times New Roman" panose="02020603050405020304" pitchFamily="18" charset="0"/>
                <a:cs typeface="Times New Roman" panose="02020603050405020304" pitchFamily="18" charset="0"/>
              </a:rPr>
              <a:t>中的曹翰、</a:t>
            </a:r>
            <a:r>
              <a:rPr lang="en-US" altLang="zh-CN" sz="2400" b="1" dirty="0" smtClean="0">
                <a:latin typeface="Times New Roman" panose="02020603050405020304" pitchFamily="18" charset="0"/>
                <a:cs typeface="Times New Roman" panose="02020603050405020304" pitchFamily="18" charset="0"/>
              </a:rPr>
              <a:t>2015</a:t>
            </a:r>
            <a:r>
              <a:rPr lang="zh-CN" altLang="en-US" sz="2400" b="1" dirty="0" smtClean="0">
                <a:latin typeface="Times New Roman" panose="02020603050405020304" pitchFamily="18" charset="0"/>
                <a:cs typeface="Times New Roman" panose="02020603050405020304" pitchFamily="18" charset="0"/>
              </a:rPr>
              <a:t>年全国卷</a:t>
            </a:r>
            <a:r>
              <a:rPr lang="en-US" altLang="zh-CN" sz="2400" b="1" dirty="0" smtClean="0">
                <a:latin typeface="Times New Roman" panose="02020603050405020304" pitchFamily="18" charset="0"/>
                <a:cs typeface="Times New Roman" panose="02020603050405020304" pitchFamily="18" charset="0"/>
              </a:rPr>
              <a:t>Ⅱ</a:t>
            </a:r>
            <a:r>
              <a:rPr lang="zh-CN" altLang="en-US" sz="2400" b="1" dirty="0" smtClean="0">
                <a:latin typeface="Times New Roman" panose="02020603050405020304" pitchFamily="18" charset="0"/>
                <a:cs typeface="Times New Roman" panose="02020603050405020304" pitchFamily="18" charset="0"/>
              </a:rPr>
              <a:t>中的韩 、</a:t>
            </a:r>
            <a:r>
              <a:rPr lang="en-US" altLang="zh-CN" sz="2400" b="1" dirty="0" smtClean="0">
                <a:latin typeface="Times New Roman" panose="02020603050405020304" pitchFamily="18" charset="0"/>
                <a:cs typeface="Times New Roman" panose="02020603050405020304" pitchFamily="18" charset="0"/>
              </a:rPr>
              <a:t>2014</a:t>
            </a:r>
            <a:r>
              <a:rPr lang="zh-CN" altLang="en-US" sz="2400" b="1" dirty="0" smtClean="0">
                <a:latin typeface="Times New Roman" panose="02020603050405020304" pitchFamily="18" charset="0"/>
                <a:cs typeface="Times New Roman" panose="02020603050405020304" pitchFamily="18" charset="0"/>
              </a:rPr>
              <a:t>年</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新课标全国卷</a:t>
            </a:r>
            <a:r>
              <a:rPr lang="en-US" altLang="zh-CN" sz="2400" b="1" dirty="0" smtClean="0">
                <a:latin typeface="Times New Roman" panose="02020603050405020304" pitchFamily="18" charset="0"/>
                <a:cs typeface="Times New Roman" panose="02020603050405020304" pitchFamily="18" charset="0"/>
              </a:rPr>
              <a:t>Ⅱ</a:t>
            </a:r>
            <a:r>
              <a:rPr lang="zh-CN" altLang="en-US" sz="2400" b="1" dirty="0" smtClean="0">
                <a:latin typeface="Times New Roman" panose="02020603050405020304" pitchFamily="18" charset="0"/>
                <a:cs typeface="Times New Roman" panose="02020603050405020304" pitchFamily="18" charset="0"/>
              </a:rPr>
              <a:t>中的郭震。所以复习时应当全面复习。</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pic>
        <p:nvPicPr>
          <p:cNvPr id="230401" name="Picture 1" descr="C:\Documents and Settings\Administrator\桌面\全品文教.jpg"/>
          <p:cNvPicPr>
            <a:picLocks noChangeAspect="1" noChangeArrowheads="1"/>
          </p:cNvPicPr>
          <p:nvPr/>
        </p:nvPicPr>
        <p:blipFill>
          <a:blip r:embed="rId3" cstate="print"/>
          <a:srcRect/>
          <a:stretch>
            <a:fillRect/>
          </a:stretch>
        </p:blipFill>
        <p:spPr bwMode="auto">
          <a:xfrm>
            <a:off x="7000892" y="785794"/>
            <a:ext cx="1676400" cy="557213"/>
          </a:xfrm>
          <a:prstGeom prst="rect">
            <a:avLst/>
          </a:prstGeom>
          <a:noFill/>
        </p:spPr>
      </p:pic>
    </p:spTree>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1436691"/>
            <a:ext cx="7920038" cy="4492639"/>
          </a:xfrm>
          <a:prstGeom prst="rect">
            <a:avLst/>
          </a:prstGeom>
          <a:noFill/>
          <a:ln w="9525">
            <a:noFill/>
            <a:miter lim="800000"/>
          </a:ln>
        </p:spPr>
        <p:txBody>
          <a:bodyPr/>
          <a:lstStyle/>
          <a:p>
            <a:pPr indent="266700" algn="just">
              <a:lnSpc>
                <a:spcPts val="3500"/>
              </a:lnSpc>
              <a:spcAft>
                <a:spcPts val="0"/>
              </a:spcAft>
            </a:pP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(1)</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范仲淹</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渔家傲</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秋思</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中的将军形象是通过其矛盾</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心理来体现的，即既有爱国激情，希望战争胜利的英雄</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气，又有思乡思亲的女儿情长。</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(2)①</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本诗描写了封大夫</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特有的</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霜威</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杀气</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，突出了他能征善战、声威远扬的</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特点；</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②</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将士们的纵情醉舞、感恩</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吾君</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，表现了他治</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军有方、深受将士爱戴的特点；</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③</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登高饮酒、聆赏笛歌，</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也暗示了他高雅的情趣和苦中作乐的洒脱境界。</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每答出</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一点给</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2</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分，答出三点即可</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endParaRPr lang="zh-CN" altLang="en-US" sz="2400" b="1" dirty="0" smtClean="0">
              <a:solidFill>
                <a:srgbClr val="990033"/>
              </a:solidFill>
              <a:latin typeface="Times New Roman" panose="02020603050405020304" pitchFamily="18" charset="0"/>
              <a:ea typeface="+mn-ea"/>
              <a:cs typeface="Times New Roman" panose="02020603050405020304" pitchFamily="18" charset="0"/>
            </a:endParaRPr>
          </a:p>
        </p:txBody>
      </p:sp>
      <p:grpSp>
        <p:nvGrpSpPr>
          <p:cNvPr id="7" name="组合 6"/>
          <p:cNvGrpSpPr/>
          <p:nvPr/>
        </p:nvGrpSpPr>
        <p:grpSpPr>
          <a:xfrm>
            <a:off x="0" y="3071810"/>
            <a:ext cx="609600" cy="1857388"/>
            <a:chOff x="0" y="2714620"/>
            <a:chExt cx="609600" cy="1857388"/>
          </a:xfrm>
        </p:grpSpPr>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936625"/>
            <a:ext cx="7920038" cy="5399088"/>
          </a:xfrm>
          <a:prstGeom prst="rect">
            <a:avLst/>
          </a:prstGeom>
          <a:noFill/>
          <a:ln w="9525">
            <a:noFill/>
            <a:miter lim="800000"/>
          </a:ln>
        </p:spPr>
        <p:txBody>
          <a:bodyPr/>
          <a:lstStyle/>
          <a:p>
            <a:pPr algn="just">
              <a:lnSpc>
                <a:spcPts val="3500"/>
              </a:lnSpc>
              <a:spcAft>
                <a:spcPts val="0"/>
              </a:spcAft>
            </a:pPr>
            <a:r>
              <a:rPr lang="zh-CN" altLang="en-US" sz="2400" b="1" kern="100" dirty="0" smtClean="0">
                <a:latin typeface="Times New Roman" panose="02020603050405020304"/>
                <a:ea typeface="黑体" panose="02010600030101010101" charset="-122"/>
                <a:cs typeface="Times New Roman" panose="02020603050405020304"/>
              </a:rPr>
              <a:t>二、语言类比较</a:t>
            </a:r>
          </a:p>
          <a:p>
            <a:pPr algn="just">
              <a:lnSpc>
                <a:spcPts val="3500"/>
              </a:lnSpc>
              <a:spcAft>
                <a:spcPts val="0"/>
              </a:spcAft>
            </a:pPr>
            <a:r>
              <a:rPr lang="en-US" altLang="en-US" sz="2400" b="1" kern="100" dirty="0" smtClean="0">
                <a:latin typeface="Times New Roman" panose="02020603050405020304"/>
                <a:ea typeface="黑体" panose="02010600030101010101" charset="-122"/>
                <a:cs typeface="Times New Roman" panose="02020603050405020304"/>
              </a:rPr>
              <a:t>1</a:t>
            </a:r>
            <a:r>
              <a:rPr lang="zh-CN" altLang="en-US" sz="2400" b="1" kern="100" dirty="0" smtClean="0">
                <a:latin typeface="Times New Roman" panose="02020603050405020304"/>
                <a:ea typeface="黑体" panose="02010600030101010101" charset="-122"/>
                <a:cs typeface="Times New Roman" panose="02020603050405020304"/>
              </a:rPr>
              <a:t>．两首诗歌用语的比较</a:t>
            </a:r>
          </a:p>
          <a:p>
            <a:pPr indent="266700" algn="just">
              <a:lnSpc>
                <a:spcPts val="3500"/>
              </a:lnSpc>
              <a:spcAft>
                <a:spcPts val="0"/>
              </a:spcAft>
            </a:pPr>
            <a:r>
              <a:rPr lang="en-US" sz="2400" b="1" kern="100" dirty="0" smtClean="0">
                <a:latin typeface="Times New Roman" panose="02020603050405020304"/>
                <a:ea typeface="黑体" panose="02010600030101010101" charset="-122"/>
                <a:cs typeface="Courier New" panose="02070309020205020404"/>
              </a:rPr>
              <a:t>  </a:t>
            </a:r>
            <a:r>
              <a:rPr lang="en-US" sz="2400" b="1" kern="100" dirty="0" smtClean="0">
                <a:latin typeface="+mj-ea"/>
                <a:ea typeface="+mj-ea"/>
                <a:cs typeface="Courier New" panose="02070309020205020404"/>
              </a:rPr>
              <a:t>[</a:t>
            </a:r>
            <a:r>
              <a:rPr lang="zh-CN" altLang="en-US" sz="2400" b="1" kern="100" dirty="0" smtClean="0">
                <a:latin typeface="+mj-ea"/>
                <a:ea typeface="+mj-ea"/>
                <a:cs typeface="Times New Roman" panose="02020603050405020304"/>
              </a:rPr>
              <a:t>解题方法</a:t>
            </a:r>
            <a:r>
              <a:rPr lang="en-US" sz="2400" b="1" kern="100" dirty="0" smtClean="0">
                <a:latin typeface="+mj-ea"/>
                <a:ea typeface="+mj-ea"/>
                <a:cs typeface="Courier New" panose="02070309020205020404"/>
              </a:rPr>
              <a:t>] </a:t>
            </a:r>
            <a:r>
              <a:rPr lang="en-US" sz="2400" b="1" kern="100" dirty="0" smtClean="0">
                <a:latin typeface="宋体" panose="02010600030101010101" pitchFamily="2" charset="-122"/>
                <a:cs typeface="Times New Roman" panose="02020603050405020304"/>
              </a:rPr>
              <a:t>①</a:t>
            </a:r>
            <a:r>
              <a:rPr lang="zh-CN" altLang="en-US" sz="2400" b="1" kern="100" dirty="0" smtClean="0">
                <a:latin typeface="Times New Roman" panose="02020603050405020304"/>
                <a:cs typeface="Times New Roman" panose="02020603050405020304"/>
              </a:rPr>
              <a:t>明确所炼之字在诗歌中的位置，进而揣 </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cs typeface="Times New Roman" panose="02020603050405020304"/>
              </a:rPr>
              <a:t>  </a:t>
            </a:r>
            <a:r>
              <a:rPr lang="zh-CN" altLang="en-US" sz="2400" b="1" kern="100" dirty="0" smtClean="0">
                <a:latin typeface="Times New Roman" panose="02020603050405020304"/>
                <a:cs typeface="Times New Roman" panose="02020603050405020304"/>
              </a:rPr>
              <a:t>摩其在谋篇布局中的作用。</a:t>
            </a:r>
            <a:r>
              <a:rPr lang="en-US" sz="2400" b="1" kern="100" dirty="0" smtClean="0">
                <a:latin typeface="宋体" panose="02010600030101010101" pitchFamily="2" charset="-122"/>
                <a:cs typeface="Times New Roman" panose="02020603050405020304"/>
              </a:rPr>
              <a:t>②</a:t>
            </a:r>
            <a:r>
              <a:rPr lang="zh-CN" altLang="en-US" sz="2400" b="1" kern="100" dirty="0" smtClean="0">
                <a:latin typeface="Times New Roman" panose="02020603050405020304"/>
                <a:cs typeface="Times New Roman" panose="02020603050405020304"/>
              </a:rPr>
              <a:t>结合所用手法，分析其</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cs typeface="Times New Roman" panose="02020603050405020304"/>
              </a:rPr>
              <a:t>  </a:t>
            </a:r>
            <a:r>
              <a:rPr lang="zh-CN" altLang="en-US" sz="2400" b="1" kern="100" dirty="0" smtClean="0">
                <a:latin typeface="Times New Roman" panose="02020603050405020304"/>
                <a:cs typeface="Times New Roman" panose="02020603050405020304"/>
              </a:rPr>
              <a:t>所写的内容。</a:t>
            </a:r>
            <a:r>
              <a:rPr lang="en-US" sz="2400" b="1" kern="100" dirty="0" smtClean="0">
                <a:latin typeface="宋体" panose="02010600030101010101" pitchFamily="2" charset="-122"/>
                <a:cs typeface="Times New Roman" panose="02020603050405020304"/>
              </a:rPr>
              <a:t>③</a:t>
            </a:r>
            <a:r>
              <a:rPr lang="zh-CN" altLang="en-US" sz="2400" b="1" kern="100" dirty="0" smtClean="0">
                <a:latin typeface="Times New Roman" panose="02020603050405020304"/>
                <a:cs typeface="Times New Roman" panose="02020603050405020304"/>
              </a:rPr>
              <a:t>分析这个字对诗歌表情达意的作用。</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sz="2400" b="1" kern="100" dirty="0" smtClean="0">
                <a:latin typeface="Times New Roman" panose="02020603050405020304"/>
                <a:cs typeface="Times New Roman" panose="02020603050405020304"/>
              </a:rPr>
              <a:t>  </a:t>
            </a:r>
            <a:r>
              <a:rPr lang="en-US" sz="2400" b="1" kern="100" dirty="0" smtClean="0">
                <a:latin typeface="宋体" panose="02010600030101010101" pitchFamily="2" charset="-122"/>
                <a:cs typeface="Times New Roman" panose="02020603050405020304"/>
              </a:rPr>
              <a:t>④</a:t>
            </a:r>
            <a:r>
              <a:rPr lang="zh-CN" altLang="en-US" sz="2400" b="1" kern="100" dirty="0" smtClean="0">
                <a:latin typeface="Times New Roman" panose="02020603050405020304"/>
                <a:cs typeface="Times New Roman" panose="02020603050405020304"/>
              </a:rPr>
              <a:t>组织答案时要注意分条作答，使答案条理清晰。</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mj-ea"/>
                <a:ea typeface="+mj-ea"/>
                <a:cs typeface="Courier New" panose="02070309020205020404"/>
              </a:rPr>
              <a:t>  [</a:t>
            </a:r>
            <a:r>
              <a:rPr lang="zh-CN" altLang="en-US" sz="2400" b="1" kern="100" dirty="0" smtClean="0">
                <a:latin typeface="+mj-ea"/>
                <a:ea typeface="+mj-ea"/>
                <a:cs typeface="Times New Roman" panose="02020603050405020304"/>
              </a:rPr>
              <a:t>答题模板</a:t>
            </a:r>
            <a:r>
              <a:rPr lang="en-US" sz="2400" b="1" kern="100" dirty="0" smtClean="0">
                <a:latin typeface="+mj-ea"/>
                <a:ea typeface="+mj-ea"/>
                <a:cs typeface="Courier New" panose="02070309020205020404"/>
              </a:rPr>
              <a:t>] </a:t>
            </a:r>
            <a:r>
              <a:rPr lang="zh-CN" altLang="en-US" sz="2400" b="1" kern="100" dirty="0" smtClean="0">
                <a:latin typeface="Times New Roman" panose="02020603050405020304"/>
                <a:cs typeface="Times New Roman" panose="02020603050405020304"/>
              </a:rPr>
              <a:t>两诗中都用了</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字。在前诗中，</a:t>
            </a:r>
            <a:r>
              <a:rPr lang="en-US" sz="2400" b="1" kern="100" dirty="0" smtClean="0">
                <a:latin typeface="宋体" panose="02010600030101010101" pitchFamily="2" charset="-122"/>
                <a:cs typeface="Times New Roman" panose="02020603050405020304"/>
              </a:rPr>
              <a:t>……</a:t>
            </a: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  字</a:t>
            </a:r>
            <a:r>
              <a:rPr lang="en-US" sz="2400" b="1" kern="100" dirty="0" smtClean="0">
                <a:latin typeface="宋体" panose="02010600030101010101" pitchFamily="2" charset="-122"/>
                <a:cs typeface="Times New Roman" panose="02020603050405020304"/>
              </a:rPr>
              <a:t>……</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统领、引领</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下文，表现出对</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的</a:t>
            </a:r>
            <a:r>
              <a:rPr lang="en-US" sz="2400" b="1" kern="100" dirty="0" smtClean="0">
                <a:latin typeface="宋体" panose="02010600030101010101" pitchFamily="2" charset="-122"/>
                <a:cs typeface="Times New Roman" panose="02020603050405020304"/>
              </a:rPr>
              <a:t>……</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追求、</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  向往</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，抒发了</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的情怀。后诗中的</a:t>
            </a:r>
            <a:r>
              <a:rPr lang="en-US" altLang="zh-CN"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字，则表现</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cs typeface="Times New Roman" panose="02020603050405020304"/>
              </a:rPr>
              <a:t>  </a:t>
            </a:r>
            <a:r>
              <a:rPr lang="zh-CN" altLang="en-US" sz="2400" b="1" kern="100" dirty="0" smtClean="0">
                <a:latin typeface="Times New Roman" panose="02020603050405020304"/>
                <a:cs typeface="Times New Roman" panose="02020603050405020304"/>
              </a:rPr>
              <a:t>了诗人对</a:t>
            </a:r>
            <a:r>
              <a:rPr lang="en-US" altLang="zh-CN"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的</a:t>
            </a:r>
            <a:r>
              <a:rPr lang="en-US" altLang="zh-CN"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，抒发了</a:t>
            </a:r>
            <a:r>
              <a:rPr lang="en-US" altLang="zh-CN"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的情怀。</a:t>
            </a:r>
            <a:endParaRPr lang="zh-CN" sz="2400" b="1" kern="100" dirty="0">
              <a:latin typeface="宋体" panose="02010600030101010101" pitchFamily="2" charset="-122"/>
              <a:cs typeface="Courier New" panose="02070309020205020404"/>
            </a:endParaRPr>
          </a:p>
        </p:txBody>
      </p:sp>
      <p:grpSp>
        <p:nvGrpSpPr>
          <p:cNvPr id="7" name="组合 6"/>
          <p:cNvGrpSpPr/>
          <p:nvPr/>
        </p:nvGrpSpPr>
        <p:grpSpPr>
          <a:xfrm>
            <a:off x="0" y="3071810"/>
            <a:ext cx="609600" cy="1857388"/>
            <a:chOff x="0" y="2714620"/>
            <a:chExt cx="609600" cy="1857388"/>
          </a:xfrm>
        </p:grpSpPr>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936625"/>
            <a:ext cx="7920038" cy="5399088"/>
          </a:xfrm>
          <a:prstGeom prst="rect">
            <a:avLst/>
          </a:prstGeom>
          <a:noFill/>
          <a:ln w="9525">
            <a:noFill/>
            <a:miter lim="800000"/>
          </a:ln>
        </p:spPr>
        <p:txBody>
          <a:bodyPr/>
          <a:lstStyle/>
          <a:p>
            <a:pPr indent="266700" algn="just">
              <a:lnSpc>
                <a:spcPts val="3500"/>
              </a:lnSpc>
              <a:spcAft>
                <a:spcPts val="0"/>
              </a:spcAft>
            </a:pPr>
            <a:r>
              <a:rPr lang="zh-CN" altLang="en-US" sz="2400" b="1" kern="100" dirty="0" smtClean="0">
                <a:latin typeface="黑体" panose="02010600030101010101" charset="-122"/>
                <a:ea typeface="黑体" panose="02010600030101010101" charset="-122"/>
                <a:cs typeface="Courier New" panose="02070309020205020404"/>
              </a:rPr>
              <a:t>例</a:t>
            </a:r>
            <a:r>
              <a:rPr lang="en-US" sz="2400" b="1" kern="100" dirty="0" smtClean="0">
                <a:latin typeface="黑体" panose="02010600030101010101" charset="-122"/>
                <a:ea typeface="黑体" panose="02010600030101010101" charset="-122"/>
                <a:cs typeface="Courier New" panose="02070309020205020404"/>
              </a:rPr>
              <a:t>12  </a:t>
            </a:r>
            <a:r>
              <a:rPr lang="zh-CN" altLang="en-US" sz="2400" b="1" kern="100" dirty="0" smtClean="0">
                <a:latin typeface="Times New Roman" panose="02020603050405020304"/>
                <a:cs typeface="Times New Roman" panose="02020603050405020304"/>
              </a:rPr>
              <a:t>阅读下面两首唐诗，完成后面的题目。</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黑体" panose="02010600030101010101" charset="-122"/>
                <a:ea typeface="黑体" panose="02010600030101010101" charset="-122"/>
                <a:cs typeface="Times New Roman" panose="02020603050405020304"/>
              </a:rPr>
              <a:t>从军行</a:t>
            </a:r>
            <a:endParaRPr lang="zh-CN" altLang="en-US" sz="2400" b="1" kern="100" dirty="0" smtClean="0">
              <a:latin typeface="黑体" panose="02010600030101010101" charset="-122"/>
              <a:ea typeface="黑体" panose="02010600030101010101"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李　白</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百战沙场碎铁衣，城南已合数重围。</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突营射杀呼延将，独领残兵千骑归。</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黑体" panose="02010600030101010101" charset="-122"/>
                <a:ea typeface="黑体" panose="02010600030101010101" charset="-122"/>
                <a:cs typeface="Times New Roman" panose="02020603050405020304"/>
              </a:rPr>
              <a:t>江　雪</a:t>
            </a:r>
          </a:p>
          <a:p>
            <a:pPr indent="266700" algn="ctr">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柳宗元</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千山鸟飞绝，万径人踪灭。</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孤舟蓑笠翁，独钓寒江雪。</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这两首诗最后一句中的</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独</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字都有表现力，但内涵不</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同，试做分析。</a:t>
            </a:r>
            <a:endParaRPr lang="zh-CN" sz="2400" b="1" kern="100" dirty="0">
              <a:latin typeface="宋体" panose="02010600030101010101" pitchFamily="2" charset="-122"/>
              <a:cs typeface="Courier New" panose="02070309020205020404"/>
            </a:endParaRPr>
          </a:p>
        </p:txBody>
      </p:sp>
      <p:grpSp>
        <p:nvGrpSpPr>
          <p:cNvPr id="7" name="组合 6"/>
          <p:cNvGrpSpPr/>
          <p:nvPr/>
        </p:nvGrpSpPr>
        <p:grpSpPr>
          <a:xfrm>
            <a:off x="0" y="3071810"/>
            <a:ext cx="609600" cy="1857388"/>
            <a:chOff x="0" y="2714620"/>
            <a:chExt cx="609600" cy="1857388"/>
          </a:xfrm>
        </p:grpSpPr>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1365253"/>
            <a:ext cx="7920038" cy="4778391"/>
          </a:xfrm>
          <a:prstGeom prst="rect">
            <a:avLst/>
          </a:prstGeom>
          <a:noFill/>
          <a:ln w="9525">
            <a:noFill/>
            <a:miter lim="800000"/>
          </a:ln>
        </p:spPr>
        <p:txBody>
          <a:bodyPr/>
          <a:lstStyle/>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两首诗最后一句中的“独”是“独自一人”的意思。李</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诗是说此将领独自一人率领残部突破重围、夺路而归。</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一个“独”字凸显了此将领的出众，“独”字似有千钧</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之力，压倒了敌人的千军万马，给人以顶天立地之感。</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对这位老将军的英雄气概，竭尽赞颂之能事。柳诗是说</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在空灵雪飘的世界，万物皆退缩隐匿，只有此老渔翁在</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寒江独钓。一个“独”字，突出了蓑笠翁形象。而此形</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象是作者的写照，表现诗人在长期流放过程中特立独行、</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不甘屈服的精神。</a:t>
            </a:r>
          </a:p>
        </p:txBody>
      </p:sp>
      <p:grpSp>
        <p:nvGrpSpPr>
          <p:cNvPr id="7" name="组合 6"/>
          <p:cNvGrpSpPr/>
          <p:nvPr/>
        </p:nvGrpSpPr>
        <p:grpSpPr>
          <a:xfrm>
            <a:off x="0" y="3071810"/>
            <a:ext cx="609600" cy="1857388"/>
            <a:chOff x="0" y="2714620"/>
            <a:chExt cx="609600" cy="1857388"/>
          </a:xfrm>
        </p:grpSpPr>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936625"/>
            <a:ext cx="7920038" cy="5399088"/>
          </a:xfrm>
          <a:prstGeom prst="rect">
            <a:avLst/>
          </a:prstGeom>
          <a:noFill/>
          <a:ln w="9525">
            <a:noFill/>
            <a:miter lim="800000"/>
          </a:ln>
        </p:spPr>
        <p:txBody>
          <a:bodyPr/>
          <a:lstStyle/>
          <a:p>
            <a:pPr algn="just">
              <a:lnSpc>
                <a:spcPts val="3500"/>
              </a:lnSpc>
              <a:spcAft>
                <a:spcPts val="0"/>
              </a:spcAft>
            </a:pPr>
            <a:r>
              <a:rPr lang="en-US" altLang="en-US" sz="2400" b="1" kern="100" dirty="0" smtClean="0">
                <a:latin typeface="Times New Roman" panose="02020603050405020304"/>
                <a:ea typeface="黑体" panose="02010600030101010101" charset="-122"/>
                <a:cs typeface="Times New Roman" panose="02020603050405020304"/>
              </a:rPr>
              <a:t>2</a:t>
            </a:r>
            <a:r>
              <a:rPr lang="zh-CN" altLang="en-US" sz="2400" b="1" kern="100" dirty="0" smtClean="0">
                <a:latin typeface="Times New Roman" panose="02020603050405020304"/>
                <a:ea typeface="黑体" panose="02010600030101010101" charset="-122"/>
                <a:cs typeface="Times New Roman" panose="02020603050405020304"/>
              </a:rPr>
              <a:t>．同一诗歌不同版本用语的比较</a:t>
            </a:r>
          </a:p>
          <a:p>
            <a:pPr indent="266700" algn="just">
              <a:lnSpc>
                <a:spcPts val="3500"/>
              </a:lnSpc>
              <a:spcAft>
                <a:spcPts val="0"/>
              </a:spcAft>
            </a:pPr>
            <a:r>
              <a:rPr lang="en-US" sz="2400" b="1" kern="100" dirty="0" smtClean="0">
                <a:latin typeface="Times New Roman" panose="02020603050405020304"/>
                <a:ea typeface="黑体" panose="02010600030101010101" charset="-122"/>
                <a:cs typeface="Courier New" panose="02070309020205020404"/>
              </a:rPr>
              <a:t>   </a:t>
            </a:r>
            <a:r>
              <a:rPr lang="en-US" sz="2400" b="1" kern="100" dirty="0" smtClean="0">
                <a:latin typeface="+mj-ea"/>
                <a:ea typeface="+mj-ea"/>
                <a:cs typeface="Courier New" panose="02070309020205020404"/>
              </a:rPr>
              <a:t>[</a:t>
            </a:r>
            <a:r>
              <a:rPr lang="zh-CN" altLang="en-US" sz="2400" b="1" kern="100" dirty="0" smtClean="0">
                <a:latin typeface="+mj-ea"/>
                <a:ea typeface="+mj-ea"/>
                <a:cs typeface="Times New Roman" panose="02020603050405020304"/>
              </a:rPr>
              <a:t>解题方法</a:t>
            </a:r>
            <a:r>
              <a:rPr lang="en-US" sz="2400" b="1" kern="100" dirty="0" smtClean="0">
                <a:latin typeface="+mj-ea"/>
                <a:ea typeface="+mj-ea"/>
                <a:cs typeface="Courier New" panose="02070309020205020404"/>
              </a:rPr>
              <a:t>] </a:t>
            </a:r>
            <a:r>
              <a:rPr lang="en-US" sz="2400" b="1" kern="100" dirty="0" smtClean="0">
                <a:latin typeface="宋体" panose="02010600030101010101" pitchFamily="2" charset="-122"/>
                <a:cs typeface="Times New Roman" panose="02020603050405020304"/>
              </a:rPr>
              <a:t>①</a:t>
            </a:r>
            <a:r>
              <a:rPr lang="zh-CN" altLang="en-US" sz="2400" b="1" kern="100" dirty="0" smtClean="0">
                <a:latin typeface="Times New Roman" panose="02020603050405020304"/>
                <a:cs typeface="Times New Roman" panose="02020603050405020304"/>
              </a:rPr>
              <a:t>从修辞手法运用上进行比较，看哪种手</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cs typeface="Times New Roman" panose="02020603050405020304"/>
              </a:rPr>
              <a:t>   </a:t>
            </a:r>
            <a:r>
              <a:rPr lang="zh-CN" altLang="en-US" sz="2400" b="1" kern="100" dirty="0" smtClean="0">
                <a:latin typeface="Times New Roman" panose="02020603050405020304"/>
                <a:cs typeface="Times New Roman" panose="02020603050405020304"/>
              </a:rPr>
              <a:t>法更有表现力。</a:t>
            </a:r>
            <a:r>
              <a:rPr lang="en-US" sz="2400" b="1" kern="100" dirty="0" smtClean="0">
                <a:latin typeface="宋体" panose="02010600030101010101" pitchFamily="2" charset="-122"/>
                <a:cs typeface="Times New Roman" panose="02020603050405020304"/>
              </a:rPr>
              <a:t>②</a:t>
            </a:r>
            <a:r>
              <a:rPr lang="zh-CN" altLang="en-US" sz="2400" b="1" kern="100" dirty="0" smtClean="0">
                <a:latin typeface="Times New Roman" panose="02020603050405020304"/>
                <a:cs typeface="Times New Roman" panose="02020603050405020304"/>
              </a:rPr>
              <a:t>联系诗歌描写的情景进行比较，看</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cs typeface="Times New Roman" panose="02020603050405020304"/>
              </a:rPr>
              <a:t>   </a:t>
            </a:r>
            <a:r>
              <a:rPr lang="zh-CN" altLang="en-US" sz="2400" b="1" kern="100" dirty="0" smtClean="0">
                <a:latin typeface="Times New Roman" panose="02020603050405020304"/>
                <a:cs typeface="Times New Roman" panose="02020603050405020304"/>
              </a:rPr>
              <a:t>哪种用语更符合实际。</a:t>
            </a:r>
            <a:r>
              <a:rPr lang="en-US" sz="2400" b="1" kern="100" dirty="0" smtClean="0">
                <a:latin typeface="宋体" panose="02010600030101010101" pitchFamily="2" charset="-122"/>
                <a:cs typeface="Times New Roman" panose="02020603050405020304"/>
              </a:rPr>
              <a:t>③</a:t>
            </a:r>
            <a:r>
              <a:rPr lang="zh-CN" altLang="en-US" sz="2400" b="1" kern="100" dirty="0" smtClean="0">
                <a:latin typeface="Times New Roman" panose="02020603050405020304"/>
                <a:cs typeface="Times New Roman" panose="02020603050405020304"/>
              </a:rPr>
              <a:t>从表达思想感情上比较，看</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cs typeface="Times New Roman" panose="02020603050405020304"/>
              </a:rPr>
              <a:t>   </a:t>
            </a:r>
            <a:r>
              <a:rPr lang="zh-CN" altLang="en-US" sz="2400" b="1" kern="100" dirty="0" smtClean="0">
                <a:latin typeface="Times New Roman" panose="02020603050405020304"/>
                <a:cs typeface="Times New Roman" panose="02020603050405020304"/>
              </a:rPr>
              <a:t>哪种用语更能准确表现作者当时的思想感情。</a:t>
            </a:r>
            <a:endParaRPr lang="zh-CN" altLang="en-US" sz="2400" b="1" kern="100" dirty="0" smtClean="0">
              <a:latin typeface="宋体" panose="02010600030101010101" pitchFamily="2" charset="-122"/>
              <a:cs typeface="Courier New" panose="02070309020205020404"/>
            </a:endParaRPr>
          </a:p>
          <a:p>
            <a:pPr>
              <a:lnSpc>
                <a:spcPts val="3500"/>
              </a:lnSpc>
            </a:pPr>
            <a:r>
              <a:rPr lang="en-US" sz="2400" b="1" dirty="0" smtClean="0">
                <a:latin typeface="Times New Roman" panose="02020603050405020304"/>
                <a:ea typeface="黑体" panose="02010600030101010101" charset="-122"/>
              </a:rPr>
              <a:t>     </a:t>
            </a:r>
            <a:r>
              <a:rPr lang="en-US" sz="2400" b="1" dirty="0" smtClean="0">
                <a:latin typeface="+mj-ea"/>
                <a:ea typeface="+mj-ea"/>
              </a:rPr>
              <a:t> [</a:t>
            </a:r>
            <a:r>
              <a:rPr lang="zh-CN" altLang="en-US" sz="2400" b="1" dirty="0" smtClean="0">
                <a:latin typeface="+mj-ea"/>
                <a:ea typeface="+mj-ea"/>
                <a:cs typeface="Times New Roman" panose="02020603050405020304"/>
              </a:rPr>
              <a:t>答题模板</a:t>
            </a:r>
            <a:r>
              <a:rPr lang="en-US" sz="2400" b="1" dirty="0" smtClean="0">
                <a:latin typeface="+mj-ea"/>
                <a:ea typeface="+mj-ea"/>
              </a:rPr>
              <a:t>] </a:t>
            </a:r>
            <a:r>
              <a:rPr lang="zh-CN" altLang="en-US" sz="2400" b="1" dirty="0" smtClean="0">
                <a:latin typeface="Times New Roman" panose="02020603050405020304"/>
                <a:ea typeface="宋体" panose="02010600030101010101" pitchFamily="2" charset="-122"/>
                <a:cs typeface="Times New Roman" panose="02020603050405020304"/>
              </a:rPr>
              <a:t>我认为</a:t>
            </a:r>
            <a:r>
              <a:rPr lang="en-US" sz="2400" b="1" dirty="0" smtClean="0">
                <a:latin typeface="宋体" panose="02010600030101010101" pitchFamily="2" charset="-122"/>
                <a:cs typeface="Times New Roman" panose="02020603050405020304"/>
              </a:rPr>
              <a:t>……</a:t>
            </a:r>
            <a:r>
              <a:rPr lang="zh-CN" altLang="en-US" sz="2400" b="1" dirty="0" smtClean="0">
                <a:latin typeface="Times New Roman" panose="02020603050405020304"/>
                <a:ea typeface="宋体" panose="02010600030101010101" pitchFamily="2" charset="-122"/>
                <a:cs typeface="Times New Roman" panose="02020603050405020304"/>
              </a:rPr>
              <a:t>句更好，此句运用了</a:t>
            </a:r>
            <a:r>
              <a:rPr lang="en-US" sz="2400" b="1" dirty="0" smtClean="0">
                <a:latin typeface="宋体" panose="02010600030101010101" pitchFamily="2" charset="-122"/>
                <a:cs typeface="Times New Roman" panose="02020603050405020304"/>
              </a:rPr>
              <a:t>……</a:t>
            </a:r>
            <a:r>
              <a:rPr lang="zh-CN" altLang="en-US" sz="2400" b="1" dirty="0" smtClean="0">
                <a:latin typeface="Times New Roman" panose="02020603050405020304"/>
                <a:ea typeface="宋体" panose="02010600030101010101" pitchFamily="2" charset="-122"/>
                <a:cs typeface="Times New Roman" panose="02020603050405020304"/>
              </a:rPr>
              <a:t>手法</a:t>
            </a:r>
            <a:r>
              <a:rPr lang="en-US" sz="2400" b="1" dirty="0" smtClean="0">
                <a:latin typeface="Times New Roman" panose="02020603050405020304"/>
                <a:ea typeface="宋体" panose="02010600030101010101" pitchFamily="2" charset="-122"/>
              </a:rPr>
              <a:t>(</a:t>
            </a:r>
          </a:p>
          <a:p>
            <a:pPr>
              <a:lnSpc>
                <a:spcPts val="3500"/>
              </a:lnSpc>
            </a:pPr>
            <a:r>
              <a:rPr lang="en-US" altLang="zh-CN" sz="2400" b="1" dirty="0" smtClean="0">
                <a:latin typeface="Times New Roman" panose="02020603050405020304"/>
                <a:ea typeface="宋体" panose="02010600030101010101" pitchFamily="2" charset="-122"/>
                <a:cs typeface="Times New Roman" panose="02020603050405020304"/>
              </a:rPr>
              <a:t>      </a:t>
            </a:r>
            <a:r>
              <a:rPr lang="zh-CN" altLang="en-US" sz="2400" b="1" dirty="0" smtClean="0">
                <a:latin typeface="Times New Roman" panose="02020603050405020304"/>
                <a:ea typeface="宋体" panose="02010600030101010101" pitchFamily="2" charset="-122"/>
                <a:cs typeface="Times New Roman" panose="02020603050405020304"/>
              </a:rPr>
              <a:t>修辞格</a:t>
            </a:r>
            <a:r>
              <a:rPr lang="en-US" sz="2400" b="1" dirty="0" smtClean="0">
                <a:latin typeface="Times New Roman" panose="02020603050405020304"/>
                <a:ea typeface="宋体" panose="02010600030101010101" pitchFamily="2" charset="-122"/>
              </a:rPr>
              <a:t>)</a:t>
            </a:r>
            <a:r>
              <a:rPr lang="zh-CN" altLang="en-US" sz="2400" b="1" dirty="0" smtClean="0">
                <a:latin typeface="Times New Roman" panose="02020603050405020304"/>
                <a:ea typeface="宋体" panose="02010600030101010101" pitchFamily="2" charset="-122"/>
                <a:cs typeface="Times New Roman" panose="02020603050405020304"/>
              </a:rPr>
              <a:t>，使句子更</a:t>
            </a:r>
            <a:r>
              <a:rPr lang="en-US" sz="2400" b="1" dirty="0" smtClean="0">
                <a:latin typeface="宋体" panose="02010600030101010101" pitchFamily="2" charset="-122"/>
                <a:cs typeface="Times New Roman" panose="02020603050405020304"/>
              </a:rPr>
              <a:t>……</a:t>
            </a:r>
            <a:r>
              <a:rPr lang="en-US" sz="2400" b="1" dirty="0" smtClean="0">
                <a:latin typeface="Times New Roman" panose="02020603050405020304"/>
                <a:ea typeface="宋体" panose="02010600030101010101" pitchFamily="2" charset="-122"/>
              </a:rPr>
              <a:t>(</a:t>
            </a:r>
            <a:r>
              <a:rPr lang="zh-CN" altLang="en-US" sz="2400" b="1" dirty="0" smtClean="0">
                <a:latin typeface="Times New Roman" panose="02020603050405020304"/>
                <a:ea typeface="宋体" panose="02010600030101010101" pitchFamily="2" charset="-122"/>
                <a:cs typeface="Times New Roman" panose="02020603050405020304"/>
              </a:rPr>
              <a:t>生动、凝练、更具表现</a:t>
            </a:r>
            <a:endParaRPr lang="en-US" altLang="zh-CN" sz="2400" b="1" dirty="0" smtClean="0">
              <a:latin typeface="Times New Roman" panose="02020603050405020304"/>
              <a:ea typeface="宋体" panose="02010600030101010101" pitchFamily="2" charset="-122"/>
              <a:cs typeface="Times New Roman" panose="02020603050405020304"/>
            </a:endParaRPr>
          </a:p>
          <a:p>
            <a:pPr>
              <a:lnSpc>
                <a:spcPts val="3500"/>
              </a:lnSpc>
            </a:pPr>
            <a:r>
              <a:rPr lang="en-US" altLang="zh-CN" sz="2400" b="1" dirty="0" smtClean="0">
                <a:latin typeface="Times New Roman" panose="02020603050405020304"/>
                <a:ea typeface="宋体" panose="02010600030101010101" pitchFamily="2" charset="-122"/>
                <a:cs typeface="Times New Roman" panose="02020603050405020304"/>
              </a:rPr>
              <a:t>      </a:t>
            </a:r>
            <a:r>
              <a:rPr lang="zh-CN" altLang="en-US" sz="2400" b="1" dirty="0" smtClean="0">
                <a:latin typeface="Times New Roman" panose="02020603050405020304"/>
                <a:ea typeface="宋体" panose="02010600030101010101" pitchFamily="2" charset="-122"/>
                <a:cs typeface="Times New Roman" panose="02020603050405020304"/>
              </a:rPr>
              <a:t>力 </a:t>
            </a:r>
            <a:r>
              <a:rPr lang="en-US" sz="2400" b="1" dirty="0" smtClean="0">
                <a:latin typeface="宋体" panose="02010600030101010101" pitchFamily="2" charset="-122"/>
                <a:cs typeface="Times New Roman" panose="02020603050405020304"/>
              </a:rPr>
              <a:t>……</a:t>
            </a:r>
            <a:r>
              <a:rPr lang="en-US" sz="2400" b="1" dirty="0" smtClean="0">
                <a:latin typeface="Times New Roman" panose="02020603050405020304"/>
                <a:ea typeface="宋体" panose="02010600030101010101" pitchFamily="2" charset="-122"/>
              </a:rPr>
              <a:t>)</a:t>
            </a:r>
            <a:r>
              <a:rPr lang="zh-CN" altLang="en-US" sz="2400" b="1" dirty="0" smtClean="0">
                <a:latin typeface="Times New Roman" panose="02020603050405020304"/>
                <a:ea typeface="宋体" panose="02010600030101010101" pitchFamily="2" charset="-122"/>
                <a:cs typeface="Times New Roman" panose="02020603050405020304"/>
              </a:rPr>
              <a:t>，更能表达出诗人</a:t>
            </a:r>
            <a:r>
              <a:rPr lang="en-US" sz="2400" b="1" dirty="0" smtClean="0">
                <a:latin typeface="宋体" panose="02010600030101010101" pitchFamily="2" charset="-122"/>
                <a:cs typeface="Times New Roman" panose="02020603050405020304"/>
              </a:rPr>
              <a:t>……</a:t>
            </a:r>
            <a:r>
              <a:rPr lang="zh-CN" altLang="en-US" sz="2400" b="1" dirty="0" smtClean="0">
                <a:latin typeface="Times New Roman" panose="02020603050405020304"/>
                <a:ea typeface="宋体" panose="02010600030101010101" pitchFamily="2" charset="-122"/>
                <a:cs typeface="Times New Roman" panose="02020603050405020304"/>
              </a:rPr>
              <a:t>的心情。</a:t>
            </a:r>
            <a:endParaRPr lang="zh-CN" sz="2400" b="1" kern="100" dirty="0">
              <a:latin typeface="宋体" panose="02010600030101010101" pitchFamily="2" charset="-122"/>
              <a:cs typeface="Courier New" panose="02070309020205020404"/>
            </a:endParaRPr>
          </a:p>
        </p:txBody>
      </p:sp>
      <p:grpSp>
        <p:nvGrpSpPr>
          <p:cNvPr id="7" name="组合 6"/>
          <p:cNvGrpSpPr/>
          <p:nvPr/>
        </p:nvGrpSpPr>
        <p:grpSpPr>
          <a:xfrm>
            <a:off x="0" y="3071810"/>
            <a:ext cx="609600" cy="1857388"/>
            <a:chOff x="0" y="2714620"/>
            <a:chExt cx="609600" cy="1857388"/>
          </a:xfrm>
        </p:grpSpPr>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936625"/>
            <a:ext cx="7920038" cy="5399088"/>
          </a:xfrm>
          <a:prstGeom prst="rect">
            <a:avLst/>
          </a:prstGeom>
          <a:noFill/>
          <a:ln w="9525">
            <a:noFill/>
            <a:miter lim="800000"/>
          </a:ln>
        </p:spPr>
        <p:txBody>
          <a:bodyPr/>
          <a:lstStyle/>
          <a:p>
            <a:pPr indent="266700" algn="just">
              <a:lnSpc>
                <a:spcPts val="3500"/>
              </a:lnSpc>
              <a:spcAft>
                <a:spcPts val="0"/>
              </a:spcAft>
            </a:pPr>
            <a:r>
              <a:rPr lang="zh-CN" altLang="en-US" sz="2400" b="1" kern="100" dirty="0" smtClean="0">
                <a:latin typeface="黑体" panose="02010600030101010101" charset="-122"/>
                <a:ea typeface="黑体" panose="02010600030101010101" charset="-122"/>
                <a:cs typeface="Courier New" panose="02070309020205020404"/>
              </a:rPr>
              <a:t>例</a:t>
            </a:r>
            <a:r>
              <a:rPr lang="en-US" sz="2400" b="1" kern="100" dirty="0" smtClean="0">
                <a:latin typeface="黑体" panose="02010600030101010101" charset="-122"/>
                <a:ea typeface="黑体" panose="02010600030101010101" charset="-122"/>
                <a:cs typeface="Courier New" panose="02070309020205020404"/>
              </a:rPr>
              <a:t>13 </a:t>
            </a:r>
            <a:r>
              <a:rPr lang="zh-CN" altLang="en-US" sz="2400" b="1" kern="100" dirty="0" smtClean="0">
                <a:latin typeface="Times New Roman" panose="02020603050405020304"/>
                <a:cs typeface="Times New Roman" panose="02020603050405020304"/>
              </a:rPr>
              <a:t>阅读下面这首唐诗，然后回答问题。</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黑体" panose="02010600030101010101" charset="-122"/>
                <a:ea typeface="黑体" panose="02010600030101010101" charset="-122"/>
                <a:cs typeface="Times New Roman" panose="02020603050405020304"/>
              </a:rPr>
              <a:t>与夏十二登岳阳楼</a:t>
            </a:r>
            <a:r>
              <a:rPr lang="en-US" sz="2400" b="1" kern="100" baseline="30000" dirty="0" smtClean="0">
                <a:latin typeface="Times New Roman" panose="02020603050405020304"/>
                <a:cs typeface="Courier New" panose="02070309020205020404"/>
              </a:rPr>
              <a:t>[</a:t>
            </a:r>
            <a:r>
              <a:rPr lang="zh-CN" altLang="en-US" sz="2400" b="1" kern="100" baseline="30000" dirty="0" smtClean="0">
                <a:latin typeface="黑体" panose="02010600030101010101" charset="-122"/>
                <a:ea typeface="黑体" panose="02010600030101010101" charset="-122"/>
                <a:cs typeface="Times New Roman" panose="02020603050405020304"/>
              </a:rPr>
              <a:t>注</a:t>
            </a:r>
            <a:r>
              <a:rPr lang="en-US" sz="2400" b="1" kern="100" baseline="30000" dirty="0" smtClean="0">
                <a:latin typeface="Times New Roman" panose="02020603050405020304"/>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李　白</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楼观岳阳尽，川迥洞庭开。</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雁引愁心去，山衔好月来。</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云间连下榻，天上接行杯。</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醉后凉风起，吹人舞袖回。</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ea typeface="黑体" panose="02010600030101010101" charset="-122"/>
                <a:cs typeface="Courier New" panose="02070309020205020404"/>
              </a:rPr>
              <a:t>[</a:t>
            </a:r>
            <a:r>
              <a:rPr lang="zh-CN" altLang="en-US" sz="2400" b="1" kern="100" dirty="0" smtClean="0">
                <a:latin typeface="Times New Roman" panose="02020603050405020304"/>
                <a:ea typeface="黑体" panose="02010600030101010101" charset="-122"/>
                <a:cs typeface="Times New Roman" panose="02020603050405020304"/>
              </a:rPr>
              <a:t>注</a:t>
            </a:r>
            <a:r>
              <a:rPr lang="en-US" sz="2400" b="1" kern="100" dirty="0" smtClean="0">
                <a:latin typeface="Times New Roman" panose="02020603050405020304"/>
                <a:ea typeface="黑体" panose="02010600030101010101" charset="-122"/>
                <a:cs typeface="Courier New" panose="02070309020205020404"/>
              </a:rPr>
              <a:t>]</a:t>
            </a:r>
            <a:r>
              <a:rPr lang="en-US" sz="2400" b="1" kern="100" dirty="0" smtClean="0">
                <a:latin typeface="Times New Roman" panose="02020603050405020304"/>
                <a:ea typeface="仿宋_GB2312" panose="02010609030101010101" charset="-122"/>
                <a:cs typeface="Courier New" panose="02070309020205020404"/>
              </a:rPr>
              <a:t> </a:t>
            </a:r>
            <a:r>
              <a:rPr lang="zh-CN" altLang="en-US" sz="2400" b="1" kern="100" dirty="0" smtClean="0">
                <a:latin typeface="Times New Roman" panose="02020603050405020304"/>
                <a:ea typeface="仿宋_GB2312" panose="02010609030101010101" charset="-122"/>
                <a:cs typeface="Times New Roman" panose="02020603050405020304"/>
              </a:rPr>
              <a:t>乾元二年，李白在流放途中遇赦，回舟江陵，南游</a:t>
            </a:r>
            <a:endParaRPr lang="en-US" altLang="zh-CN" sz="2400" b="1" kern="100" dirty="0" smtClean="0">
              <a:latin typeface="Times New Roman" panose="02020603050405020304"/>
              <a:ea typeface="仿宋_GB2312" panose="02010609030101010101"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岳阳而作此诗。</a:t>
            </a:r>
            <a:endParaRPr lang="en-US" altLang="zh-CN" sz="2400" b="1" dirty="0" smtClean="0">
              <a:latin typeface="Times New Roman" panose="02020603050405020304"/>
              <a:ea typeface="宋体" panose="02010600030101010101" pitchFamily="2" charset="-122"/>
              <a:cs typeface="Times New Roman" panose="02020603050405020304"/>
            </a:endParaRPr>
          </a:p>
          <a:p>
            <a:pPr>
              <a:lnSpc>
                <a:spcPts val="3500"/>
              </a:lnSpc>
            </a:pPr>
            <a:r>
              <a:rPr lang="zh-CN" altLang="en-US" sz="2400" b="1" dirty="0" smtClean="0">
                <a:latin typeface="Times New Roman" panose="02020603050405020304"/>
                <a:ea typeface="宋体" panose="02010600030101010101" pitchFamily="2" charset="-122"/>
                <a:cs typeface="Times New Roman" panose="02020603050405020304"/>
              </a:rPr>
              <a:t>    诗中的</a:t>
            </a:r>
            <a:r>
              <a:rPr lang="en-US" sz="2400" b="1" dirty="0" smtClean="0">
                <a:latin typeface="宋体" panose="02010600030101010101" pitchFamily="2" charset="-122"/>
                <a:cs typeface="Times New Roman" panose="02020603050405020304"/>
              </a:rPr>
              <a:t>“</a:t>
            </a:r>
            <a:r>
              <a:rPr lang="zh-CN" altLang="en-US" sz="2400" b="1" dirty="0" smtClean="0">
                <a:latin typeface="Times New Roman" panose="02020603050405020304"/>
                <a:ea typeface="宋体" panose="02010600030101010101" pitchFamily="2" charset="-122"/>
                <a:cs typeface="Times New Roman" panose="02020603050405020304"/>
              </a:rPr>
              <a:t>雁引愁心去</a:t>
            </a:r>
            <a:r>
              <a:rPr lang="en-US" sz="2400" b="1" dirty="0" smtClean="0">
                <a:latin typeface="宋体" panose="02010600030101010101" pitchFamily="2" charset="-122"/>
                <a:cs typeface="Times New Roman" panose="02020603050405020304"/>
              </a:rPr>
              <a:t>”</a:t>
            </a:r>
            <a:r>
              <a:rPr lang="zh-CN" altLang="en-US" sz="2400" b="1" dirty="0" smtClean="0">
                <a:latin typeface="Times New Roman" panose="02020603050405020304"/>
                <a:ea typeface="宋体" panose="02010600030101010101" pitchFamily="2" charset="-122"/>
                <a:cs typeface="Times New Roman" panose="02020603050405020304"/>
              </a:rPr>
              <a:t>一句，有的版本写作</a:t>
            </a:r>
            <a:r>
              <a:rPr lang="en-US" sz="2400" b="1" dirty="0" smtClean="0">
                <a:latin typeface="宋体" panose="02010600030101010101" pitchFamily="2" charset="-122"/>
                <a:cs typeface="Times New Roman" panose="02020603050405020304"/>
              </a:rPr>
              <a:t>“</a:t>
            </a:r>
            <a:r>
              <a:rPr lang="zh-CN" altLang="en-US" sz="2400" b="1" dirty="0" smtClean="0">
                <a:latin typeface="Times New Roman" panose="02020603050405020304"/>
                <a:ea typeface="宋体" panose="02010600030101010101" pitchFamily="2" charset="-122"/>
                <a:cs typeface="Times New Roman" panose="02020603050405020304"/>
              </a:rPr>
              <a:t>雁别秋江 </a:t>
            </a:r>
            <a:endParaRPr lang="en-US" altLang="zh-CN" sz="2400" b="1" dirty="0" smtClean="0">
              <a:latin typeface="Times New Roman" panose="02020603050405020304"/>
              <a:ea typeface="宋体" panose="02010600030101010101" pitchFamily="2" charset="-122"/>
              <a:cs typeface="Times New Roman" panose="02020603050405020304"/>
            </a:endParaRPr>
          </a:p>
          <a:p>
            <a:pPr>
              <a:lnSpc>
                <a:spcPts val="3500"/>
              </a:lnSpc>
            </a:pPr>
            <a:r>
              <a:rPr lang="en-US" altLang="zh-CN" sz="2400" b="1" dirty="0" smtClean="0">
                <a:latin typeface="Times New Roman" panose="02020603050405020304"/>
                <a:ea typeface="宋体" panose="02010600030101010101" pitchFamily="2" charset="-122"/>
                <a:cs typeface="Times New Roman" panose="02020603050405020304"/>
              </a:rPr>
              <a:t>    </a:t>
            </a:r>
            <a:r>
              <a:rPr lang="zh-CN" altLang="en-US" sz="2400" b="1" dirty="0" smtClean="0">
                <a:latin typeface="Times New Roman" panose="02020603050405020304"/>
                <a:ea typeface="宋体" panose="02010600030101010101" pitchFamily="2" charset="-122"/>
                <a:cs typeface="Times New Roman" panose="02020603050405020304"/>
              </a:rPr>
              <a:t>去</a:t>
            </a:r>
            <a:r>
              <a:rPr lang="en-US" sz="2400" b="1" dirty="0" smtClean="0">
                <a:latin typeface="宋体" panose="02010600030101010101" pitchFamily="2" charset="-122"/>
                <a:cs typeface="Times New Roman" panose="02020603050405020304"/>
              </a:rPr>
              <a:t>”</a:t>
            </a:r>
            <a:r>
              <a:rPr lang="zh-CN" altLang="en-US" sz="2400" b="1" dirty="0" smtClean="0">
                <a:latin typeface="Times New Roman" panose="02020603050405020304"/>
                <a:ea typeface="宋体" panose="02010600030101010101" pitchFamily="2" charset="-122"/>
                <a:cs typeface="Times New Roman" panose="02020603050405020304"/>
              </a:rPr>
              <a:t>。你认为哪一句更妙？为什么？</a:t>
            </a:r>
            <a:r>
              <a:rPr lang="zh-CN" altLang="en-US" sz="2400" b="1" dirty="0" smtClean="0">
                <a:ea typeface="Times New Roman" panose="02020603050405020304"/>
              </a:rPr>
              <a:t> </a:t>
            </a:r>
            <a:endParaRPr lang="zh-CN" sz="2400" b="1" kern="100" dirty="0">
              <a:latin typeface="宋体" panose="02010600030101010101" pitchFamily="2" charset="-122"/>
              <a:cs typeface="Courier New" panose="02070309020205020404"/>
            </a:endParaRPr>
          </a:p>
        </p:txBody>
      </p:sp>
      <p:grpSp>
        <p:nvGrpSpPr>
          <p:cNvPr id="7" name="组合 6"/>
          <p:cNvGrpSpPr/>
          <p:nvPr/>
        </p:nvGrpSpPr>
        <p:grpSpPr>
          <a:xfrm>
            <a:off x="0" y="3071810"/>
            <a:ext cx="609600" cy="1857388"/>
            <a:chOff x="0" y="2714620"/>
            <a:chExt cx="609600" cy="1857388"/>
          </a:xfrm>
        </p:grpSpPr>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1508129"/>
            <a:ext cx="7920038" cy="4206887"/>
          </a:xfrm>
          <a:prstGeom prst="rect">
            <a:avLst/>
          </a:prstGeom>
          <a:noFill/>
          <a:ln w="9525">
            <a:noFill/>
            <a:miter lim="800000"/>
          </a:ln>
        </p:spPr>
        <p:txBody>
          <a:bodyPr/>
          <a:lstStyle/>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我认为“雁引愁心去”更妙。此句运用了拟人的修辞手</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法，写出了李白流放时遇赦的高兴心情。此句写大雁有</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意为诗人带走愁心，下句写君山有情为诗人衔来好月，</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愁去喜来，互相映衬。“引愁心”比“别秋江”更富有</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感情色彩，且更新颖。</a:t>
            </a:r>
          </a:p>
        </p:txBody>
      </p:sp>
      <p:grpSp>
        <p:nvGrpSpPr>
          <p:cNvPr id="7" name="组合 6"/>
          <p:cNvGrpSpPr/>
          <p:nvPr/>
        </p:nvGrpSpPr>
        <p:grpSpPr>
          <a:xfrm>
            <a:off x="0" y="3071810"/>
            <a:ext cx="609600" cy="1857388"/>
            <a:chOff x="0" y="2714620"/>
            <a:chExt cx="609600" cy="1857388"/>
          </a:xfrm>
        </p:grpSpPr>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936625"/>
            <a:ext cx="7920038" cy="5399088"/>
          </a:xfrm>
          <a:prstGeom prst="rect">
            <a:avLst/>
          </a:prstGeom>
          <a:noFill/>
          <a:ln w="9525">
            <a:noFill/>
            <a:miter lim="800000"/>
          </a:ln>
        </p:spPr>
        <p:txBody>
          <a:bodyPr/>
          <a:lstStyle/>
          <a:p>
            <a:pPr algn="just">
              <a:lnSpc>
                <a:spcPts val="3500"/>
              </a:lnSpc>
              <a:spcAft>
                <a:spcPts val="0"/>
              </a:spcAft>
            </a:pPr>
            <a:r>
              <a:rPr lang="zh-CN" altLang="en-US" sz="2400" b="1" kern="100" dirty="0" smtClean="0">
                <a:latin typeface="Times New Roman" panose="02020603050405020304"/>
                <a:ea typeface="黑体" panose="02010600030101010101" charset="-122"/>
                <a:cs typeface="Times New Roman" panose="02020603050405020304"/>
              </a:rPr>
              <a:t>三、技巧类比较</a:t>
            </a:r>
          </a:p>
          <a:p>
            <a:pPr indent="266700" algn="just">
              <a:lnSpc>
                <a:spcPts val="3500"/>
              </a:lnSpc>
              <a:spcAft>
                <a:spcPts val="0"/>
              </a:spcAft>
            </a:pPr>
            <a:r>
              <a:rPr lang="en-US" sz="2400" b="1" kern="100" dirty="0" smtClean="0">
                <a:latin typeface="Times New Roman" panose="02020603050405020304"/>
                <a:ea typeface="黑体" panose="02010600030101010101" charset="-122"/>
                <a:cs typeface="Courier New" panose="02070309020205020404"/>
              </a:rPr>
              <a:t>  </a:t>
            </a:r>
            <a:r>
              <a:rPr lang="en-US" sz="2400" b="1" kern="100" dirty="0" smtClean="0">
                <a:latin typeface="+mj-ea"/>
                <a:ea typeface="+mj-ea"/>
                <a:cs typeface="Courier New" panose="02070309020205020404"/>
              </a:rPr>
              <a:t> [</a:t>
            </a:r>
            <a:r>
              <a:rPr lang="zh-CN" altLang="en-US" sz="2400" b="1" kern="100" dirty="0" smtClean="0">
                <a:latin typeface="+mj-ea"/>
                <a:ea typeface="+mj-ea"/>
                <a:cs typeface="Times New Roman" panose="02020603050405020304"/>
              </a:rPr>
              <a:t>解题方法</a:t>
            </a:r>
            <a:r>
              <a:rPr lang="en-US" sz="2400" b="1" kern="100" dirty="0" smtClean="0">
                <a:latin typeface="+mj-ea"/>
                <a:ea typeface="+mj-ea"/>
                <a:cs typeface="Courier New" panose="02070309020205020404"/>
              </a:rPr>
              <a:t>] </a:t>
            </a:r>
            <a:r>
              <a:rPr lang="en-US" sz="2400" b="1" kern="100" dirty="0" smtClean="0">
                <a:latin typeface="宋体" panose="02010600030101010101" pitchFamily="2" charset="-122"/>
                <a:cs typeface="Times New Roman" panose="02020603050405020304"/>
              </a:rPr>
              <a:t>①</a:t>
            </a:r>
            <a:r>
              <a:rPr lang="zh-CN" altLang="en-US" sz="2400" b="1" kern="100" dirty="0" smtClean="0">
                <a:latin typeface="Times New Roman" panose="02020603050405020304"/>
                <a:cs typeface="Times New Roman" panose="02020603050405020304"/>
              </a:rPr>
              <a:t>明确题干要求，注意是要求分析</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相同</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   点</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还是分析</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不同点</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a:t>
            </a:r>
            <a:r>
              <a:rPr lang="en-US" sz="2400" b="1" kern="100" dirty="0" smtClean="0">
                <a:latin typeface="宋体" panose="02010600030101010101" pitchFamily="2" charset="-122"/>
                <a:cs typeface="Times New Roman" panose="02020603050405020304"/>
              </a:rPr>
              <a:t>②</a:t>
            </a:r>
            <a:r>
              <a:rPr lang="zh-CN" altLang="en-US" sz="2400" b="1" kern="100" dirty="0" smtClean="0">
                <a:latin typeface="Times New Roman" panose="02020603050405020304"/>
                <a:cs typeface="Times New Roman" panose="02020603050405020304"/>
              </a:rPr>
              <a:t>运用先分析相同点再分</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cs typeface="Times New Roman" panose="02020603050405020304"/>
              </a:rPr>
              <a:t>   </a:t>
            </a:r>
            <a:r>
              <a:rPr lang="zh-CN" altLang="en-US" sz="2400" b="1" kern="100" dirty="0" smtClean="0">
                <a:latin typeface="Times New Roman" panose="02020603050405020304"/>
                <a:cs typeface="Times New Roman" panose="02020603050405020304"/>
              </a:rPr>
              <a:t>析不同点的思路来答题。</a:t>
            </a:r>
            <a:r>
              <a:rPr lang="en-US" sz="2400" b="1" kern="100" dirty="0" smtClean="0">
                <a:latin typeface="宋体" panose="02010600030101010101" pitchFamily="2" charset="-122"/>
                <a:cs typeface="Times New Roman" panose="02020603050405020304"/>
              </a:rPr>
              <a:t>③</a:t>
            </a:r>
            <a:r>
              <a:rPr lang="zh-CN" altLang="en-US" sz="2400" b="1" kern="100" dirty="0" smtClean="0">
                <a:latin typeface="Times New Roman" panose="02020603050405020304"/>
                <a:cs typeface="Times New Roman" panose="02020603050405020304"/>
              </a:rPr>
              <a:t>要结合诗歌所写内容及表  </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cs typeface="Times New Roman" panose="02020603050405020304"/>
              </a:rPr>
              <a:t>   </a:t>
            </a:r>
            <a:r>
              <a:rPr lang="zh-CN" altLang="en-US" sz="2400" b="1" kern="100" dirty="0" smtClean="0">
                <a:latin typeface="Times New Roman" panose="02020603050405020304"/>
                <a:cs typeface="Times New Roman" panose="02020603050405020304"/>
              </a:rPr>
              <a:t>达的思想感情进行具体分析，在分析中体现其相同点 </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cs typeface="Times New Roman" panose="02020603050405020304"/>
              </a:rPr>
              <a:t>   </a:t>
            </a:r>
            <a:r>
              <a:rPr lang="zh-CN" altLang="en-US" sz="2400" b="1" kern="100" dirty="0" smtClean="0">
                <a:latin typeface="Times New Roman" panose="02020603050405020304"/>
                <a:cs typeface="Times New Roman" panose="02020603050405020304"/>
              </a:rPr>
              <a:t>或不同点。</a:t>
            </a:r>
            <a:r>
              <a:rPr lang="en-US" sz="2400" b="1" kern="100" dirty="0" smtClean="0">
                <a:latin typeface="宋体" panose="02010600030101010101" pitchFamily="2" charset="-122"/>
                <a:cs typeface="Times New Roman" panose="02020603050405020304"/>
              </a:rPr>
              <a:t>④</a:t>
            </a:r>
            <a:r>
              <a:rPr lang="zh-CN" altLang="en-US" sz="2400" b="1" kern="100" dirty="0" smtClean="0">
                <a:latin typeface="Times New Roman" panose="02020603050405020304"/>
                <a:cs typeface="Times New Roman" panose="02020603050405020304"/>
              </a:rPr>
              <a:t>组织答案时，应先指出诗歌所用的手法，</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cs typeface="Times New Roman" panose="02020603050405020304"/>
              </a:rPr>
              <a:t>   </a:t>
            </a:r>
            <a:r>
              <a:rPr lang="zh-CN" altLang="en-US" sz="2400" b="1" kern="100" dirty="0" smtClean="0">
                <a:latin typeface="Times New Roman" panose="02020603050405020304"/>
                <a:cs typeface="Times New Roman" panose="02020603050405020304"/>
              </a:rPr>
              <a:t>继而结合诗歌内容进行分析，最后指出其表达效果。</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ea typeface="黑体" panose="02010600030101010101" charset="-122"/>
                <a:cs typeface="Courier New" panose="02070309020205020404"/>
              </a:rPr>
              <a:t>  </a:t>
            </a:r>
            <a:r>
              <a:rPr lang="en-US" sz="2400" b="1" kern="100" dirty="0" smtClean="0">
                <a:latin typeface="+mj-ea"/>
                <a:ea typeface="+mj-ea"/>
                <a:cs typeface="Courier New" panose="02070309020205020404"/>
              </a:rPr>
              <a:t> [</a:t>
            </a:r>
            <a:r>
              <a:rPr lang="zh-CN" altLang="en-US" sz="2400" b="1" kern="100" dirty="0" smtClean="0">
                <a:latin typeface="+mj-ea"/>
                <a:ea typeface="+mj-ea"/>
                <a:cs typeface="Times New Roman" panose="02020603050405020304"/>
              </a:rPr>
              <a:t>答题模板</a:t>
            </a:r>
            <a:r>
              <a:rPr lang="en-US" sz="2400" b="1" kern="100" dirty="0" smtClean="0">
                <a:latin typeface="+mj-ea"/>
                <a:ea typeface="+mj-ea"/>
                <a:cs typeface="Courier New" panose="02070309020205020404"/>
              </a:rPr>
              <a:t>] </a:t>
            </a:r>
            <a:r>
              <a:rPr lang="zh-CN" altLang="en-US" sz="2400" b="1" kern="100" dirty="0" smtClean="0">
                <a:latin typeface="Times New Roman" panose="02020603050405020304"/>
                <a:cs typeface="Times New Roman" panose="02020603050405020304"/>
              </a:rPr>
              <a:t>前诗运用了</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手法</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具体分析</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，表现出诗</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cs typeface="Times New Roman" panose="02020603050405020304"/>
              </a:rPr>
              <a:t>   </a:t>
            </a:r>
            <a:r>
              <a:rPr lang="zh-CN" altLang="en-US" sz="2400" b="1" kern="100" dirty="0" smtClean="0">
                <a:latin typeface="Times New Roman" panose="02020603050405020304"/>
                <a:cs typeface="Times New Roman" panose="02020603050405020304"/>
              </a:rPr>
              <a:t>人的</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，抒发了</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的情感；后诗则用了</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手法</a:t>
            </a:r>
            <a:r>
              <a:rPr lang="en-US" sz="2400" b="1" kern="100" dirty="0" smtClean="0">
                <a:latin typeface="Times New Roman" panose="02020603050405020304"/>
                <a:cs typeface="Courier New" panose="02070309020205020404"/>
              </a:rPr>
              <a:t>(</a:t>
            </a:r>
          </a:p>
          <a:p>
            <a:pPr indent="266700" algn="just">
              <a:lnSpc>
                <a:spcPts val="3500"/>
              </a:lnSpc>
              <a:spcAft>
                <a:spcPts val="0"/>
              </a:spcAft>
            </a:pPr>
            <a:r>
              <a:rPr lang="en-US" altLang="zh-CN" sz="2400" b="1" kern="100" dirty="0" smtClean="0">
                <a:latin typeface="Times New Roman" panose="02020603050405020304"/>
                <a:cs typeface="Courier New" panose="02070309020205020404"/>
              </a:rPr>
              <a:t>   </a:t>
            </a:r>
            <a:r>
              <a:rPr lang="zh-CN" altLang="en-US" sz="2400" b="1" kern="100" dirty="0" smtClean="0">
                <a:latin typeface="Times New Roman" panose="02020603050405020304"/>
                <a:cs typeface="Times New Roman" panose="02020603050405020304"/>
              </a:rPr>
              <a:t>具体分析</a:t>
            </a:r>
            <a:r>
              <a:rPr lang="en-US"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Times New Roman" panose="02020603050405020304"/>
              </a:rPr>
              <a:t>，表现出诗人的</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，抒发了</a:t>
            </a:r>
            <a:r>
              <a:rPr lang="en-US" altLang="zh-CN"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的情感。</a:t>
            </a:r>
            <a:endParaRPr lang="zh-CN" sz="2400" b="1" kern="100" dirty="0">
              <a:latin typeface="宋体" panose="02010600030101010101" pitchFamily="2" charset="-122"/>
              <a:cs typeface="Courier New" panose="02070309020205020404"/>
            </a:endParaRPr>
          </a:p>
        </p:txBody>
      </p:sp>
      <p:grpSp>
        <p:nvGrpSpPr>
          <p:cNvPr id="7" name="组合 6"/>
          <p:cNvGrpSpPr/>
          <p:nvPr/>
        </p:nvGrpSpPr>
        <p:grpSpPr>
          <a:xfrm>
            <a:off x="0" y="3071810"/>
            <a:ext cx="609600" cy="1857388"/>
            <a:chOff x="0" y="2714620"/>
            <a:chExt cx="609600" cy="1857388"/>
          </a:xfrm>
        </p:grpSpPr>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936625"/>
            <a:ext cx="7920038" cy="5399088"/>
          </a:xfrm>
          <a:prstGeom prst="rect">
            <a:avLst/>
          </a:prstGeom>
          <a:noFill/>
          <a:ln w="9525">
            <a:noFill/>
            <a:miter lim="800000"/>
          </a:ln>
        </p:spPr>
        <p:txBody>
          <a:bodyPr/>
          <a:lstStyle/>
          <a:p>
            <a:pPr indent="266700" algn="just">
              <a:lnSpc>
                <a:spcPts val="3500"/>
              </a:lnSpc>
              <a:spcAft>
                <a:spcPts val="0"/>
              </a:spcAft>
            </a:pPr>
            <a:r>
              <a:rPr lang="zh-CN" altLang="en-US" sz="2400" b="1" kern="100" dirty="0" smtClean="0">
                <a:latin typeface="黑体" panose="02010600030101010101" charset="-122"/>
                <a:ea typeface="黑体" panose="02010600030101010101" charset="-122"/>
                <a:cs typeface="Courier New" panose="02070309020205020404"/>
              </a:rPr>
              <a:t>例</a:t>
            </a:r>
            <a:r>
              <a:rPr lang="en-US" sz="2400" b="1" kern="100" dirty="0" smtClean="0">
                <a:latin typeface="黑体" panose="02010600030101010101" charset="-122"/>
                <a:ea typeface="黑体" panose="02010600030101010101" charset="-122"/>
                <a:cs typeface="Courier New" panose="02070309020205020404"/>
              </a:rPr>
              <a:t>14 </a:t>
            </a:r>
            <a:r>
              <a:rPr lang="zh-CN" altLang="en-US" sz="2400" b="1" kern="100" dirty="0" smtClean="0">
                <a:latin typeface="Times New Roman" panose="02020603050405020304"/>
                <a:cs typeface="Times New Roman" panose="02020603050405020304"/>
              </a:rPr>
              <a:t>阅读下面两首宋诗，完成题目。</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黑体" panose="02010600030101010101" charset="-122"/>
                <a:cs typeface="Times New Roman" panose="02020603050405020304"/>
              </a:rPr>
              <a:t>闲　居</a:t>
            </a:r>
          </a:p>
          <a:p>
            <a:pPr indent="266700" algn="ctr">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司马光</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故人通贵绝相过，门外真堪置雀罗。</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我已幽慵僮更懒，雨来春草一番多。</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黑体" panose="02010600030101010101" charset="-122"/>
                <a:cs typeface="Times New Roman" panose="02020603050405020304"/>
              </a:rPr>
              <a:t>客中初夏</a:t>
            </a:r>
          </a:p>
          <a:p>
            <a:pPr indent="266700" algn="ctr">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司马光</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四月清和雨乍晴，南山当户转分明。</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更无柳絮因风起，惟有葵花向日倾。</a:t>
            </a:r>
            <a:endParaRPr lang="zh-CN" altLang="en-US" sz="2400" b="1" kern="100" dirty="0" smtClean="0">
              <a:latin typeface="宋体" panose="02010600030101010101" pitchFamily="2" charset="-122"/>
              <a:cs typeface="Courier New" panose="02070309020205020404"/>
            </a:endParaRPr>
          </a:p>
        </p:txBody>
      </p:sp>
      <p:grpSp>
        <p:nvGrpSpPr>
          <p:cNvPr id="7" name="组合 6"/>
          <p:cNvGrpSpPr/>
          <p:nvPr/>
        </p:nvGrpSpPr>
        <p:grpSpPr>
          <a:xfrm>
            <a:off x="0" y="3071810"/>
            <a:ext cx="609600" cy="1857388"/>
            <a:chOff x="0" y="2714620"/>
            <a:chExt cx="609600" cy="1857388"/>
          </a:xfrm>
        </p:grpSpPr>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936625"/>
            <a:ext cx="7920038" cy="5399088"/>
          </a:xfrm>
          <a:prstGeom prst="rect">
            <a:avLst/>
          </a:prstGeom>
          <a:noFill/>
          <a:ln w="9525">
            <a:noFill/>
            <a:miter lim="800000"/>
          </a:ln>
        </p:spPr>
        <p:txBody>
          <a:bodyPr/>
          <a:lstStyle/>
          <a:p>
            <a:pPr indent="266700" algn="just">
              <a:lnSpc>
                <a:spcPts val="3500"/>
              </a:lnSpc>
              <a:spcAft>
                <a:spcPts val="0"/>
              </a:spcAft>
            </a:pPr>
            <a:r>
              <a:rPr lang="en-US" sz="2400" b="1" kern="100" dirty="0" smtClean="0">
                <a:latin typeface="Times New Roman" panose="02020603050405020304"/>
                <a:ea typeface="黑体" panose="02010600030101010101" charset="-122"/>
                <a:cs typeface="Courier New" panose="02070309020205020404"/>
              </a:rPr>
              <a:t>[</a:t>
            </a:r>
            <a:r>
              <a:rPr lang="zh-CN" altLang="en-US" sz="2400" b="1" kern="100" dirty="0" smtClean="0">
                <a:latin typeface="Times New Roman" panose="02020603050405020304"/>
                <a:ea typeface="黑体" panose="02010600030101010101" charset="-122"/>
                <a:cs typeface="Times New Roman" panose="02020603050405020304"/>
              </a:rPr>
              <a:t>注</a:t>
            </a:r>
            <a:r>
              <a:rPr lang="en-US" sz="2400" b="1" kern="100" dirty="0" smtClean="0">
                <a:latin typeface="Times New Roman" panose="02020603050405020304"/>
                <a:ea typeface="黑体" panose="02010600030101010101" charset="-122"/>
                <a:cs typeface="Courier New" panose="02070309020205020404"/>
              </a:rPr>
              <a:t>]</a:t>
            </a:r>
            <a:r>
              <a:rPr lang="en-US" sz="2400" b="1" kern="100" dirty="0" smtClean="0">
                <a:latin typeface="Times New Roman" panose="02020603050405020304"/>
                <a:ea typeface="仿宋_GB2312" panose="02010609030101010101" charset="-122"/>
                <a:cs typeface="Courier New" panose="02070309020205020404"/>
              </a:rPr>
              <a:t> </a:t>
            </a:r>
            <a:r>
              <a:rPr lang="zh-CN" altLang="en-US" sz="2400" b="1" kern="100" dirty="0" smtClean="0">
                <a:latin typeface="Times New Roman" panose="02020603050405020304"/>
                <a:ea typeface="仿宋_GB2312" panose="02010609030101010101" charset="-122"/>
                <a:cs typeface="Times New Roman" panose="02020603050405020304"/>
              </a:rPr>
              <a:t>宋神宗熙宁三年</a:t>
            </a:r>
            <a:r>
              <a:rPr lang="en-US" sz="2400" b="1" kern="100" dirty="0" smtClean="0">
                <a:latin typeface="Times New Roman" panose="02020603050405020304"/>
                <a:ea typeface="仿宋_GB2312" panose="02010609030101010101" charset="-122"/>
                <a:cs typeface="Courier New" panose="02070309020205020404"/>
              </a:rPr>
              <a:t>(1070)</a:t>
            </a:r>
            <a:r>
              <a:rPr lang="zh-CN" altLang="en-US" sz="2400" b="1" kern="100" dirty="0" smtClean="0">
                <a:latin typeface="Times New Roman" panose="02020603050405020304"/>
                <a:ea typeface="仿宋_GB2312" panose="02010609030101010101" charset="-122"/>
                <a:cs typeface="Times New Roman" panose="02020603050405020304"/>
              </a:rPr>
              <a:t>，王安石的变法达到高潮，</a:t>
            </a:r>
            <a:endParaRPr lang="en-US" altLang="zh-CN" sz="2400" b="1" kern="100" dirty="0" smtClean="0">
              <a:latin typeface="Times New Roman" panose="02020603050405020304"/>
              <a:ea typeface="仿宋_GB2312" panose="02010609030101010101"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司马光竭力反对新法，因而被迫离开汴京，不久退居洛</a:t>
            </a:r>
            <a:endParaRPr lang="en-US" altLang="zh-CN" sz="2400" b="1" kern="100" dirty="0" smtClean="0">
              <a:latin typeface="Times New Roman" panose="02020603050405020304"/>
              <a:ea typeface="仿宋_GB2312" panose="02010609030101010101"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阳，直到哲宗即位才回京任职。这两首诗都是在洛阳时</a:t>
            </a:r>
            <a:endParaRPr lang="en-US" altLang="zh-CN" sz="2400" b="1" kern="100" dirty="0" smtClean="0">
              <a:latin typeface="Times New Roman" panose="02020603050405020304"/>
              <a:ea typeface="仿宋_GB2312" panose="02010609030101010101"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写的。</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请指出两首诗都在抒情方式上的异同。</a:t>
            </a:r>
            <a:r>
              <a:rPr lang="en-US" sz="2400" b="1" kern="100" dirty="0" smtClean="0">
                <a:latin typeface="Times New Roman" panose="02020603050405020304"/>
                <a:ea typeface="仿宋_GB2312" panose="02010609030101010101" charset="-122"/>
                <a:cs typeface="Courier New" panose="02070309020205020404"/>
              </a:rPr>
              <a:t>(6</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p>
          <a:p>
            <a:pPr indent="266700" algn="just">
              <a:lnSpc>
                <a:spcPts val="3500"/>
              </a:lnSpc>
              <a:spcAft>
                <a:spcPts val="0"/>
              </a:spcAft>
            </a:pP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相同：两首诗都有借景抒情的诗句，</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闲居</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借</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春草</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抒情，</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客中初夏</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借</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柳絮</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葵花</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抒情。</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 (</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手法说成</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p>
          <a:p>
            <a:pPr indent="266700" algn="just">
              <a:lnSpc>
                <a:spcPts val="3500"/>
              </a:lnSpc>
              <a:spcAft>
                <a:spcPts val="0"/>
              </a:spcAft>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以景结情</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也可以</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)(2</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分</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a:lnSpc>
                <a:spcPts val="3500"/>
              </a:lnSpc>
            </a:pP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    不同：</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闲居</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前三句是直抒胸臆，最后一句以景结情，</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a:lnSpc>
                <a:spcPts val="3500"/>
              </a:lnSpc>
            </a:pP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    </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借春草抒情；</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客中初夏</a:t>
            </a: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描写了初夏雨后之景，全诗  </a:t>
            </a:r>
            <a:endParaRPr lang="en-US" altLang="zh-CN" sz="2400" b="1" dirty="0" smtClean="0">
              <a:solidFill>
                <a:srgbClr val="990033"/>
              </a:solidFill>
              <a:latin typeface="Times New Roman" panose="02020603050405020304" pitchFamily="18" charset="0"/>
              <a:ea typeface="+mn-ea"/>
              <a:cs typeface="Times New Roman" panose="02020603050405020304" pitchFamily="18" charset="0"/>
            </a:endParaRPr>
          </a:p>
          <a:p>
            <a:pPr>
              <a:lnSpc>
                <a:spcPts val="3500"/>
              </a:lnSpc>
            </a:pPr>
            <a:r>
              <a:rPr lang="en-US" altLang="zh-CN" sz="2400" b="1" dirty="0" smtClean="0">
                <a:solidFill>
                  <a:srgbClr val="990033"/>
                </a:solidFill>
                <a:latin typeface="Times New Roman" panose="02020603050405020304" pitchFamily="18" charset="0"/>
                <a:ea typeface="+mn-ea"/>
                <a:cs typeface="Times New Roman" panose="02020603050405020304" pitchFamily="18" charset="0"/>
              </a:rPr>
              <a:t>    </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借景抒情。</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(4</a:t>
            </a:r>
            <a:r>
              <a:rPr lang="zh-CN" altLang="en-US" sz="2400" b="1" dirty="0" smtClean="0">
                <a:solidFill>
                  <a:srgbClr val="990033"/>
                </a:solidFill>
                <a:latin typeface="Times New Roman" panose="02020603050405020304" pitchFamily="18" charset="0"/>
                <a:ea typeface="+mn-ea"/>
                <a:cs typeface="Times New Roman" panose="02020603050405020304" pitchFamily="18" charset="0"/>
              </a:rPr>
              <a:t>分</a:t>
            </a:r>
            <a:r>
              <a:rPr lang="en-US" altLang="en-US" sz="2400" b="1" dirty="0" smtClean="0">
                <a:solidFill>
                  <a:srgbClr val="990033"/>
                </a:solidFill>
                <a:latin typeface="Times New Roman" panose="02020603050405020304" pitchFamily="18" charset="0"/>
                <a:ea typeface="+mn-ea"/>
                <a:cs typeface="Times New Roman" panose="02020603050405020304" pitchFamily="18" charset="0"/>
              </a:rPr>
              <a:t>)</a:t>
            </a:r>
            <a:endParaRPr lang="zh-CN" altLang="en-US" sz="2400" b="1" dirty="0" smtClean="0">
              <a:solidFill>
                <a:srgbClr val="990033"/>
              </a:solidFill>
              <a:latin typeface="Times New Roman" panose="02020603050405020304" pitchFamily="18" charset="0"/>
              <a:ea typeface="+mn-ea"/>
              <a:cs typeface="Times New Roman" panose="02020603050405020304" pitchFamily="18" charset="0"/>
            </a:endParaRPr>
          </a:p>
        </p:txBody>
      </p:sp>
      <p:grpSp>
        <p:nvGrpSpPr>
          <p:cNvPr id="7" name="组合 6"/>
          <p:cNvGrpSpPr/>
          <p:nvPr/>
        </p:nvGrpSpPr>
        <p:grpSpPr>
          <a:xfrm>
            <a:off x="0" y="3071810"/>
            <a:ext cx="609600" cy="1857388"/>
            <a:chOff x="0" y="2714620"/>
            <a:chExt cx="609600" cy="1857388"/>
          </a:xfrm>
        </p:grpSpPr>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animEffect transition="in" filter="box(in)">
                                      <p:cBhvr>
                                        <p:cTn id="7" dur="500"/>
                                        <p:tgtEl>
                                          <p:spTgt spid="9">
                                            <p:txEl>
                                              <p:pRg st="6" end="6"/>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9">
                                            <p:txEl>
                                              <p:pRg st="7" end="7"/>
                                            </p:txEl>
                                          </p:spTgt>
                                        </p:tgtEl>
                                        <p:attrNameLst>
                                          <p:attrName>style.visibility</p:attrName>
                                        </p:attrNameLst>
                                      </p:cBhvr>
                                      <p:to>
                                        <p:strVal val="visible"/>
                                      </p:to>
                                    </p:set>
                                    <p:animEffect transition="in" filter="box(in)">
                                      <p:cBhvr>
                                        <p:cTn id="10" dur="500"/>
                                        <p:tgtEl>
                                          <p:spTgt spid="9">
                                            <p:txEl>
                                              <p:pRg st="7" end="7"/>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9">
                                            <p:txEl>
                                              <p:pRg st="8" end="8"/>
                                            </p:txEl>
                                          </p:spTgt>
                                        </p:tgtEl>
                                        <p:attrNameLst>
                                          <p:attrName>style.visibility</p:attrName>
                                        </p:attrNameLst>
                                      </p:cBhvr>
                                      <p:to>
                                        <p:strVal val="visible"/>
                                      </p:to>
                                    </p:set>
                                    <p:animEffect transition="in" filter="box(in)">
                                      <p:cBhvr>
                                        <p:cTn id="13" dur="500"/>
                                        <p:tgtEl>
                                          <p:spTgt spid="9">
                                            <p:txEl>
                                              <p:pRg st="8" end="8"/>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9">
                                            <p:txEl>
                                              <p:pRg st="9" end="9"/>
                                            </p:txEl>
                                          </p:spTgt>
                                        </p:tgtEl>
                                        <p:attrNameLst>
                                          <p:attrName>style.visibility</p:attrName>
                                        </p:attrNameLst>
                                      </p:cBhvr>
                                      <p:to>
                                        <p:strVal val="visible"/>
                                      </p:to>
                                    </p:set>
                                    <p:animEffect transition="in" filter="box(in)">
                                      <p:cBhvr>
                                        <p:cTn id="16" dur="500"/>
                                        <p:tgtEl>
                                          <p:spTgt spid="9">
                                            <p:txEl>
                                              <p:pRg st="9" end="9"/>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9">
                                            <p:txEl>
                                              <p:pRg st="10" end="10"/>
                                            </p:txEl>
                                          </p:spTgt>
                                        </p:tgtEl>
                                        <p:attrNameLst>
                                          <p:attrName>style.visibility</p:attrName>
                                        </p:attrNameLst>
                                      </p:cBhvr>
                                      <p:to>
                                        <p:strVal val="visible"/>
                                      </p:to>
                                    </p:set>
                                    <p:animEffect transition="in" filter="box(in)">
                                      <p:cBhvr>
                                        <p:cTn id="19" dur="500"/>
                                        <p:tgtEl>
                                          <p:spTgt spid="9">
                                            <p:txEl>
                                              <p:pRg st="10" end="10"/>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9">
                                            <p:txEl>
                                              <p:pRg st="11" end="11"/>
                                            </p:txEl>
                                          </p:spTgt>
                                        </p:tgtEl>
                                        <p:attrNameLst>
                                          <p:attrName>style.visibility</p:attrName>
                                        </p:attrNameLst>
                                      </p:cBhvr>
                                      <p:to>
                                        <p:strVal val="visible"/>
                                      </p:to>
                                    </p:set>
                                    <p:animEffect transition="in" filter="box(in)">
                                      <p:cBhvr>
                                        <p:cTn id="22"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aseline="-25000"/>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aseline="-25000"/>
            </a:p>
          </p:txBody>
        </p:sp>
      </p:gr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6148" name="矩形 23"/>
          <p:cNvSpPr>
            <a:spLocks noChangeArrowheads="1"/>
          </p:cNvSpPr>
          <p:nvPr/>
        </p:nvSpPr>
        <p:spPr bwMode="auto">
          <a:xfrm>
            <a:off x="649288" y="1428736"/>
            <a:ext cx="7916862" cy="4953014"/>
          </a:xfrm>
          <a:prstGeom prst="rect">
            <a:avLst/>
          </a:prstGeom>
          <a:noFill/>
          <a:ln w="9525">
            <a:noFill/>
            <a:miter lim="800000"/>
          </a:ln>
        </p:spPr>
        <p:txBody>
          <a:bodyPr/>
          <a:lstStyle/>
          <a:p>
            <a:pPr>
              <a:lnSpc>
                <a:spcPts val="3500"/>
              </a:lnSpc>
            </a:pPr>
            <a:r>
              <a:rPr lang="en-US" altLang="zh-CN" sz="2400" b="1" dirty="0" smtClean="0">
                <a:latin typeface="Times New Roman" panose="02020603050405020304" pitchFamily="18" charset="0"/>
                <a:cs typeface="Times New Roman" panose="02020603050405020304" pitchFamily="18" charset="0"/>
              </a:rPr>
              <a:t>4</a:t>
            </a:r>
            <a:r>
              <a:rPr lang="zh-CN" altLang="en-US" sz="2400" b="1" dirty="0" smtClean="0">
                <a:latin typeface="Times New Roman" panose="02020603050405020304" pitchFamily="18" charset="0"/>
                <a:cs typeface="Times New Roman" panose="02020603050405020304" pitchFamily="18" charset="0"/>
              </a:rPr>
              <a:t>．古代诗歌鉴赏题在具体内容上，侧重对语言、形象、</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表达技巧及作者的思想情感的考查。对形象、表达技</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巧、思想情感的考查是古代诗歌鉴赏题中命题的重点，</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尤其是对思想情感的考查每年都会涉及，因此在依据</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考纲考点备考的过程中，要侧重对这几个考点的训练。</a:t>
            </a:r>
          </a:p>
          <a:p>
            <a:pPr>
              <a:lnSpc>
                <a:spcPts val="3500"/>
              </a:lnSpc>
            </a:pPr>
            <a:r>
              <a:rPr lang="en-US" altLang="zh-CN" sz="2400" b="1" dirty="0" smtClean="0">
                <a:latin typeface="Times New Roman" panose="02020603050405020304" pitchFamily="18" charset="0"/>
                <a:cs typeface="Times New Roman" panose="02020603050405020304" pitchFamily="18" charset="0"/>
              </a:rPr>
              <a:t>5</a:t>
            </a:r>
            <a:r>
              <a:rPr lang="zh-CN" altLang="en-US" sz="2400" b="1" dirty="0" smtClean="0">
                <a:latin typeface="Times New Roman" panose="02020603050405020304" pitchFamily="18" charset="0"/>
                <a:cs typeface="Times New Roman" panose="02020603050405020304" pitchFamily="18" charset="0"/>
              </a:rPr>
              <a:t>．关于古代诗歌鉴赏题的备考，一定要注意读懂诗歌，</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要把古诗词当作文言文来对待。读懂诗歌，是第一步。</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如果读不懂诗歌，鉴赏也就无从谈起，这是必须明确</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的一点。近三年的古代诗歌鉴赏题尤为明显地体现了</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这一点。</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pic>
        <p:nvPicPr>
          <p:cNvPr id="229377" name="Picture 1" descr="C:\Documents and Settings\Administrator\桌面\全品文教.jpg"/>
          <p:cNvPicPr>
            <a:picLocks noChangeAspect="1" noChangeArrowheads="1"/>
          </p:cNvPicPr>
          <p:nvPr/>
        </p:nvPicPr>
        <p:blipFill>
          <a:blip r:embed="rId3" cstate="print"/>
          <a:srcRect/>
          <a:stretch>
            <a:fillRect/>
          </a:stretch>
        </p:blipFill>
        <p:spPr bwMode="auto">
          <a:xfrm>
            <a:off x="7000892" y="785794"/>
            <a:ext cx="1676400" cy="557213"/>
          </a:xfrm>
          <a:prstGeom prst="rect">
            <a:avLst/>
          </a:prstGeom>
          <a:noFill/>
        </p:spPr>
      </p:pic>
    </p:spTree>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936625"/>
            <a:ext cx="7920038" cy="5399088"/>
          </a:xfrm>
          <a:prstGeom prst="rect">
            <a:avLst/>
          </a:prstGeom>
          <a:noFill/>
          <a:ln w="9525">
            <a:noFill/>
            <a:miter lim="800000"/>
          </a:ln>
        </p:spPr>
        <p:txBody>
          <a:bodyPr/>
          <a:lstStyle/>
          <a:p>
            <a:pPr algn="just">
              <a:lnSpc>
                <a:spcPts val="3500"/>
              </a:lnSpc>
              <a:spcAft>
                <a:spcPts val="0"/>
              </a:spcAft>
            </a:pPr>
            <a:r>
              <a:rPr lang="zh-CN" altLang="en-US" sz="2400" b="1" kern="100" dirty="0" smtClean="0">
                <a:latin typeface="Times New Roman" panose="02020603050405020304"/>
                <a:ea typeface="黑体" panose="02010600030101010101" charset="-122"/>
                <a:cs typeface="Times New Roman" panose="02020603050405020304"/>
              </a:rPr>
              <a:t>四、情感类比较</a:t>
            </a:r>
          </a:p>
          <a:p>
            <a:pPr indent="266700" algn="just">
              <a:lnSpc>
                <a:spcPts val="3500"/>
              </a:lnSpc>
              <a:spcAft>
                <a:spcPts val="0"/>
              </a:spcAft>
            </a:pPr>
            <a:r>
              <a:rPr lang="en-US" sz="2400" b="1" kern="100" dirty="0" smtClean="0">
                <a:latin typeface="Times New Roman" panose="02020603050405020304"/>
                <a:ea typeface="黑体" panose="02010600030101010101" charset="-122"/>
                <a:cs typeface="Courier New" panose="02070309020205020404"/>
              </a:rPr>
              <a:t>   </a:t>
            </a:r>
            <a:r>
              <a:rPr lang="en-US" sz="2400" b="1" kern="100" dirty="0" smtClean="0">
                <a:latin typeface="+mj-ea"/>
                <a:ea typeface="+mj-ea"/>
                <a:cs typeface="Courier New" panose="02070309020205020404"/>
              </a:rPr>
              <a:t>[</a:t>
            </a:r>
            <a:r>
              <a:rPr lang="zh-CN" altLang="en-US" sz="2400" b="1" kern="100" dirty="0" smtClean="0">
                <a:latin typeface="+mj-ea"/>
                <a:ea typeface="+mj-ea"/>
                <a:cs typeface="Times New Roman" panose="02020603050405020304"/>
              </a:rPr>
              <a:t>解题方法</a:t>
            </a:r>
            <a:r>
              <a:rPr lang="en-US" sz="2400" b="1" kern="100" dirty="0" smtClean="0">
                <a:latin typeface="+mj-ea"/>
                <a:ea typeface="+mj-ea"/>
                <a:cs typeface="Courier New" panose="02070309020205020404"/>
              </a:rPr>
              <a:t>] </a:t>
            </a:r>
            <a:r>
              <a:rPr lang="en-US" sz="2400" b="1" kern="100" dirty="0" smtClean="0">
                <a:latin typeface="宋体" panose="02010600030101010101" pitchFamily="2" charset="-122"/>
                <a:cs typeface="Times New Roman" panose="02020603050405020304"/>
              </a:rPr>
              <a:t>①</a:t>
            </a:r>
            <a:r>
              <a:rPr lang="zh-CN" altLang="en-US" sz="2400" b="1" kern="100" dirty="0" smtClean="0">
                <a:latin typeface="Times New Roman" panose="02020603050405020304"/>
                <a:cs typeface="Times New Roman" panose="02020603050405020304"/>
              </a:rPr>
              <a:t>联系时代背景和作者的境遇，分析作者</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altLang="zh-CN" sz="2400" b="1" kern="100" dirty="0" smtClean="0">
                <a:latin typeface="Times New Roman" panose="02020603050405020304"/>
                <a:cs typeface="Times New Roman" panose="02020603050405020304"/>
              </a:rPr>
              <a:t>   </a:t>
            </a:r>
            <a:r>
              <a:rPr lang="zh-CN" altLang="en-US" sz="2400" b="1" kern="100" dirty="0" smtClean="0">
                <a:latin typeface="Times New Roman" panose="02020603050405020304"/>
                <a:cs typeface="Times New Roman" panose="02020603050405020304"/>
              </a:rPr>
              <a:t>的心情。</a:t>
            </a:r>
            <a:r>
              <a:rPr lang="en-US" sz="2400" b="1" kern="100" dirty="0" smtClean="0">
                <a:latin typeface="宋体" panose="02010600030101010101" pitchFamily="2" charset="-122"/>
                <a:cs typeface="Times New Roman" panose="02020603050405020304"/>
              </a:rPr>
              <a:t>②</a:t>
            </a:r>
            <a:r>
              <a:rPr lang="zh-CN" altLang="en-US" sz="2400" b="1" kern="100" dirty="0" smtClean="0">
                <a:latin typeface="Times New Roman" panose="02020603050405020304"/>
                <a:cs typeface="Times New Roman" panose="02020603050405020304"/>
              </a:rPr>
              <a:t>根据诗歌的类型，分析诗人所表达的感情。 </a:t>
            </a:r>
            <a:endParaRPr lang="en-US" altLang="zh-CN" sz="2400" b="1" kern="100" dirty="0" smtClean="0">
              <a:latin typeface="Times New Roman" panose="02020603050405020304"/>
              <a:cs typeface="Times New Roman" panose="02020603050405020304"/>
            </a:endParaRPr>
          </a:p>
          <a:p>
            <a:pPr indent="266700" algn="just">
              <a:lnSpc>
                <a:spcPts val="3500"/>
              </a:lnSpc>
              <a:spcAft>
                <a:spcPts val="0"/>
              </a:spcAft>
            </a:pPr>
            <a:r>
              <a:rPr lang="en-US" sz="2400" b="1" kern="100" dirty="0" smtClean="0">
                <a:latin typeface="Times New Roman" panose="02020603050405020304"/>
                <a:cs typeface="Times New Roman" panose="02020603050405020304"/>
              </a:rPr>
              <a:t>   </a:t>
            </a:r>
            <a:r>
              <a:rPr lang="en-US" sz="2400" b="1" kern="100" dirty="0" smtClean="0">
                <a:latin typeface="宋体" panose="02010600030101010101" pitchFamily="2" charset="-122"/>
                <a:cs typeface="Times New Roman" panose="02020603050405020304"/>
              </a:rPr>
              <a:t>③</a:t>
            </a:r>
            <a:r>
              <a:rPr lang="zh-CN" altLang="en-US" sz="2400" b="1" kern="100" dirty="0" smtClean="0">
                <a:latin typeface="Times New Roman" panose="02020603050405020304"/>
                <a:cs typeface="Times New Roman" panose="02020603050405020304"/>
              </a:rPr>
              <a:t>结合全诗内容，分析诗歌主旨，进行恰当的鉴赏。</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ea typeface="黑体" panose="02010600030101010101" charset="-122"/>
                <a:cs typeface="Courier New" panose="02070309020205020404"/>
              </a:rPr>
              <a:t>  </a:t>
            </a:r>
            <a:r>
              <a:rPr lang="en-US" sz="2400" b="1" kern="100" dirty="0" smtClean="0">
                <a:latin typeface="+mj-ea"/>
                <a:ea typeface="+mj-ea"/>
                <a:cs typeface="Courier New" panose="02070309020205020404"/>
              </a:rPr>
              <a:t> [</a:t>
            </a:r>
            <a:r>
              <a:rPr lang="zh-CN" altLang="en-US" sz="2400" b="1" kern="100" dirty="0" smtClean="0">
                <a:latin typeface="+mj-ea"/>
                <a:ea typeface="+mj-ea"/>
                <a:cs typeface="Times New Roman" panose="02020603050405020304"/>
              </a:rPr>
              <a:t>答题模板</a:t>
            </a:r>
            <a:r>
              <a:rPr lang="en-US" sz="2400" b="1" kern="100" dirty="0" smtClean="0">
                <a:latin typeface="+mj-ea"/>
                <a:ea typeface="+mj-ea"/>
                <a:cs typeface="Courier New" panose="02070309020205020404"/>
              </a:rPr>
              <a:t>] </a:t>
            </a:r>
            <a:r>
              <a:rPr lang="zh-CN" altLang="en-US" sz="2400" b="1" kern="100" dirty="0" smtClean="0">
                <a:latin typeface="Times New Roman" panose="02020603050405020304"/>
                <a:cs typeface="Times New Roman" panose="02020603050405020304"/>
              </a:rPr>
              <a:t>相同点：两首诗都写了</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，表现出</a:t>
            </a:r>
            <a:r>
              <a:rPr lang="en-US" sz="2400" b="1" kern="100" dirty="0" smtClean="0">
                <a:latin typeface="宋体" panose="02010600030101010101" pitchFamily="2" charset="-122"/>
                <a:cs typeface="Times New Roman" panose="02020603050405020304"/>
              </a:rPr>
              <a:t>……</a:t>
            </a:r>
          </a:p>
          <a:p>
            <a:pPr indent="266700" algn="just">
              <a:lnSpc>
                <a:spcPts val="3500"/>
              </a:lnSpc>
              <a:spcAft>
                <a:spcPts val="0"/>
              </a:spcAft>
            </a:pPr>
            <a:r>
              <a:rPr lang="en-US" altLang="zh-CN" sz="2400" b="1" kern="100" dirty="0" smtClean="0">
                <a:latin typeface="宋体" panose="02010600030101010101" pitchFamily="2" charset="-122"/>
                <a:cs typeface="Times New Roman" panose="02020603050405020304"/>
              </a:rPr>
              <a:t> </a:t>
            </a:r>
            <a:r>
              <a:rPr lang="zh-CN" altLang="en-US" sz="2400" b="1" kern="100" dirty="0" smtClean="0">
                <a:latin typeface="Times New Roman" panose="02020603050405020304"/>
                <a:cs typeface="Times New Roman" panose="02020603050405020304"/>
              </a:rPr>
              <a:t>的心情。</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cs typeface="Times New Roman" panose="02020603050405020304"/>
              </a:rPr>
              <a:t>  不同点：前诗侧重表现</a:t>
            </a:r>
            <a:r>
              <a:rPr lang="en-US" altLang="zh-CN"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，后诗侧重表现</a:t>
            </a:r>
            <a:r>
              <a:rPr lang="en-US" altLang="zh-CN"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cs typeface="Times New Roman" panose="02020603050405020304"/>
              </a:rPr>
              <a:t>。</a:t>
            </a:r>
            <a:endParaRPr lang="zh-CN" sz="2400" b="1" kern="100" dirty="0">
              <a:latin typeface="宋体" panose="02010600030101010101" pitchFamily="2" charset="-122"/>
              <a:cs typeface="Courier New" panose="02070309020205020404"/>
            </a:endParaRPr>
          </a:p>
        </p:txBody>
      </p:sp>
      <p:grpSp>
        <p:nvGrpSpPr>
          <p:cNvPr id="7" name="组合 6"/>
          <p:cNvGrpSpPr/>
          <p:nvPr/>
        </p:nvGrpSpPr>
        <p:grpSpPr>
          <a:xfrm>
            <a:off x="0" y="3071810"/>
            <a:ext cx="609600" cy="1857388"/>
            <a:chOff x="0" y="2714620"/>
            <a:chExt cx="609600" cy="1857388"/>
          </a:xfrm>
        </p:grpSpPr>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936625"/>
            <a:ext cx="7920038" cy="5399088"/>
          </a:xfrm>
          <a:prstGeom prst="rect">
            <a:avLst/>
          </a:prstGeom>
          <a:noFill/>
          <a:ln w="9525">
            <a:noFill/>
            <a:miter lim="800000"/>
          </a:ln>
        </p:spPr>
        <p:txBody>
          <a:bodyPr/>
          <a:lstStyle/>
          <a:p>
            <a:pPr indent="266700" algn="just">
              <a:lnSpc>
                <a:spcPts val="3500"/>
              </a:lnSpc>
              <a:spcAft>
                <a:spcPts val="0"/>
              </a:spcAft>
            </a:pPr>
            <a:r>
              <a:rPr lang="zh-CN" altLang="en-US" sz="2400" b="1" kern="100" dirty="0" smtClean="0">
                <a:latin typeface="黑体" panose="02010600030101010101" charset="-122"/>
                <a:ea typeface="黑体" panose="02010600030101010101" charset="-122"/>
                <a:cs typeface="Courier New" panose="02070309020205020404"/>
              </a:rPr>
              <a:t>例</a:t>
            </a:r>
            <a:r>
              <a:rPr lang="en-US" sz="2400" b="1" kern="100" dirty="0" smtClean="0">
                <a:latin typeface="黑体" panose="02010600030101010101" charset="-122"/>
                <a:ea typeface="黑体" panose="02010600030101010101" charset="-122"/>
                <a:cs typeface="Courier New" panose="02070309020205020404"/>
              </a:rPr>
              <a:t>15  </a:t>
            </a:r>
            <a:r>
              <a:rPr lang="zh-CN" altLang="en-US" sz="2400" b="1" kern="100" dirty="0" smtClean="0">
                <a:latin typeface="Times New Roman" panose="02020603050405020304"/>
                <a:cs typeface="Times New Roman" panose="02020603050405020304"/>
              </a:rPr>
              <a:t>阅读下面两首元曲，完成题目。</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黑体" panose="02010600030101010101" charset="-122"/>
                <a:ea typeface="黑体" panose="02010600030101010101" charset="-122"/>
                <a:cs typeface="Times New Roman" panose="02020603050405020304"/>
              </a:rPr>
              <a:t>水仙子</a:t>
            </a:r>
            <a:r>
              <a:rPr lang="en-US" sz="2400" b="1" kern="100" dirty="0" smtClean="0">
                <a:latin typeface="黑体" panose="02010600030101010101" charset="-122"/>
                <a:ea typeface="黑体" panose="02010600030101010101" charset="-122"/>
                <a:cs typeface="Courier New" panose="02070309020205020404"/>
              </a:rPr>
              <a:t>·</a:t>
            </a:r>
            <a:r>
              <a:rPr lang="zh-CN" altLang="en-US" sz="2400" b="1" kern="100" dirty="0" smtClean="0">
                <a:latin typeface="黑体" panose="02010600030101010101" charset="-122"/>
                <a:ea typeface="黑体" panose="02010600030101010101" charset="-122"/>
                <a:cs typeface="Times New Roman" panose="02020603050405020304"/>
              </a:rPr>
              <a:t>渡瓜洲</a:t>
            </a:r>
            <a:r>
              <a:rPr lang="zh-CN" altLang="en-US" sz="2400" b="1" kern="100" baseline="30000" dirty="0" smtClean="0">
                <a:latin typeface="宋体" panose="02010600030101010101" pitchFamily="2" charset="-122"/>
                <a:cs typeface="Times New Roman" panose="02020603050405020304"/>
              </a:rPr>
              <a:t>①</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赵善庆</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渚莲花脱锦衣收，风蓼青雕红穗秋，堤柳绿减长条</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瘦。系行人来去愁，别离情今古悠悠。南徐城下，西津　</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渡口，北固山头。</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en-US" altLang="zh-CN" sz="2400" b="1" kern="100" dirty="0" smtClean="0">
                <a:latin typeface="黑体" panose="02010600030101010101" charset="-122"/>
                <a:ea typeface="黑体" panose="02010600030101010101" charset="-122"/>
                <a:cs typeface="Times New Roman" panose="02020603050405020304"/>
              </a:rPr>
              <a:t>〔</a:t>
            </a:r>
            <a:r>
              <a:rPr lang="zh-CN" altLang="en-US" sz="2400" b="1" kern="100" dirty="0" smtClean="0">
                <a:latin typeface="黑体" panose="02010600030101010101" charset="-122"/>
                <a:ea typeface="黑体" panose="02010600030101010101" charset="-122"/>
                <a:cs typeface="Times New Roman" panose="02020603050405020304"/>
              </a:rPr>
              <a:t>正宫</a:t>
            </a:r>
            <a:r>
              <a:rPr lang="en-US" altLang="zh-CN" sz="2400" b="1" kern="100" dirty="0" smtClean="0">
                <a:latin typeface="黑体" panose="02010600030101010101" charset="-122"/>
                <a:ea typeface="黑体" panose="02010600030101010101" charset="-122"/>
                <a:cs typeface="Times New Roman" panose="02020603050405020304"/>
              </a:rPr>
              <a:t>〕</a:t>
            </a:r>
            <a:r>
              <a:rPr lang="zh-CN" altLang="en-US" sz="2400" b="1" kern="100" dirty="0" smtClean="0">
                <a:latin typeface="黑体" panose="02010600030101010101" charset="-122"/>
                <a:ea typeface="黑体" panose="02010600030101010101" charset="-122"/>
                <a:cs typeface="Times New Roman" panose="02020603050405020304"/>
              </a:rPr>
              <a:t>小梁州</a:t>
            </a:r>
            <a:r>
              <a:rPr lang="en-US" altLang="en-US" sz="2400" b="1" kern="100" dirty="0" smtClean="0">
                <a:latin typeface="黑体" panose="02010600030101010101" charset="-122"/>
                <a:ea typeface="黑体" panose="02010600030101010101" charset="-122"/>
                <a:cs typeface="Times New Roman" panose="02020603050405020304"/>
              </a:rPr>
              <a:t>·</a:t>
            </a:r>
            <a:r>
              <a:rPr lang="zh-CN" altLang="en-US" sz="2400" b="1" kern="100" dirty="0" smtClean="0">
                <a:latin typeface="黑体" panose="02010600030101010101" charset="-122"/>
                <a:ea typeface="黑体" panose="02010600030101010101" charset="-122"/>
                <a:cs typeface="Times New Roman" panose="02020603050405020304"/>
              </a:rPr>
              <a:t>九日②渡江二首</a:t>
            </a:r>
            <a:r>
              <a:rPr lang="en-US" sz="2400" b="1" kern="100" dirty="0" smtClean="0">
                <a:latin typeface="Times New Roman" panose="02020603050405020304"/>
                <a:ea typeface="楷体_GB2312" panose="02010609030101010101" pitchFamily="49" charset="-122"/>
                <a:cs typeface="Courier New" panose="02070309020205020404"/>
              </a:rPr>
              <a:t>(</a:t>
            </a:r>
            <a:r>
              <a:rPr lang="zh-CN" altLang="en-US" sz="2400" b="1" kern="100" dirty="0" smtClean="0">
                <a:latin typeface="Times New Roman" panose="02020603050405020304"/>
                <a:ea typeface="楷体_GB2312" panose="02010609030101010101" pitchFamily="49" charset="-122"/>
                <a:cs typeface="Times New Roman" panose="02020603050405020304"/>
              </a:rPr>
              <a:t>其一</a:t>
            </a:r>
            <a:r>
              <a:rPr lang="en-US" sz="2400" b="1" kern="100" dirty="0" smtClean="0">
                <a:latin typeface="Times New Roman" panose="02020603050405020304"/>
                <a:ea typeface="楷体_GB2312" panose="02010609030101010101" pitchFamily="49"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汤　式</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　　秋风江上棹孤舟，烟水悠悠。伤心无句赋登楼，山</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容瘦，老树替人愁。樽前醉把茱萸嗅，问相知几个白头？</a:t>
            </a:r>
            <a:endParaRPr lang="en-US" altLang="zh-CN" sz="2400" b="1" kern="100" dirty="0" smtClean="0">
              <a:latin typeface="Times New Roman" panose="02020603050405020304"/>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乐可酬，人非旧，黄花时候，难比旧风流。</a:t>
            </a:r>
            <a:endParaRPr lang="zh-CN" altLang="en-US" sz="2400" b="1" kern="100" dirty="0" smtClean="0">
              <a:latin typeface="宋体" panose="02010600030101010101" pitchFamily="2" charset="-122"/>
              <a:cs typeface="Courier New" panose="02070309020205020404"/>
            </a:endParaRPr>
          </a:p>
        </p:txBody>
      </p:sp>
      <p:grpSp>
        <p:nvGrpSpPr>
          <p:cNvPr id="7" name="组合 6"/>
          <p:cNvGrpSpPr/>
          <p:nvPr/>
        </p:nvGrpSpPr>
        <p:grpSpPr>
          <a:xfrm>
            <a:off x="0" y="3071810"/>
            <a:ext cx="609600" cy="1857388"/>
            <a:chOff x="0" y="2714620"/>
            <a:chExt cx="609600" cy="1857388"/>
          </a:xfrm>
        </p:grpSpPr>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39941"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sp>
        <p:nvSpPr>
          <p:cNvPr id="9" name="Rectangle 2"/>
          <p:cNvSpPr>
            <a:spLocks noChangeArrowheads="1"/>
          </p:cNvSpPr>
          <p:nvPr/>
        </p:nvSpPr>
        <p:spPr bwMode="auto">
          <a:xfrm>
            <a:off x="790575" y="1436691"/>
            <a:ext cx="7920038" cy="4635515"/>
          </a:xfrm>
          <a:prstGeom prst="rect">
            <a:avLst/>
          </a:prstGeom>
          <a:noFill/>
          <a:ln w="9525">
            <a:noFill/>
            <a:miter lim="800000"/>
          </a:ln>
        </p:spPr>
        <p:txBody>
          <a:bodyPr/>
          <a:lstStyle/>
          <a:p>
            <a:pPr indent="266700" algn="just">
              <a:lnSpc>
                <a:spcPts val="3500"/>
              </a:lnSpc>
              <a:spcAft>
                <a:spcPts val="0"/>
              </a:spcAft>
            </a:pPr>
            <a:r>
              <a:rPr lang="en-US" sz="2400" b="1" kern="100" dirty="0" smtClean="0">
                <a:latin typeface="Times New Roman" panose="02020603050405020304"/>
                <a:ea typeface="黑体" panose="02010600030101010101" charset="-122"/>
                <a:cs typeface="Courier New" panose="02070309020205020404"/>
              </a:rPr>
              <a:t>[</a:t>
            </a:r>
            <a:r>
              <a:rPr lang="zh-CN" altLang="en-US" sz="2400" b="1" kern="100" dirty="0" smtClean="0">
                <a:latin typeface="Times New Roman" panose="02020603050405020304"/>
                <a:ea typeface="黑体" panose="02010600030101010101" charset="-122"/>
                <a:cs typeface="Times New Roman" panose="02020603050405020304"/>
              </a:rPr>
              <a:t>注</a:t>
            </a:r>
            <a:r>
              <a:rPr lang="en-US" sz="2400" b="1" kern="100" dirty="0" smtClean="0">
                <a:latin typeface="Times New Roman" panose="02020603050405020304"/>
                <a:ea typeface="黑体" panose="02010600030101010101" charset="-122"/>
                <a:cs typeface="Courier New" panose="02070309020205020404"/>
              </a:rPr>
              <a:t>]</a:t>
            </a:r>
            <a:r>
              <a:rPr lang="en-US" sz="2400" b="1" kern="100" dirty="0" smtClean="0">
                <a:latin typeface="Times New Roman" panose="02020603050405020304"/>
                <a:ea typeface="仿宋_GB2312" panose="02010609030101010101" charset="-122"/>
                <a:cs typeface="Courier New" panose="02070309020205020404"/>
              </a:rPr>
              <a:t> </a:t>
            </a:r>
            <a:r>
              <a:rPr lang="en-US" sz="2400" b="1" kern="100" dirty="0" smtClean="0">
                <a:latin typeface="宋体" panose="02010600030101010101" pitchFamily="2" charset="-122"/>
                <a:ea typeface="仿宋_GB2312" panose="02010609030101010101" charset="-122"/>
                <a:cs typeface="Times New Roman" panose="02020603050405020304"/>
              </a:rPr>
              <a:t>①</a:t>
            </a:r>
            <a:r>
              <a:rPr lang="zh-CN" altLang="en-US" sz="2400" b="1" kern="100" dirty="0" smtClean="0">
                <a:latin typeface="Times New Roman" panose="02020603050405020304"/>
                <a:ea typeface="仿宋_GB2312" panose="02010609030101010101" charset="-122"/>
                <a:cs typeface="Times New Roman" panose="02020603050405020304"/>
              </a:rPr>
              <a:t>瓜洲：长江岸边渡口。</a:t>
            </a:r>
            <a:r>
              <a:rPr lang="en-US" sz="2400" b="1" kern="100" dirty="0" smtClean="0">
                <a:latin typeface="宋体" panose="02010600030101010101" pitchFamily="2" charset="-122"/>
                <a:ea typeface="仿宋_GB2312" panose="02010609030101010101" charset="-122"/>
                <a:cs typeface="Times New Roman" panose="02020603050405020304"/>
              </a:rPr>
              <a:t>②</a:t>
            </a:r>
            <a:r>
              <a:rPr lang="zh-CN" altLang="en-US" sz="2400" b="1" kern="100" dirty="0" smtClean="0">
                <a:latin typeface="Times New Roman" panose="02020603050405020304"/>
                <a:ea typeface="仿宋_GB2312" panose="02010609030101010101" charset="-122"/>
                <a:cs typeface="Times New Roman" panose="02020603050405020304"/>
              </a:rPr>
              <a:t>九日：指重阳节。</a:t>
            </a:r>
            <a:endParaRPr lang="zh-CN" altLang="en-US" sz="2400" b="1" kern="100" dirty="0" smtClean="0">
              <a:latin typeface="宋体" panose="02010600030101010101" pitchFamily="2" charset="-122"/>
              <a:cs typeface="Courier New" panose="02070309020205020404"/>
            </a:endParaRPr>
          </a:p>
          <a:p>
            <a:pPr>
              <a:lnSpc>
                <a:spcPts val="3500"/>
              </a:lnSpc>
            </a:pPr>
            <a:r>
              <a:rPr lang="en-US" altLang="zh-CN" sz="2400" b="1" dirty="0" smtClean="0">
                <a:latin typeface="Times New Roman" panose="02020603050405020304"/>
                <a:ea typeface="宋体" panose="02010600030101010101" pitchFamily="2" charset="-122"/>
                <a:cs typeface="Times New Roman" panose="02020603050405020304"/>
              </a:rPr>
              <a:t>    </a:t>
            </a:r>
            <a:r>
              <a:rPr lang="zh-CN" altLang="en-US" sz="2400" b="1" dirty="0" smtClean="0">
                <a:latin typeface="Times New Roman" panose="02020603050405020304"/>
                <a:ea typeface="宋体" panose="02010600030101010101" pitchFamily="2" charset="-122"/>
                <a:cs typeface="Times New Roman" panose="02020603050405020304"/>
              </a:rPr>
              <a:t>两首元曲中</a:t>
            </a:r>
            <a:r>
              <a:rPr lang="en-US" sz="2400" b="1" dirty="0" smtClean="0">
                <a:latin typeface="宋体" panose="02010600030101010101" pitchFamily="2" charset="-122"/>
                <a:cs typeface="Times New Roman" panose="02020603050405020304"/>
              </a:rPr>
              <a:t>“</a:t>
            </a:r>
            <a:r>
              <a:rPr lang="zh-CN" altLang="en-US" sz="2400" b="1" dirty="0" smtClean="0">
                <a:latin typeface="Times New Roman" panose="02020603050405020304"/>
                <a:ea typeface="宋体" panose="02010600030101010101" pitchFamily="2" charset="-122"/>
                <a:cs typeface="Times New Roman" panose="02020603050405020304"/>
              </a:rPr>
              <a:t>愁</a:t>
            </a:r>
            <a:r>
              <a:rPr lang="en-US" sz="2400" b="1" dirty="0" smtClean="0">
                <a:latin typeface="宋体" panose="02010600030101010101" pitchFamily="2" charset="-122"/>
                <a:cs typeface="Times New Roman" panose="02020603050405020304"/>
              </a:rPr>
              <a:t>”</a:t>
            </a:r>
            <a:r>
              <a:rPr lang="zh-CN" altLang="en-US" sz="2400" b="1" dirty="0" smtClean="0">
                <a:latin typeface="Times New Roman" panose="02020603050405020304"/>
                <a:ea typeface="宋体" panose="02010600030101010101" pitchFamily="2" charset="-122"/>
                <a:cs typeface="Times New Roman" panose="02020603050405020304"/>
              </a:rPr>
              <a:t>的内涵有何异同？请简要分析。</a:t>
            </a:r>
            <a:r>
              <a:rPr lang="en-US" sz="2400" b="1" dirty="0" smtClean="0">
                <a:latin typeface="Times New Roman" panose="02020603050405020304"/>
                <a:ea typeface="仿宋_GB2312" panose="02010609030101010101" charset="-122"/>
              </a:rPr>
              <a:t>(6</a:t>
            </a:r>
            <a:r>
              <a:rPr lang="zh-CN" altLang="en-US" sz="2400" b="1" dirty="0" smtClean="0">
                <a:latin typeface="Times New Roman" panose="02020603050405020304"/>
                <a:ea typeface="仿宋_GB2312" panose="02010609030101010101" charset="-122"/>
                <a:cs typeface="Times New Roman" panose="02020603050405020304"/>
              </a:rPr>
              <a:t>分</a:t>
            </a:r>
            <a:r>
              <a:rPr lang="en-US" sz="2400" b="1" dirty="0" smtClean="0">
                <a:latin typeface="Times New Roman" panose="02020603050405020304"/>
                <a:ea typeface="仿宋_GB2312" panose="02010609030101010101" charset="-122"/>
              </a:rPr>
              <a:t>)</a:t>
            </a:r>
          </a:p>
          <a:p>
            <a:pPr>
              <a:lnSpc>
                <a:spcPts val="3500"/>
              </a:lnSpc>
            </a:pPr>
            <a:endParaRPr lang="en-US" altLang="zh-CN" sz="2400" b="1" kern="100" dirty="0" smtClean="0">
              <a:latin typeface="Times New Roman" panose="02020603050405020304"/>
              <a:ea typeface="仿宋_GB2312" panose="02010609030101010101" charset="-122"/>
              <a:cs typeface="Courier New" panose="02070309020205020404"/>
            </a:endParaRPr>
          </a:p>
          <a:p>
            <a:pPr>
              <a:lnSpc>
                <a:spcPts val="3500"/>
              </a:lnSpc>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　同：两首元曲都抒发了作者孤舟远航、漂泊异乡的羁旅</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a:lnSpc>
                <a:spcPts val="3500"/>
              </a:lnSpc>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　行役之愁。异：和前一首相比，后一首还抒发了以下两</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a:lnSpc>
                <a:spcPts val="3500"/>
              </a:lnSpc>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　种情感。</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①“</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问相知几个白头</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，抒发了作者对韶华易</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a:lnSpc>
                <a:spcPts val="3500"/>
              </a:lnSpc>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　逝、知己凋零的孤寂感伤。</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②“</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人非旧</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黄花时候，</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a:lnSpc>
                <a:spcPts val="3500"/>
              </a:lnSpc>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　难比旧风流</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，抒发了作者对物是人非、世事无常的感</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a:lnSpc>
                <a:spcPts val="3500"/>
              </a:lnSpc>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　慨。</a:t>
            </a:r>
          </a:p>
        </p:txBody>
      </p:sp>
      <p:grpSp>
        <p:nvGrpSpPr>
          <p:cNvPr id="7" name="组合 6"/>
          <p:cNvGrpSpPr/>
          <p:nvPr/>
        </p:nvGrpSpPr>
        <p:grpSpPr>
          <a:xfrm>
            <a:off x="0" y="3071810"/>
            <a:ext cx="609600" cy="1857388"/>
            <a:chOff x="0" y="2714620"/>
            <a:chExt cx="609600" cy="1857388"/>
          </a:xfrm>
        </p:grpSpPr>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p:nvPr/>
          </p:nvSpPr>
          <p:spPr bwMode="auto">
            <a:xfrm>
              <a:off x="71406" y="2928934"/>
              <a:ext cx="431800" cy="1409004"/>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答题指津</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 calcmode="lin" valueType="num">
                                      <p:cBhvr additive="base">
                                        <p:cTn id="7"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anim calcmode="lin" valueType="num">
                                      <p:cBhvr additive="base">
                                        <p:cTn id="1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anim calcmode="lin" valueType="num">
                                      <p:cBhvr additive="base">
                                        <p:cTn id="15"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anim calcmode="lin" valueType="num">
                                      <p:cBhvr additive="base">
                                        <p:cTn id="19"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anim calcmode="lin" valueType="num">
                                      <p:cBhvr additive="base">
                                        <p:cTn id="23"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7" end="7"/>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anim calcmode="lin" valueType="num">
                                      <p:cBhvr additive="base">
                                        <p:cTn id="27"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936625"/>
            <a:ext cx="7929618" cy="5399088"/>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1.</a:t>
            </a:r>
            <a:r>
              <a:rPr lang="zh-CN" altLang="en-US" sz="2400" b="1" kern="100" dirty="0" smtClean="0">
                <a:latin typeface="Times New Roman" panose="02020603050405020304"/>
                <a:cs typeface="Times New Roman" panose="02020603050405020304"/>
              </a:rPr>
              <a:t>阅读下面这首诗，完成题目。</a:t>
            </a:r>
            <a:r>
              <a:rPr lang="en-US" sz="2400" b="1" kern="100" dirty="0" smtClean="0">
                <a:latin typeface="Times New Roman" panose="02020603050405020304"/>
                <a:ea typeface="仿宋_GB2312" panose="02010609030101010101" charset="-122"/>
                <a:cs typeface="Courier New" panose="02070309020205020404"/>
              </a:rPr>
              <a:t>(11</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黑体" panose="02010600030101010101" charset="-122"/>
                <a:cs typeface="Times New Roman" panose="02020603050405020304"/>
              </a:rPr>
              <a:t>饮酒二十首</a:t>
            </a:r>
            <a:r>
              <a:rPr lang="en-US" sz="2400" b="1" kern="100" dirty="0" smtClean="0">
                <a:latin typeface="Times New Roman" panose="02020603050405020304"/>
                <a:ea typeface="楷体_GB2312" panose="02010609030101010101" pitchFamily="49" charset="-122"/>
                <a:cs typeface="Courier New" panose="02070309020205020404"/>
              </a:rPr>
              <a:t>(</a:t>
            </a:r>
            <a:r>
              <a:rPr lang="zh-CN" altLang="en-US" sz="2400" b="1" kern="100" dirty="0" smtClean="0">
                <a:latin typeface="Times New Roman" panose="02020603050405020304"/>
                <a:ea typeface="楷体_GB2312" panose="02010609030101010101" pitchFamily="49" charset="-122"/>
                <a:cs typeface="Times New Roman" panose="02020603050405020304"/>
              </a:rPr>
              <a:t>其八</a:t>
            </a:r>
            <a:r>
              <a:rPr lang="en-US" sz="2400" b="1" kern="100" dirty="0" smtClean="0">
                <a:latin typeface="Times New Roman" panose="02020603050405020304"/>
                <a:ea typeface="楷体_GB2312" panose="02010609030101010101" pitchFamily="49"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en-US" sz="2400" b="1" kern="100" dirty="0" smtClean="0">
                <a:latin typeface="Times New Roman" panose="02020603050405020304"/>
                <a:ea typeface="仿宋_GB2312" panose="02010609030101010101" charset="-122"/>
                <a:cs typeface="Courier New" panose="02070309020205020404"/>
              </a:rPr>
              <a:t>[</a:t>
            </a:r>
            <a:r>
              <a:rPr lang="zh-CN" altLang="en-US" sz="2400" b="1" kern="100" dirty="0" smtClean="0">
                <a:latin typeface="Times New Roman" panose="02020603050405020304"/>
                <a:ea typeface="仿宋_GB2312" panose="02010609030101010101" charset="-122"/>
                <a:cs typeface="Times New Roman" panose="02020603050405020304"/>
              </a:rPr>
              <a:t>东晋</a:t>
            </a:r>
            <a:r>
              <a:rPr lang="en-US" sz="2400" b="1" kern="100" dirty="0" smtClean="0">
                <a:latin typeface="Times New Roman" panose="02020603050405020304"/>
                <a:ea typeface="仿宋_GB2312" panose="02010609030101010101" charset="-122"/>
                <a:cs typeface="Courier New" panose="02070309020205020404"/>
              </a:rPr>
              <a:t>]</a:t>
            </a:r>
            <a:r>
              <a:rPr lang="zh-CN" altLang="en-US" sz="2400" b="1" kern="100" dirty="0" smtClean="0">
                <a:latin typeface="Times New Roman" panose="02020603050405020304"/>
                <a:ea typeface="仿宋_GB2312" panose="02010609030101010101" charset="-122"/>
                <a:cs typeface="Times New Roman" panose="02020603050405020304"/>
              </a:rPr>
              <a:t>陶渊明</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青松在东园，众草没其姿。</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凝霜殄异类，卓然见高枝。</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连林人不觉，独树众乃奇。</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提壶挂寒柯，远望时复为</a:t>
            </a:r>
            <a:r>
              <a:rPr lang="zh-CN" altLang="en-US" sz="2400" b="1" kern="100" baseline="30000" dirty="0" smtClean="0">
                <a:latin typeface="宋体" panose="02010600030101010101" pitchFamily="2" charset="-122"/>
                <a:ea typeface="楷体_GB2312" panose="02010609030101010101" pitchFamily="49" charset="-122"/>
                <a:cs typeface="Times New Roman" panose="02020603050405020304"/>
              </a:rPr>
              <a:t>①</a:t>
            </a:r>
            <a:r>
              <a:rPr lang="zh-CN" altLang="en-US" sz="2400" b="1" kern="100" dirty="0" smtClean="0">
                <a:latin typeface="Times New Roman" panose="02020603050405020304"/>
                <a:ea typeface="楷体_GB2312" panose="02010609030101010101" pitchFamily="49" charset="-122"/>
                <a:cs typeface="Times New Roman" panose="02020603050405020304"/>
              </a:rPr>
              <a:t>。</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Times New Roman" panose="02020603050405020304"/>
                <a:ea typeface="楷体_GB2312" panose="02010609030101010101" pitchFamily="49" charset="-122"/>
                <a:cs typeface="Times New Roman" panose="02020603050405020304"/>
              </a:rPr>
              <a:t>吾生梦幻间，何事绁</a:t>
            </a:r>
            <a:r>
              <a:rPr lang="zh-CN" altLang="en-US" sz="2400" b="1" kern="100" baseline="30000" dirty="0" smtClean="0">
                <a:latin typeface="宋体" panose="02010600030101010101" pitchFamily="2" charset="-122"/>
                <a:ea typeface="楷体_GB2312" panose="02010609030101010101" pitchFamily="49" charset="-122"/>
                <a:cs typeface="Times New Roman" panose="02020603050405020304"/>
              </a:rPr>
              <a:t>②</a:t>
            </a:r>
            <a:r>
              <a:rPr lang="zh-CN" altLang="en-US" sz="2400" b="1" kern="100" dirty="0" smtClean="0">
                <a:latin typeface="Times New Roman" panose="02020603050405020304"/>
                <a:ea typeface="楷体_GB2312" panose="02010609030101010101" pitchFamily="49" charset="-122"/>
                <a:cs typeface="Times New Roman" panose="02020603050405020304"/>
              </a:rPr>
              <a:t>尘羁。</a:t>
            </a:r>
            <a:endParaRPr lang="zh-CN" altLang="en-US"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sz="2400" b="1" kern="100" dirty="0" smtClean="0">
                <a:latin typeface="Times New Roman" panose="02020603050405020304"/>
                <a:ea typeface="黑体" panose="02010600030101010101" charset="-122"/>
                <a:cs typeface="Courier New" panose="02070309020205020404"/>
              </a:rPr>
              <a:t>[</a:t>
            </a:r>
            <a:r>
              <a:rPr lang="zh-CN" altLang="en-US" sz="2400" b="1" kern="100" dirty="0" smtClean="0">
                <a:latin typeface="Times New Roman" panose="02020603050405020304"/>
                <a:ea typeface="黑体" panose="02010600030101010101" charset="-122"/>
                <a:cs typeface="Times New Roman" panose="02020603050405020304"/>
              </a:rPr>
              <a:t>注</a:t>
            </a:r>
            <a:r>
              <a:rPr lang="en-US" sz="2400" b="1" kern="100" dirty="0" smtClean="0">
                <a:latin typeface="Times New Roman" panose="02020603050405020304"/>
                <a:ea typeface="黑体" panose="02010600030101010101" charset="-122"/>
                <a:cs typeface="Courier New" panose="02070309020205020404"/>
              </a:rPr>
              <a:t>]</a:t>
            </a:r>
            <a:r>
              <a:rPr lang="en-US" sz="2400" b="1" kern="100" dirty="0" smtClean="0">
                <a:latin typeface="Times New Roman" panose="02020603050405020304"/>
                <a:ea typeface="仿宋_GB2312" panose="02010609030101010101" charset="-122"/>
                <a:cs typeface="Courier New" panose="02070309020205020404"/>
              </a:rPr>
              <a:t> </a:t>
            </a:r>
            <a:r>
              <a:rPr lang="en-US" sz="2400" b="1" kern="100" dirty="0" smtClean="0">
                <a:latin typeface="宋体" panose="02010600030101010101" pitchFamily="2" charset="-122"/>
                <a:ea typeface="仿宋_GB2312" panose="02010609030101010101" charset="-122"/>
                <a:cs typeface="Times New Roman" panose="02020603050405020304"/>
              </a:rPr>
              <a:t>①</a:t>
            </a:r>
            <a:r>
              <a:rPr lang="zh-CN" altLang="en-US" sz="2400" b="1" kern="100" dirty="0" smtClean="0">
                <a:latin typeface="Times New Roman" panose="02020603050405020304"/>
                <a:ea typeface="仿宋_GB2312" panose="02010609030101010101" charset="-122"/>
                <a:cs typeface="Times New Roman" panose="02020603050405020304"/>
              </a:rPr>
              <a:t>远望时复为：倒装句，即</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仿宋_GB2312" panose="02010609030101010101" charset="-122"/>
                <a:cs typeface="Times New Roman" panose="02020603050405020304"/>
              </a:rPr>
              <a:t>时复为远望</a:t>
            </a:r>
            <a:r>
              <a:rPr lang="en-US" sz="2400" b="1" kern="100" dirty="0" smtClean="0">
                <a:latin typeface="宋体" panose="02010600030101010101" pitchFamily="2" charset="-122"/>
                <a:cs typeface="Times New Roman" panose="02020603050405020304"/>
              </a:rPr>
              <a:t>”</a:t>
            </a:r>
            <a:r>
              <a:rPr lang="zh-CN" altLang="en-US" sz="2400" b="1" kern="100" dirty="0" smtClean="0">
                <a:latin typeface="Times New Roman" panose="02020603050405020304"/>
                <a:ea typeface="仿宋_GB2312" panose="02010609030101010101" charset="-122"/>
                <a:cs typeface="Times New Roman" panose="02020603050405020304"/>
              </a:rPr>
              <a:t>。</a:t>
            </a:r>
            <a:r>
              <a:rPr lang="en-US" sz="2400" b="1" kern="100" dirty="0" smtClean="0">
                <a:latin typeface="宋体" panose="02010600030101010101" pitchFamily="2" charset="-122"/>
                <a:ea typeface="仿宋_GB2312" panose="02010609030101010101" charset="-122"/>
                <a:cs typeface="Times New Roman" panose="02020603050405020304"/>
              </a:rPr>
              <a:t>②</a:t>
            </a:r>
            <a:r>
              <a:rPr lang="zh-CN" altLang="en-US" sz="2400" b="1" kern="100" dirty="0" smtClean="0">
                <a:latin typeface="Times New Roman" panose="02020603050405020304"/>
                <a:ea typeface="仿宋_GB2312" panose="02010609030101010101" charset="-122"/>
                <a:cs typeface="Times New Roman" panose="02020603050405020304"/>
              </a:rPr>
              <a:t>绁</a:t>
            </a:r>
            <a:endParaRPr lang="en-US" altLang="zh-CN" sz="2400" b="1" kern="100" dirty="0" smtClean="0">
              <a:latin typeface="Times New Roman" panose="02020603050405020304"/>
              <a:ea typeface="仿宋_GB2312" panose="02010609030101010101" charset="-122"/>
              <a:cs typeface="Times New Roman" panose="02020603050405020304"/>
            </a:endParaRPr>
          </a:p>
          <a:p>
            <a:pPr indent="266700" algn="just">
              <a:lnSpc>
                <a:spcPts val="3500"/>
              </a:lnSpc>
              <a:spcAft>
                <a:spcPts val="0"/>
              </a:spcAft>
            </a:pPr>
            <a:r>
              <a:rPr lang="en-US" sz="2400" b="1" kern="100" dirty="0" smtClean="0">
                <a:latin typeface="Times New Roman" panose="02020603050405020304"/>
                <a:ea typeface="仿宋_GB2312" panose="02010609030101010101" charset="-122"/>
                <a:cs typeface="Courier New" panose="02070309020205020404"/>
              </a:rPr>
              <a:t>(</a:t>
            </a:r>
            <a:r>
              <a:rPr lang="en-US" sz="2400" b="1" kern="100" dirty="0" smtClean="0">
                <a:latin typeface="GB Pinyinok-A" pitchFamily="2" charset="-122"/>
                <a:ea typeface="GB Pinyinok-A" pitchFamily="2" charset="-122"/>
                <a:cs typeface="Courier New" panose="02070309020205020404"/>
              </a:rPr>
              <a:t>xiè</a:t>
            </a:r>
            <a:r>
              <a:rPr lang="en-US" sz="2400" b="1" kern="100" dirty="0" smtClean="0">
                <a:latin typeface="Times New Roman" panose="02020603050405020304"/>
                <a:ea typeface="仿宋_GB2312" panose="02010609030101010101" charset="-122"/>
                <a:cs typeface="Courier New" panose="02070309020205020404"/>
              </a:rPr>
              <a:t>)</a:t>
            </a:r>
            <a:r>
              <a:rPr lang="zh-CN" altLang="en-US" sz="2400" b="1" kern="100" dirty="0" smtClean="0">
                <a:latin typeface="Times New Roman" panose="02020603050405020304"/>
                <a:ea typeface="仿宋_GB2312" panose="02010609030101010101" charset="-122"/>
                <a:cs typeface="Times New Roman" panose="02020603050405020304"/>
              </a:rPr>
              <a:t>：捆绑，束缚。</a:t>
            </a:r>
            <a:endParaRPr lang="zh-CN" sz="2400" b="1" kern="100" dirty="0">
              <a:latin typeface="宋体" panose="02010600030101010101" pitchFamily="2" charset="-122"/>
              <a:cs typeface="Courier New" panose="020703090202050204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grpSp>
        <p:nvGrpSpPr>
          <p:cNvPr id="7" name="组合 6"/>
          <p:cNvGrpSpPr/>
          <p:nvPr/>
        </p:nvGrpSpPr>
        <p:grpSpPr>
          <a:xfrm>
            <a:off x="0" y="4643446"/>
            <a:ext cx="609600" cy="1850230"/>
            <a:chOff x="0" y="4643446"/>
            <a:chExt cx="609600" cy="1850230"/>
          </a:xfrm>
        </p:grpSpPr>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7767"/>
                                        </p:tgtEl>
                                        <p:attrNameLst>
                                          <p:attrName>style.visibility</p:attrName>
                                        </p:attrNameLst>
                                      </p:cBhvr>
                                      <p:to>
                                        <p:strVal val="visible"/>
                                      </p:to>
                                    </p:set>
                                    <p:anim calcmode="lin" valueType="num">
                                      <p:cBhvr additive="base">
                                        <p:cTn id="7" dur="500" fill="hold"/>
                                        <p:tgtEl>
                                          <p:spTgt spid="117767"/>
                                        </p:tgtEl>
                                        <p:attrNameLst>
                                          <p:attrName>ppt_x</p:attrName>
                                        </p:attrNameLst>
                                      </p:cBhvr>
                                      <p:tavLst>
                                        <p:tav tm="0">
                                          <p:val>
                                            <p:strVal val="0-#ppt_w/2"/>
                                          </p:val>
                                        </p:tav>
                                        <p:tav tm="100000">
                                          <p:val>
                                            <p:strVal val="#ppt_x"/>
                                          </p:val>
                                        </p:tav>
                                      </p:tavLst>
                                    </p:anim>
                                    <p:anim calcmode="lin" valueType="num">
                                      <p:cBhvr additive="base">
                                        <p:cTn id="8" dur="500" fill="hold"/>
                                        <p:tgtEl>
                                          <p:spTgt spid="117767"/>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776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55576" y="836712"/>
            <a:ext cx="7929618" cy="4564077"/>
          </a:xfrm>
          <a:prstGeom prst="rect">
            <a:avLst/>
          </a:prstGeom>
          <a:noFill/>
          <a:ln w="9525">
            <a:noFill/>
            <a:miter lim="800000"/>
          </a:ln>
        </p:spPr>
        <p:txBody>
          <a:bodyPr/>
          <a:lstStyle/>
          <a:p>
            <a:pPr indent="266700" algn="just">
              <a:lnSpc>
                <a:spcPts val="3500"/>
              </a:lnSpc>
              <a:spcAft>
                <a:spcPts val="0"/>
              </a:spcAft>
            </a:pPr>
            <a:r>
              <a:rPr lang="en-US" altLang="zh-CN" sz="2400" b="1" kern="100" dirty="0" smtClean="0">
                <a:latin typeface="Times New Roman" panose="02020603050405020304"/>
                <a:cs typeface="Courier New" panose="02070309020205020404"/>
              </a:rPr>
              <a:t>(1)</a:t>
            </a:r>
            <a:r>
              <a:rPr lang="zh-CN" altLang="zh-CN" sz="2400" b="1" kern="100" dirty="0" smtClean="0">
                <a:latin typeface="Times New Roman" panose="02020603050405020304"/>
                <a:cs typeface="Courier New" panose="02070309020205020404"/>
              </a:rPr>
              <a:t>下列对本诗的理解，正确的两项是</a:t>
            </a:r>
            <a:r>
              <a:rPr lang="en-US" altLang="zh-CN" sz="2400" b="1" kern="100" dirty="0" smtClean="0">
                <a:latin typeface="Times New Roman" panose="02020603050405020304"/>
                <a:cs typeface="Courier New" panose="02070309020205020404"/>
              </a:rPr>
              <a:t>(5</a:t>
            </a:r>
            <a:r>
              <a:rPr lang="zh-CN" altLang="zh-CN" sz="2400" b="1" kern="100" dirty="0" smtClean="0">
                <a:latin typeface="Times New Roman" panose="02020603050405020304"/>
                <a:cs typeface="Courier New" panose="02070309020205020404"/>
              </a:rPr>
              <a:t>分</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　　</a:t>
            </a:r>
            <a:r>
              <a:rPr lang="en-US" altLang="zh-CN" sz="2400" b="1" kern="100" dirty="0" smtClean="0">
                <a:latin typeface="Times New Roman" panose="02020603050405020304"/>
                <a:cs typeface="Courier New" panose="02070309020205020404"/>
              </a:rPr>
              <a:t> )</a:t>
            </a:r>
            <a:endParaRPr lang="zh-CN" altLang="zh-CN" sz="2400" b="1" kern="100" dirty="0" smtClean="0">
              <a:latin typeface="Times New Roman" panose="02020603050405020304"/>
              <a:cs typeface="Courier New" panose="02070309020205020404"/>
            </a:endParaRPr>
          </a:p>
          <a:p>
            <a:pPr indent="266700" algn="just">
              <a:lnSpc>
                <a:spcPts val="3500"/>
              </a:lnSpc>
              <a:spcAft>
                <a:spcPts val="0"/>
              </a:spcAft>
            </a:pPr>
            <a:r>
              <a:rPr lang="en-US" altLang="zh-CN" sz="2400" b="1" kern="100" dirty="0" smtClean="0">
                <a:latin typeface="Times New Roman" panose="02020603050405020304"/>
                <a:cs typeface="Courier New" panose="02070309020205020404"/>
              </a:rPr>
              <a:t>A</a:t>
            </a:r>
            <a:r>
              <a:rPr lang="zh-CN" altLang="zh-CN" sz="2400" b="1" kern="100" dirty="0" smtClean="0">
                <a:latin typeface="Times New Roman" panose="02020603050405020304"/>
                <a:cs typeface="Courier New" panose="02070309020205020404"/>
              </a:rPr>
              <a:t>．第一联中的</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没</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字用得巧妙，欲扬先抑，将俊秀的青松姿态屈于杂草之下，写出青松与杂草的表面关系，目的是突出下文青松的</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卓然</a:t>
            </a:r>
            <a:r>
              <a:rPr lang="en-US" altLang="zh-CN" sz="2400" b="1" kern="100" dirty="0" smtClean="0">
                <a:latin typeface="Times New Roman" panose="02020603050405020304"/>
                <a:cs typeface="Courier New" panose="02070309020205020404"/>
              </a:rPr>
              <a:t>”</a:t>
            </a:r>
            <a:r>
              <a:rPr lang="zh-CN" altLang="zh-CN" sz="2400" b="1" kern="100" dirty="0" smtClean="0">
                <a:latin typeface="Times New Roman" panose="02020603050405020304"/>
                <a:cs typeface="Courier New" panose="02070309020205020404"/>
              </a:rPr>
              <a:t>。</a:t>
            </a:r>
          </a:p>
          <a:p>
            <a:pPr indent="266700" algn="just">
              <a:lnSpc>
                <a:spcPts val="3500"/>
              </a:lnSpc>
              <a:spcAft>
                <a:spcPts val="0"/>
              </a:spcAft>
            </a:pPr>
            <a:r>
              <a:rPr lang="en-US" altLang="zh-CN" sz="2400" b="1" kern="100" dirty="0" smtClean="0">
                <a:latin typeface="Times New Roman" panose="02020603050405020304"/>
                <a:cs typeface="Courier New" panose="02070309020205020404"/>
              </a:rPr>
              <a:t>B</a:t>
            </a:r>
            <a:r>
              <a:rPr lang="zh-CN" altLang="zh-CN" sz="2400" b="1" kern="100" dirty="0" smtClean="0">
                <a:latin typeface="Times New Roman" panose="02020603050405020304"/>
                <a:cs typeface="Courier New" panose="02070309020205020404"/>
              </a:rPr>
              <a:t>．第二联着力塑造青松的形象，运用对比、反衬手法，描绘出众杂草在凝结的霜冻下全部倒伏之后，青松却卓尔不群的景象。</a:t>
            </a:r>
          </a:p>
          <a:p>
            <a:pPr indent="266700" algn="just">
              <a:lnSpc>
                <a:spcPts val="3500"/>
              </a:lnSpc>
              <a:spcAft>
                <a:spcPts val="0"/>
              </a:spcAft>
            </a:pPr>
            <a:r>
              <a:rPr lang="en-US" altLang="zh-CN" sz="2400" b="1" kern="100" dirty="0" smtClean="0">
                <a:latin typeface="Times New Roman" panose="02020603050405020304"/>
                <a:cs typeface="Courier New" panose="02070309020205020404"/>
              </a:rPr>
              <a:t>C</a:t>
            </a:r>
            <a:r>
              <a:rPr lang="zh-CN" altLang="zh-CN" sz="2400" b="1" kern="100" dirty="0" smtClean="0">
                <a:latin typeface="Times New Roman" panose="02020603050405020304"/>
                <a:cs typeface="Courier New" panose="02070309020205020404"/>
              </a:rPr>
              <a:t>．第三联意谓青松多了，蔚然连成松林，人们可能还不觉得它的与众不同，但是单独一棵松树立在林子里的时候更不值得称奇。</a:t>
            </a:r>
          </a:p>
          <a:p>
            <a:pPr indent="266700" algn="just">
              <a:lnSpc>
                <a:spcPts val="3500"/>
              </a:lnSpc>
              <a:spcAft>
                <a:spcPts val="0"/>
              </a:spcAft>
            </a:pPr>
            <a:endParaRPr lang="zh-CN" altLang="zh-CN" sz="2400" b="1" kern="100" dirty="0" smtClean="0">
              <a:latin typeface="Times New Roman" panose="02020603050405020304"/>
              <a:cs typeface="Courier New" panose="02070309020205020404"/>
            </a:endParaRPr>
          </a:p>
          <a:p>
            <a:pPr indent="266700" algn="just">
              <a:lnSpc>
                <a:spcPts val="3500"/>
              </a:lnSpc>
              <a:spcAft>
                <a:spcPts val="0"/>
              </a:spcAft>
            </a:pPr>
            <a:endParaRPr lang="en-US" sz="2400" b="1" kern="100" dirty="0" smtClean="0">
              <a:latin typeface="Times New Roman" panose="02020603050405020304"/>
              <a:ea typeface="仿宋_GB2312" panose="02010609030101010101" charset="-122"/>
              <a:cs typeface="Courier New" panose="020703090202050204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1436691"/>
            <a:ext cx="7929618" cy="4564077"/>
          </a:xfrm>
          <a:prstGeom prst="rect">
            <a:avLst/>
          </a:prstGeom>
          <a:noFill/>
          <a:ln w="9525">
            <a:noFill/>
            <a:miter lim="800000"/>
          </a:ln>
        </p:spPr>
        <p:txBody>
          <a:bodyPr/>
          <a:lstStyle/>
          <a:p>
            <a:pPr indent="266700" algn="just">
              <a:lnSpc>
                <a:spcPts val="3500"/>
              </a:lnSpc>
              <a:spcAft>
                <a:spcPts val="0"/>
              </a:spcAft>
            </a:pPr>
            <a:r>
              <a:rPr lang="en-US" altLang="zh-CN" sz="2400" b="1" kern="100" dirty="0" smtClean="0">
                <a:latin typeface="Times New Roman" panose="02020603050405020304"/>
                <a:cs typeface="Courier New" panose="02070309020205020404"/>
              </a:rPr>
              <a:t>D</a:t>
            </a:r>
            <a:r>
              <a:rPr lang="zh-CN" altLang="zh-CN" sz="2400" b="1" kern="100" dirty="0" smtClean="0">
                <a:latin typeface="Times New Roman" panose="02020603050405020304"/>
                <a:cs typeface="Courier New" panose="02070309020205020404"/>
              </a:rPr>
              <a:t>．第四联说作者将酒壶挂在松枝之上，有时候又极目远眺，结构上承上启下，承上赞美青松，启下说明世事扰得自己烦恼。</a:t>
            </a:r>
          </a:p>
          <a:p>
            <a:pPr indent="266700" algn="just">
              <a:lnSpc>
                <a:spcPts val="3500"/>
              </a:lnSpc>
              <a:spcAft>
                <a:spcPts val="0"/>
              </a:spcAft>
            </a:pPr>
            <a:r>
              <a:rPr lang="en-US" altLang="zh-CN" sz="2400" b="1" kern="100" dirty="0" smtClean="0">
                <a:latin typeface="Times New Roman" panose="02020603050405020304"/>
                <a:cs typeface="Courier New" panose="02070309020205020404"/>
              </a:rPr>
              <a:t>E</a:t>
            </a:r>
            <a:r>
              <a:rPr lang="zh-CN" altLang="zh-CN" sz="2400" b="1" kern="100" dirty="0" smtClean="0">
                <a:latin typeface="Times New Roman" panose="02020603050405020304"/>
                <a:cs typeface="Courier New" panose="02070309020205020404"/>
              </a:rPr>
              <a:t>．全诗语言朴素淡雅，好像顺手拈来，实有炉火纯青之功效，如首句，取喻指坚贞品格的青松和居所处园圃，实际内涵相同。</a:t>
            </a:r>
          </a:p>
          <a:p>
            <a:pPr>
              <a:lnSpc>
                <a:spcPts val="3500"/>
              </a:lnSpc>
            </a:pPr>
            <a:r>
              <a:rPr lang="en-US" sz="2400" b="1" dirty="0" smtClean="0"/>
              <a:t>    </a:t>
            </a:r>
            <a:r>
              <a:rPr lang="en-US" altLang="zh-CN" sz="2400" b="1" dirty="0" smtClean="0">
                <a:solidFill>
                  <a:srgbClr val="990033"/>
                </a:solidFill>
                <a:latin typeface="Times New Roman" panose="02020603050405020304"/>
                <a:cs typeface="Times New Roman" panose="02020603050405020304"/>
              </a:rPr>
              <a:t>【</a:t>
            </a:r>
            <a:r>
              <a:rPr lang="zh-CN" altLang="en-US" sz="2400" b="1" dirty="0" smtClean="0">
                <a:solidFill>
                  <a:srgbClr val="990033"/>
                </a:solidFill>
                <a:latin typeface="Times New Roman" panose="02020603050405020304"/>
                <a:cs typeface="Times New Roman" panose="02020603050405020304"/>
              </a:rPr>
              <a:t>答案</a:t>
            </a:r>
            <a:r>
              <a:rPr lang="en-US" altLang="zh-CN" sz="2400" b="1" dirty="0" smtClean="0">
                <a:solidFill>
                  <a:srgbClr val="990033"/>
                </a:solidFill>
                <a:latin typeface="Times New Roman" panose="02020603050405020304"/>
                <a:cs typeface="Times New Roman" panose="02020603050405020304"/>
              </a:rPr>
              <a:t>】 AB</a:t>
            </a:r>
            <a:r>
              <a:rPr lang="zh-CN" altLang="zh-CN" sz="2400" b="1" dirty="0" smtClean="0">
                <a:solidFill>
                  <a:srgbClr val="990033"/>
                </a:solidFill>
                <a:latin typeface="Times New Roman" panose="02020603050405020304"/>
                <a:cs typeface="Times New Roman" panose="02020603050405020304"/>
              </a:rPr>
              <a:t>　</a:t>
            </a:r>
            <a:r>
              <a:rPr lang="en-US" altLang="zh-CN" sz="2400" b="1" dirty="0" smtClean="0">
                <a:solidFill>
                  <a:srgbClr val="990033"/>
                </a:solidFill>
                <a:latin typeface="Times New Roman" panose="02020603050405020304"/>
                <a:cs typeface="Times New Roman" panose="02020603050405020304"/>
              </a:rPr>
              <a:t>[</a:t>
            </a:r>
            <a:r>
              <a:rPr lang="zh-CN" altLang="zh-CN" sz="2400" b="1" dirty="0" smtClean="0">
                <a:solidFill>
                  <a:srgbClr val="990033"/>
                </a:solidFill>
                <a:latin typeface="Times New Roman" panose="02020603050405020304"/>
                <a:cs typeface="Times New Roman" panose="02020603050405020304"/>
              </a:rPr>
              <a:t>解析</a:t>
            </a:r>
            <a:r>
              <a:rPr lang="en-US" altLang="zh-CN" sz="2400" b="1" dirty="0" smtClean="0">
                <a:solidFill>
                  <a:srgbClr val="990033"/>
                </a:solidFill>
                <a:latin typeface="Times New Roman" panose="02020603050405020304"/>
                <a:cs typeface="Times New Roman" panose="02020603050405020304"/>
              </a:rPr>
              <a:t>] C</a:t>
            </a:r>
            <a:r>
              <a:rPr lang="zh-CN" altLang="zh-CN" sz="2400" b="1" dirty="0" smtClean="0">
                <a:solidFill>
                  <a:srgbClr val="990033"/>
                </a:solidFill>
                <a:latin typeface="Times New Roman" panose="02020603050405020304"/>
                <a:cs typeface="Times New Roman" panose="02020603050405020304"/>
              </a:rPr>
              <a:t>项，</a:t>
            </a:r>
            <a:r>
              <a:rPr lang="en-US" altLang="zh-CN" sz="2400" b="1" dirty="0" smtClean="0">
                <a:solidFill>
                  <a:srgbClr val="990033"/>
                </a:solidFill>
                <a:latin typeface="Times New Roman" panose="02020603050405020304"/>
                <a:cs typeface="Times New Roman" panose="02020603050405020304"/>
              </a:rPr>
              <a:t>“</a:t>
            </a:r>
            <a:r>
              <a:rPr lang="zh-CN" altLang="zh-CN" sz="2400" b="1" dirty="0" smtClean="0">
                <a:solidFill>
                  <a:srgbClr val="990033"/>
                </a:solidFill>
                <a:latin typeface="Times New Roman" panose="02020603050405020304"/>
                <a:cs typeface="Times New Roman" panose="02020603050405020304"/>
              </a:rPr>
              <a:t>更不值得称奇</a:t>
            </a:r>
            <a:r>
              <a:rPr lang="en-US" altLang="zh-CN" sz="2400" b="1" dirty="0" smtClean="0">
                <a:solidFill>
                  <a:srgbClr val="990033"/>
                </a:solidFill>
                <a:latin typeface="Times New Roman" panose="02020603050405020304"/>
                <a:cs typeface="Times New Roman" panose="02020603050405020304"/>
              </a:rPr>
              <a:t>”</a:t>
            </a:r>
            <a:r>
              <a:rPr lang="zh-CN" altLang="zh-CN" sz="2400" b="1" dirty="0" smtClean="0">
                <a:solidFill>
                  <a:srgbClr val="990033"/>
                </a:solidFill>
                <a:latin typeface="Times New Roman" panose="02020603050405020304"/>
                <a:cs typeface="Times New Roman" panose="02020603050405020304"/>
              </a:rPr>
              <a:t>与诗意相悖，应该是“值得称奇”。</a:t>
            </a:r>
            <a:r>
              <a:rPr lang="en-US" altLang="zh-CN" sz="2400" b="1" dirty="0" smtClean="0">
                <a:solidFill>
                  <a:srgbClr val="990033"/>
                </a:solidFill>
                <a:latin typeface="Times New Roman" panose="02020603050405020304"/>
                <a:cs typeface="Times New Roman" panose="02020603050405020304"/>
              </a:rPr>
              <a:t>D</a:t>
            </a:r>
            <a:r>
              <a:rPr lang="zh-CN" altLang="zh-CN" sz="2400" b="1" dirty="0" smtClean="0">
                <a:solidFill>
                  <a:srgbClr val="990033"/>
                </a:solidFill>
                <a:latin typeface="Times New Roman" panose="02020603050405020304"/>
                <a:cs typeface="Times New Roman" panose="02020603050405020304"/>
              </a:rPr>
              <a:t>项，</a:t>
            </a:r>
            <a:r>
              <a:rPr lang="en-US" altLang="zh-CN" sz="2400" b="1" dirty="0" smtClean="0">
                <a:solidFill>
                  <a:srgbClr val="990033"/>
                </a:solidFill>
                <a:latin typeface="Times New Roman" panose="02020603050405020304"/>
                <a:cs typeface="Times New Roman" panose="02020603050405020304"/>
              </a:rPr>
              <a:t>“</a:t>
            </a:r>
            <a:r>
              <a:rPr lang="zh-CN" altLang="zh-CN" sz="2400" b="1" dirty="0" smtClean="0">
                <a:solidFill>
                  <a:srgbClr val="990033"/>
                </a:solidFill>
                <a:latin typeface="Times New Roman" panose="02020603050405020304"/>
                <a:cs typeface="Times New Roman" panose="02020603050405020304"/>
              </a:rPr>
              <a:t>世事扰得自己烦恼</a:t>
            </a:r>
            <a:r>
              <a:rPr lang="en-US" altLang="zh-CN" sz="2400" b="1" dirty="0" smtClean="0">
                <a:solidFill>
                  <a:srgbClr val="990033"/>
                </a:solidFill>
                <a:latin typeface="Times New Roman" panose="02020603050405020304"/>
                <a:cs typeface="Times New Roman" panose="02020603050405020304"/>
              </a:rPr>
              <a:t>”</a:t>
            </a:r>
            <a:r>
              <a:rPr lang="zh-CN" altLang="zh-CN" sz="2400" b="1" dirty="0" smtClean="0">
                <a:solidFill>
                  <a:srgbClr val="990033"/>
                </a:solidFill>
                <a:latin typeface="Times New Roman" panose="02020603050405020304"/>
                <a:cs typeface="Times New Roman" panose="02020603050405020304"/>
              </a:rPr>
              <a:t>无中生有。</a:t>
            </a:r>
            <a:r>
              <a:rPr lang="en-US" altLang="zh-CN" sz="2400" b="1" dirty="0" smtClean="0">
                <a:solidFill>
                  <a:srgbClr val="990033"/>
                </a:solidFill>
                <a:latin typeface="Times New Roman" panose="02020603050405020304"/>
                <a:cs typeface="Times New Roman" panose="02020603050405020304"/>
              </a:rPr>
              <a:t>E</a:t>
            </a:r>
            <a:r>
              <a:rPr lang="zh-CN" altLang="zh-CN" sz="2400" b="1" dirty="0" smtClean="0">
                <a:solidFill>
                  <a:srgbClr val="990033"/>
                </a:solidFill>
                <a:latin typeface="Times New Roman" panose="02020603050405020304"/>
                <a:cs typeface="Times New Roman" panose="02020603050405020304"/>
              </a:rPr>
              <a:t>项，</a:t>
            </a:r>
            <a:r>
              <a:rPr lang="en-US" altLang="zh-CN" sz="2400" b="1" dirty="0" smtClean="0">
                <a:solidFill>
                  <a:srgbClr val="990033"/>
                </a:solidFill>
                <a:latin typeface="Times New Roman" panose="02020603050405020304"/>
                <a:cs typeface="Times New Roman" panose="02020603050405020304"/>
              </a:rPr>
              <a:t>“</a:t>
            </a:r>
            <a:r>
              <a:rPr lang="zh-CN" altLang="zh-CN" sz="2400" b="1" dirty="0" smtClean="0">
                <a:solidFill>
                  <a:srgbClr val="990033"/>
                </a:solidFill>
                <a:latin typeface="Times New Roman" panose="02020603050405020304"/>
                <a:cs typeface="Times New Roman" panose="02020603050405020304"/>
              </a:rPr>
              <a:t>内涵相同</a:t>
            </a:r>
            <a:r>
              <a:rPr lang="en-US" altLang="zh-CN" sz="2400" b="1" dirty="0" smtClean="0">
                <a:solidFill>
                  <a:srgbClr val="990033"/>
                </a:solidFill>
                <a:latin typeface="Times New Roman" panose="02020603050405020304"/>
                <a:cs typeface="Times New Roman" panose="02020603050405020304"/>
              </a:rPr>
              <a:t>”</a:t>
            </a:r>
            <a:r>
              <a:rPr lang="zh-CN" altLang="zh-CN" sz="2400" b="1" dirty="0" smtClean="0">
                <a:solidFill>
                  <a:srgbClr val="990033"/>
                </a:solidFill>
                <a:latin typeface="Times New Roman" panose="02020603050405020304"/>
                <a:cs typeface="Times New Roman" panose="02020603050405020304"/>
              </a:rPr>
              <a:t>分析不正确，结合诗意，应该是</a:t>
            </a:r>
            <a:r>
              <a:rPr lang="en-US" altLang="zh-CN" sz="2400" b="1" dirty="0" smtClean="0">
                <a:solidFill>
                  <a:srgbClr val="990033"/>
                </a:solidFill>
                <a:latin typeface="Times New Roman" panose="02020603050405020304"/>
                <a:cs typeface="Times New Roman" panose="02020603050405020304"/>
              </a:rPr>
              <a:t>“</a:t>
            </a:r>
            <a:r>
              <a:rPr lang="zh-CN" altLang="zh-CN" sz="2400" b="1" dirty="0" smtClean="0">
                <a:solidFill>
                  <a:srgbClr val="990033"/>
                </a:solidFill>
                <a:latin typeface="Times New Roman" panose="02020603050405020304"/>
                <a:cs typeface="Times New Roman" panose="02020603050405020304"/>
              </a:rPr>
              <a:t>存在相关内涵</a:t>
            </a:r>
            <a:r>
              <a:rPr lang="en-US" altLang="zh-CN" sz="2400" b="1" dirty="0" smtClean="0">
                <a:solidFill>
                  <a:srgbClr val="990033"/>
                </a:solidFill>
                <a:latin typeface="Times New Roman" panose="02020603050405020304"/>
                <a:cs typeface="Times New Roman" panose="02020603050405020304"/>
              </a:rPr>
              <a:t>”</a:t>
            </a:r>
            <a:r>
              <a:rPr lang="zh-CN" altLang="zh-CN" sz="2400" b="1" dirty="0" smtClean="0">
                <a:solidFill>
                  <a:srgbClr val="990033"/>
                </a:solidFill>
                <a:latin typeface="Times New Roman" panose="02020603050405020304"/>
                <a:cs typeface="Times New Roman" panose="02020603050405020304"/>
              </a:rPr>
              <a:t>。</a:t>
            </a:r>
            <a:endParaRPr lang="zh-CN" altLang="en-US" sz="2400" b="1" dirty="0" smtClean="0">
              <a:solidFill>
                <a:srgbClr val="990033"/>
              </a:solidFill>
              <a:latin typeface="Times New Roman" panose="02020603050405020304"/>
              <a:cs typeface="Times New Roman" panose="020206030504050203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slide(fromBottom)">
                                      <p:cBhvr>
                                        <p:cTn id="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1436691"/>
            <a:ext cx="7929618" cy="4564077"/>
          </a:xfrm>
          <a:prstGeom prst="rect">
            <a:avLst/>
          </a:prstGeom>
          <a:noFill/>
          <a:ln w="9525">
            <a:noFill/>
            <a:miter lim="800000"/>
          </a:ln>
        </p:spPr>
        <p:txBody>
          <a:bodyPr/>
          <a:lstStyle/>
          <a:p>
            <a:pPr indent="266700" algn="just">
              <a:lnSpc>
                <a:spcPts val="3500"/>
              </a:lnSpc>
              <a:spcAft>
                <a:spcPts val="0"/>
              </a:spcAft>
            </a:pPr>
            <a:r>
              <a:rPr lang="en-US" altLang="zh-CN" sz="2400" b="1" kern="100" dirty="0" smtClean="0">
                <a:latin typeface="Times New Roman" panose="02020603050405020304"/>
                <a:cs typeface="Courier New" panose="02070309020205020404"/>
              </a:rPr>
              <a:t>(2)</a:t>
            </a:r>
            <a:r>
              <a:rPr lang="zh-CN" altLang="en-US" sz="2400" b="1" kern="100" dirty="0" smtClean="0">
                <a:latin typeface="Times New Roman" panose="02020603050405020304"/>
                <a:cs typeface="Courier New" panose="02070309020205020404"/>
              </a:rPr>
              <a:t>这首诗题为</a:t>
            </a:r>
            <a:r>
              <a:rPr lang="en-US" altLang="zh-CN"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Courier New" panose="02070309020205020404"/>
              </a:rPr>
              <a:t>饮酒</a:t>
            </a:r>
            <a:r>
              <a:rPr lang="en-US" altLang="zh-CN" sz="2400" b="1" kern="100" dirty="0" smtClean="0">
                <a:latin typeface="Times New Roman" panose="02020603050405020304"/>
                <a:cs typeface="Courier New" panose="02070309020205020404"/>
              </a:rPr>
              <a:t>》</a:t>
            </a:r>
            <a:r>
              <a:rPr lang="zh-CN" altLang="en-US" sz="2400" b="1" kern="100" dirty="0" smtClean="0">
                <a:latin typeface="Times New Roman" panose="02020603050405020304"/>
                <a:cs typeface="Courier New" panose="02070309020205020404"/>
              </a:rPr>
              <a:t>，但很显然，诗人意不在酒，请 </a:t>
            </a:r>
            <a:endParaRPr lang="en-US" altLang="zh-CN" sz="2400" b="1" kern="100" dirty="0" smtClean="0">
              <a:latin typeface="Times New Roman" panose="02020603050405020304"/>
              <a:cs typeface="Courier New" panose="02070309020205020404"/>
            </a:endParaRPr>
          </a:p>
          <a:p>
            <a:pPr indent="266700" algn="just">
              <a:lnSpc>
                <a:spcPts val="3500"/>
              </a:lnSpc>
              <a:spcAft>
                <a:spcPts val="0"/>
              </a:spcAft>
            </a:pPr>
            <a:r>
              <a:rPr lang="zh-CN" altLang="en-US" sz="2400" b="1" kern="100" dirty="0" smtClean="0">
                <a:latin typeface="Times New Roman" panose="02020603050405020304"/>
                <a:cs typeface="Courier New" panose="02070309020205020404"/>
              </a:rPr>
              <a:t>具体分析诗句中蕴含了哪些情感志趣。</a:t>
            </a:r>
            <a:r>
              <a:rPr lang="en-US" altLang="zh-CN" sz="2400" b="1" kern="100" dirty="0" smtClean="0">
                <a:latin typeface="Times New Roman" panose="02020603050405020304"/>
                <a:cs typeface="Courier New" panose="02070309020205020404"/>
              </a:rPr>
              <a:t>(6 </a:t>
            </a:r>
            <a:r>
              <a:rPr lang="zh-CN" altLang="en-US" sz="2400" b="1" kern="100" dirty="0" smtClean="0">
                <a:latin typeface="Times New Roman" panose="02020603050405020304"/>
                <a:cs typeface="Courier New" panose="02070309020205020404"/>
              </a:rPr>
              <a:t>分</a:t>
            </a:r>
            <a:r>
              <a:rPr lang="en-US" altLang="zh-CN" sz="2400" b="1" kern="100" dirty="0" smtClean="0">
                <a:latin typeface="Times New Roman" panose="02020603050405020304"/>
                <a:cs typeface="Courier New" panose="02070309020205020404"/>
              </a:rPr>
              <a:t>)</a:t>
            </a:r>
          </a:p>
          <a:p>
            <a:pPr indent="266700" algn="just">
              <a:lnSpc>
                <a:spcPts val="3500"/>
              </a:lnSpc>
              <a:spcAft>
                <a:spcPts val="0"/>
              </a:spcAft>
            </a:pPr>
            <a:endParaRPr lang="en-US" sz="2400" b="1" kern="100" dirty="0" smtClean="0">
              <a:latin typeface="Times New Roman" panose="02020603050405020304"/>
              <a:ea typeface="仿宋_GB2312" panose="02010609030101010101" charset="-122"/>
              <a:cs typeface="Courier New" panose="02070309020205020404"/>
            </a:endParaRPr>
          </a:p>
          <a:p>
            <a:pPr>
              <a:lnSpc>
                <a:spcPts val="3500"/>
              </a:lnSpc>
            </a:pP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     </a:t>
            </a:r>
            <a:r>
              <a:rPr lang="en-US" altLang="zh-CN"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答案</a:t>
            </a:r>
            <a:r>
              <a:rPr lang="en-US" altLang="zh-CN" sz="2400" b="1" dirty="0" smtClean="0">
                <a:solidFill>
                  <a:srgbClr val="990033"/>
                </a:solidFill>
                <a:latin typeface="Times New Roman" panose="02020603050405020304"/>
                <a:ea typeface="宋体" panose="02010600030101010101" pitchFamily="2" charset="-122"/>
                <a:cs typeface="Times New Roman" panose="02020603050405020304"/>
              </a:rPr>
              <a:t>] ①</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诗歌的前六句托物言志，以卓尔不群、岁寒后 </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a:lnSpc>
                <a:spcPts val="3500"/>
              </a:lnSpc>
            </a:pPr>
            <a:r>
              <a:rPr lang="en-US" altLang="zh-CN" sz="2400" b="1" dirty="0" smtClean="0">
                <a:solidFill>
                  <a:srgbClr val="990033"/>
                </a:solidFill>
                <a:latin typeface="Times New Roman" panose="02020603050405020304"/>
                <a:ea typeface="宋体" panose="02010600030101010101" pitchFamily="2" charset="-122"/>
                <a:cs typeface="Times New Roman" panose="02020603050405020304"/>
              </a:rPr>
              <a:t>    </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凋的青松自况，表达出诗人坚贞傲岸、超拔于流俗的品</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a:lnSpc>
                <a:spcPts val="3500"/>
              </a:lnSpc>
            </a:pPr>
            <a:r>
              <a:rPr lang="en-US" altLang="zh-CN" sz="2400" b="1" dirty="0" smtClean="0">
                <a:solidFill>
                  <a:srgbClr val="990033"/>
                </a:solidFill>
                <a:latin typeface="Times New Roman" panose="02020603050405020304"/>
                <a:ea typeface="宋体" panose="02010600030101010101" pitchFamily="2" charset="-122"/>
                <a:cs typeface="Times New Roman" panose="02020603050405020304"/>
              </a:rPr>
              <a:t>    </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性；②七、八句描写酒壶挂枝、自在遐观的行为，表现</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a:lnSpc>
                <a:spcPts val="3500"/>
              </a:lnSpc>
            </a:pPr>
            <a:r>
              <a:rPr lang="en-US" altLang="zh-CN" sz="2400" b="1" dirty="0" smtClean="0">
                <a:solidFill>
                  <a:srgbClr val="990033"/>
                </a:solidFill>
                <a:latin typeface="Times New Roman" panose="02020603050405020304"/>
                <a:ea typeface="宋体" panose="02010600030101010101" pitchFamily="2" charset="-122"/>
                <a:cs typeface="Times New Roman" panose="02020603050405020304"/>
              </a:rPr>
              <a:t>    </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出一种悠然独得的境界；③末二句直抒胸臆，抒发了诗</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a:lnSpc>
                <a:spcPts val="3500"/>
              </a:lnSpc>
            </a:pPr>
            <a:r>
              <a:rPr lang="en-US" altLang="zh-CN" sz="2400" b="1" dirty="0" smtClean="0">
                <a:solidFill>
                  <a:srgbClr val="990033"/>
                </a:solidFill>
                <a:latin typeface="Times New Roman" panose="02020603050405020304"/>
                <a:ea typeface="宋体" panose="02010600030101010101" pitchFamily="2" charset="-122"/>
                <a:cs typeface="Times New Roman" panose="02020603050405020304"/>
              </a:rPr>
              <a:t>    </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人对人生苦短、不愿被世俗的尘网束缚的感慨。</a:t>
            </a:r>
            <a:r>
              <a:rPr lang="en-US" altLang="zh-CN"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共</a:t>
            </a:r>
            <a:r>
              <a:rPr lang="en-US" altLang="zh-CN" sz="2400" b="1" dirty="0" smtClean="0">
                <a:solidFill>
                  <a:srgbClr val="990033"/>
                </a:solidFill>
                <a:latin typeface="Times New Roman" panose="02020603050405020304"/>
                <a:ea typeface="宋体" panose="02010600030101010101" pitchFamily="2" charset="-122"/>
                <a:cs typeface="Times New Roman" panose="02020603050405020304"/>
              </a:rPr>
              <a:t>6 </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分。</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a:lnSpc>
                <a:spcPts val="3500"/>
              </a:lnSpc>
            </a:pPr>
            <a:r>
              <a:rPr lang="en-US" altLang="zh-CN" sz="2400" b="1" dirty="0" smtClean="0">
                <a:solidFill>
                  <a:srgbClr val="990033"/>
                </a:solidFill>
                <a:latin typeface="Times New Roman" panose="02020603050405020304"/>
                <a:ea typeface="宋体" panose="02010600030101010101" pitchFamily="2" charset="-122"/>
                <a:cs typeface="Times New Roman" panose="02020603050405020304"/>
              </a:rPr>
              <a:t>    </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每一点</a:t>
            </a:r>
            <a:r>
              <a:rPr lang="en-US" altLang="zh-CN" sz="2400" b="1" dirty="0" smtClean="0">
                <a:solidFill>
                  <a:srgbClr val="990033"/>
                </a:solidFill>
                <a:latin typeface="Times New Roman" panose="02020603050405020304"/>
                <a:ea typeface="宋体" panose="02010600030101010101" pitchFamily="2" charset="-122"/>
                <a:cs typeface="Times New Roman" panose="02020603050405020304"/>
              </a:rPr>
              <a:t>2 </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分</a:t>
            </a:r>
            <a:r>
              <a:rPr lang="en-US" altLang="zh-CN" sz="2400" b="1" dirty="0" smtClean="0">
                <a:solidFill>
                  <a:srgbClr val="990033"/>
                </a:solidFill>
                <a:latin typeface="Times New Roman" panose="02020603050405020304"/>
                <a:ea typeface="宋体" panose="02010600030101010101" pitchFamily="2" charset="-122"/>
                <a:cs typeface="Times New Roman" panose="02020603050405020304"/>
              </a:rPr>
              <a:t>)</a:t>
            </a:r>
            <a:endParaRPr lang="zh-CN" altLang="en-US" sz="2400" b="1" dirty="0" smtClean="0">
              <a:solidFill>
                <a:srgbClr val="990033"/>
              </a:solidFill>
              <a:latin typeface="Times New Roman" panose="02020603050405020304"/>
              <a:ea typeface="宋体" panose="02010600030101010101" pitchFamily="2" charset="-122"/>
              <a:cs typeface="Times New Roman" panose="020206030504050203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anim calcmode="lin" valueType="num">
                                      <p:cBhvr additive="base">
                                        <p:cTn id="1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anim calcmode="lin" valueType="num">
                                      <p:cBhvr additive="base">
                                        <p:cTn id="1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 calcmode="lin" valueType="num">
                                      <p:cBhvr additive="base">
                                        <p:cTn id="1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anim calcmode="lin" valueType="num">
                                      <p:cBhvr additive="base">
                                        <p:cTn id="23"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7" end="7"/>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 calcmode="lin" valueType="num">
                                      <p:cBhvr additive="base">
                                        <p:cTn id="2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936625"/>
            <a:ext cx="7715304" cy="5399088"/>
          </a:xfrm>
          <a:prstGeom prst="rect">
            <a:avLst/>
          </a:prstGeom>
          <a:noFill/>
          <a:ln w="9525">
            <a:noFill/>
            <a:miter lim="800000"/>
          </a:ln>
        </p:spPr>
        <p:txBody>
          <a:bodyPr/>
          <a:lstStyle/>
          <a:p>
            <a:pPr>
              <a:lnSpc>
                <a:spcPts val="3500"/>
              </a:lnSpc>
            </a:pPr>
            <a:r>
              <a:rPr lang="en-US" altLang="zh-CN"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解析</a:t>
            </a:r>
            <a:r>
              <a:rPr lang="en-US" altLang="zh-CN"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本题考查考生鉴赏诗歌的思想感情的能力。前六句诗人托物言志，将感情寄寓在青松之中，表达出自己坚贞不屈、不与世俗同流合污的品性；七、八句表现出诗人悠然自得的心情；最后两句诗人直抒胸臆，抒发了人生苦短、不愿被世俗的尘网束缚的感慨。然后结合具体诗句分析即可。</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algn="just">
              <a:lnSpc>
                <a:spcPts val="3500"/>
              </a:lnSpc>
              <a:spcAft>
                <a:spcPts val="0"/>
              </a:spcAft>
            </a:pPr>
            <a:r>
              <a:rPr lang="en-US" altLang="en-US"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原味翻译</a:t>
            </a:r>
            <a:r>
              <a:rPr lang="en-US" altLang="en-US"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青翠的松树生长在东园里，荒草埋没了它的身姿。等到寒霜凝结的时候，其他草木都枯萎了，这才显现出它卓尔不群的高枝。在一片松林中人可能还不觉得，单独一棵松树立在林子里人们才称奇。我提着酒壶抚弄寒冬中的松干，有时候又远望松姿。我生活的世界就如梦幻一样，又何必被俗世的尘嚣羁绊住脚步呢？</a:t>
            </a:r>
          </a:p>
          <a:p>
            <a:pPr indent="266700">
              <a:lnSpc>
                <a:spcPts val="3500"/>
              </a:lnSpc>
            </a:pPr>
            <a:endParaRPr lang="zh-CN" altLang="en-US" sz="2400" b="1" dirty="0" smtClean="0">
              <a:solidFill>
                <a:srgbClr val="990033"/>
              </a:solidFill>
              <a:latin typeface="Times New Roman" panose="02020603050405020304"/>
              <a:ea typeface="宋体" panose="02010600030101010101" pitchFamily="2" charset="-122"/>
              <a:cs typeface="Times New Roman" panose="020206030504050203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smtClean="0">
                <a:solidFill>
                  <a:srgbClr val="C00000"/>
                </a:solidFill>
                <a:latin typeface="幼圆" panose="02010509060101010101" pitchFamily="49" charset="-122"/>
                <a:ea typeface="幼圆" panose="02010509060101010101" pitchFamily="49" charset="-122"/>
              </a:rPr>
              <a:t>专题八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936625"/>
            <a:ext cx="7715304" cy="5399088"/>
          </a:xfrm>
          <a:prstGeom prst="rect">
            <a:avLst/>
          </a:prstGeom>
          <a:noFill/>
          <a:ln w="9525">
            <a:noFill/>
            <a:miter lim="800000"/>
          </a:ln>
        </p:spPr>
        <p:txBody>
          <a:bodyPr/>
          <a:lstStyle/>
          <a:p>
            <a:pPr algn="just">
              <a:lnSpc>
                <a:spcPts val="3500"/>
              </a:lnSpc>
              <a:spcAft>
                <a:spcPts val="0"/>
              </a:spcAft>
            </a:pPr>
            <a:r>
              <a:rPr lang="en-US" altLang="en-US"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诗歌赏析</a:t>
            </a:r>
            <a:r>
              <a:rPr lang="en-US" altLang="en-US" sz="2400" b="1" dirty="0" smtClean="0">
                <a:solidFill>
                  <a:srgbClr val="990033"/>
                </a:solidFill>
                <a:latin typeface="+mj-ea"/>
                <a:ea typeface="+mj-ea"/>
                <a:cs typeface="Times New Roman" panose="02020603050405020304"/>
              </a:rPr>
              <a:t>] </a:t>
            </a:r>
          </a:p>
          <a:p>
            <a:pPr algn="just">
              <a:lnSpc>
                <a:spcPts val="3500"/>
              </a:lnSpc>
              <a:spcAft>
                <a:spcPts val="0"/>
              </a:spcAft>
            </a:pPr>
            <a:r>
              <a:rPr lang="en-US" altLang="zh-CN" sz="2400" b="1" dirty="0" smtClean="0">
                <a:solidFill>
                  <a:srgbClr val="990033"/>
                </a:solidFill>
                <a:latin typeface="+mj-ea"/>
                <a:ea typeface="+mj-ea"/>
                <a:cs typeface="Times New Roman" panose="02020603050405020304"/>
              </a:rPr>
              <a:t>   </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“青松在东园，众草没其姿</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。在东园里的青松，被各种各样的繁茂的杂草淹没，使其挺拔的姿态完全不能展现出来。这本来是极为普通的自然现象，但诗人用一个</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没</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字，将青松与杂草的关系鲜明地表现出来。原本俊秀的青松，由于身在东园的杂草之中，杂草出尽了风头，人们爱这柔嫩可人的杂草甚至胜过爱青松。</a:t>
            </a:r>
          </a:p>
          <a:p>
            <a:pPr>
              <a:lnSpc>
                <a:spcPts val="3500"/>
              </a:lnSpc>
            </a:pP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     </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直到有一天，</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凝霜殄异类</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之时，原本生长得千娇百媚的各种藤蔓杂草，在一夜之间就不复存在了，这些原本趾高气扬地盖过青松之姿的杂草，一瞬间就倒在青松脚下了，于是青松便“卓然见高枝”了。在众草被“殄”之后，青松卓尔不群的形象便展露出来。</a:t>
            </a:r>
          </a:p>
          <a:p>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   </a:t>
            </a:r>
            <a:endPar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smtClean="0">
                <a:solidFill>
                  <a:srgbClr val="C00000"/>
                </a:solidFill>
                <a:latin typeface="幼圆" panose="02010509060101010101" pitchFamily="49" charset="-122"/>
                <a:ea typeface="幼圆" panose="02010509060101010101" pitchFamily="49" charset="-122"/>
              </a:rPr>
              <a:t>专题八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936625"/>
            <a:ext cx="7715304" cy="5399088"/>
          </a:xfrm>
          <a:prstGeom prst="rect">
            <a:avLst/>
          </a:prstGeom>
          <a:noFill/>
          <a:ln w="9525">
            <a:noFill/>
            <a:miter lim="800000"/>
          </a:ln>
        </p:spPr>
        <p:txBody>
          <a:bodyPr/>
          <a:lstStyle/>
          <a:p>
            <a:pPr algn="just">
              <a:lnSpc>
                <a:spcPts val="3500"/>
              </a:lnSpc>
              <a:spcAft>
                <a:spcPts val="0"/>
              </a:spcAft>
            </a:pP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   </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连林人不觉，独树众乃奇。”倘若青松多了，蔚然连成松林，那么，它的与众不同，便难以给人以强烈印象。只有一株青松卓然独立于天地之间，人们这才为之诧异。以上六句，构成全诗之大半幅，纯然出之以比兴。</a:t>
            </a:r>
          </a:p>
          <a:p>
            <a:pPr>
              <a:lnSpc>
                <a:spcPts val="3500"/>
              </a:lnSpc>
            </a:pP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   </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最后四句，直接写自己。寒柯，承上文“凝霜”而来。陶渊明心里爱这东园青松，便将酒壶挂在松枝之上，饮酒、流连于松树之下。即使不到园中，亦时常从远处来瞻望青松之姿。挂壶寒柯，这是何等亲切。远望松姿，正是一往深情。陶渊明之心灵，分明是常常从青松之卓然高节，汲取着一种精神上的滋养。</a:t>
            </a:r>
          </a:p>
          <a:p>
            <a:pPr>
              <a:lnSpc>
                <a:spcPts val="3500"/>
              </a:lnSpc>
            </a:pP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   </a:t>
            </a:r>
            <a:endPar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indent="266700">
              <a:lnSpc>
                <a:spcPts val="3500"/>
              </a:lnSpc>
            </a:pPr>
            <a:endParaRPr lang="zh-CN" altLang="en-US" sz="2400" b="1" dirty="0" smtClean="0">
              <a:solidFill>
                <a:srgbClr val="990033"/>
              </a:solidFill>
              <a:latin typeface="Times New Roman" panose="02020603050405020304"/>
              <a:ea typeface="宋体" panose="02010600030101010101" pitchFamily="2" charset="-122"/>
              <a:cs typeface="Times New Roman" panose="020206030504050203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smtClean="0">
                <a:solidFill>
                  <a:srgbClr val="C00000"/>
                </a:solidFill>
                <a:latin typeface="幼圆" panose="02010509060101010101" pitchFamily="49" charset="-122"/>
                <a:ea typeface="幼圆" panose="02010509060101010101" pitchFamily="49" charset="-122"/>
              </a:rPr>
              <a:t>专题八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aseline="-25000"/>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aseline="-25000"/>
            </a:p>
          </p:txBody>
        </p:sp>
      </p:gr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6148" name="矩形 23"/>
          <p:cNvSpPr>
            <a:spLocks noChangeArrowheads="1"/>
          </p:cNvSpPr>
          <p:nvPr/>
        </p:nvSpPr>
        <p:spPr bwMode="auto">
          <a:xfrm>
            <a:off x="649288" y="1357298"/>
            <a:ext cx="7916862" cy="5024452"/>
          </a:xfrm>
          <a:prstGeom prst="rect">
            <a:avLst/>
          </a:prstGeom>
          <a:noFill/>
          <a:ln w="9525">
            <a:noFill/>
            <a:miter lim="800000"/>
          </a:ln>
        </p:spPr>
        <p:txBody>
          <a:bodyPr/>
          <a:lstStyle/>
          <a:p>
            <a:pPr>
              <a:lnSpc>
                <a:spcPts val="3500"/>
              </a:lnSpc>
            </a:pPr>
            <a:r>
              <a:rPr lang="en-US" altLang="zh-CN" sz="2400" b="1" dirty="0" smtClean="0">
                <a:latin typeface="Times New Roman" panose="02020603050405020304" pitchFamily="18" charset="0"/>
                <a:cs typeface="Times New Roman" panose="02020603050405020304" pitchFamily="18" charset="0"/>
              </a:rPr>
              <a:t>6</a:t>
            </a:r>
            <a:r>
              <a:rPr lang="zh-CN" altLang="en-US" sz="2400" b="1" dirty="0" smtClean="0">
                <a:latin typeface="Times New Roman" panose="02020603050405020304" pitchFamily="18" charset="0"/>
                <a:cs typeface="Times New Roman" panose="02020603050405020304" pitchFamily="18" charset="0"/>
              </a:rPr>
              <a:t>．比较鉴赏题出现，如</a:t>
            </a:r>
            <a:r>
              <a:rPr lang="en-US" altLang="zh-CN" sz="2400" b="1" dirty="0" smtClean="0">
                <a:latin typeface="Times New Roman" panose="02020603050405020304" pitchFamily="18" charset="0"/>
                <a:cs typeface="Times New Roman" panose="02020603050405020304" pitchFamily="18" charset="0"/>
              </a:rPr>
              <a:t>2016</a:t>
            </a:r>
            <a:r>
              <a:rPr lang="zh-CN" altLang="en-US" sz="2400" b="1" dirty="0" smtClean="0">
                <a:latin typeface="Times New Roman" panose="02020603050405020304" pitchFamily="18" charset="0"/>
                <a:cs typeface="Times New Roman" panose="02020603050405020304" pitchFamily="18" charset="0"/>
              </a:rPr>
              <a:t>年全国卷</a:t>
            </a:r>
            <a:r>
              <a:rPr lang="en-US" altLang="zh-CN" sz="2400" b="1" dirty="0" smtClean="0">
                <a:latin typeface="Times New Roman" panose="02020603050405020304" pitchFamily="18" charset="0"/>
                <a:cs typeface="Times New Roman" panose="02020603050405020304" pitchFamily="18" charset="0"/>
              </a:rPr>
              <a:t>Ⅲ</a:t>
            </a:r>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2015</a:t>
            </a:r>
            <a:r>
              <a:rPr lang="zh-CN" altLang="en-US" sz="2400" b="1" dirty="0" smtClean="0">
                <a:latin typeface="Times New Roman" panose="02020603050405020304" pitchFamily="18" charset="0"/>
                <a:cs typeface="Times New Roman" panose="02020603050405020304" pitchFamily="18" charset="0"/>
              </a:rPr>
              <a:t>年全国卷</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Ⅰ</a:t>
            </a:r>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2014</a:t>
            </a:r>
            <a:r>
              <a:rPr lang="zh-CN" altLang="en-US" sz="2400" b="1" dirty="0" smtClean="0">
                <a:latin typeface="Times New Roman" panose="02020603050405020304" pitchFamily="18" charset="0"/>
                <a:cs typeface="Times New Roman" panose="02020603050405020304" pitchFamily="18" charset="0"/>
              </a:rPr>
              <a:t>年新课标全国卷</a:t>
            </a:r>
            <a:r>
              <a:rPr lang="en-US" altLang="zh-CN" sz="2400" b="1" dirty="0" smtClean="0">
                <a:latin typeface="Times New Roman" panose="02020603050405020304" pitchFamily="18" charset="0"/>
                <a:cs typeface="Times New Roman" panose="02020603050405020304" pitchFamily="18" charset="0"/>
              </a:rPr>
              <a:t>Ⅱ</a:t>
            </a:r>
            <a:r>
              <a:rPr lang="zh-CN" altLang="en-US" sz="2400" b="1" dirty="0" smtClean="0">
                <a:latin typeface="Times New Roman" panose="02020603050405020304" pitchFamily="18" charset="0"/>
                <a:cs typeface="Times New Roman" panose="02020603050405020304" pitchFamily="18" charset="0"/>
              </a:rPr>
              <a:t>，这一点在</a:t>
            </a:r>
            <a:r>
              <a:rPr lang="en-US" altLang="zh-CN" sz="2400" b="1" dirty="0" smtClean="0">
                <a:latin typeface="Times New Roman" panose="02020603050405020304" pitchFamily="18" charset="0"/>
                <a:cs typeface="Times New Roman" panose="02020603050405020304" pitchFamily="18" charset="0"/>
              </a:rPr>
              <a:t>2017</a:t>
            </a:r>
            <a:r>
              <a:rPr lang="zh-CN" altLang="en-US" sz="2400" b="1" dirty="0" smtClean="0">
                <a:latin typeface="Times New Roman" panose="02020603050405020304" pitchFamily="18" charset="0"/>
                <a:cs typeface="Times New Roman" panose="02020603050405020304" pitchFamily="18" charset="0"/>
              </a:rPr>
              <a:t>年的备考</a:t>
            </a:r>
            <a:endParaRPr lang="en-US" altLang="zh-CN" sz="2400" b="1" dirty="0" smtClean="0">
              <a:latin typeface="Times New Roman" panose="02020603050405020304" pitchFamily="18" charset="0"/>
              <a:cs typeface="Times New Roman" panose="02020603050405020304" pitchFamily="18" charset="0"/>
            </a:endParaRPr>
          </a:p>
          <a:p>
            <a:pPr>
              <a:lnSpc>
                <a:spcPts val="35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中也应适当重视，不能换了题型就不知所措。</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anose="02010509060101010101" pitchFamily="49" charset="-122"/>
                <a:ea typeface="幼圆" panose="02010509060101010101" pitchFamily="49" charset="-122"/>
              </a:rPr>
              <a:t>考情纵览</a:t>
            </a:r>
            <a:endParaRPr lang="en-US" altLang="zh-CN" sz="2600" b="1" dirty="0">
              <a:solidFill>
                <a:schemeClr val="bg1"/>
              </a:solidFill>
              <a:latin typeface="幼圆" panose="02010509060101010101" pitchFamily="49" charset="-122"/>
              <a:ea typeface="幼圆" panose="02010509060101010101" pitchFamily="49" charset="-122"/>
            </a:endParaRPr>
          </a:p>
        </p:txBody>
      </p:sp>
      <p:pic>
        <p:nvPicPr>
          <p:cNvPr id="228353" name="Picture 1" descr="C:\Documents and Settings\Administrator\桌面\全品文教.jpg"/>
          <p:cNvPicPr>
            <a:picLocks noChangeAspect="1" noChangeArrowheads="1"/>
          </p:cNvPicPr>
          <p:nvPr/>
        </p:nvPicPr>
        <p:blipFill>
          <a:blip r:embed="rId3" cstate="print"/>
          <a:srcRect/>
          <a:stretch>
            <a:fillRect/>
          </a:stretch>
        </p:blipFill>
        <p:spPr bwMode="auto">
          <a:xfrm>
            <a:off x="7000892" y="785794"/>
            <a:ext cx="1676400" cy="557213"/>
          </a:xfrm>
          <a:prstGeom prst="rect">
            <a:avLst/>
          </a:prstGeom>
          <a:noFill/>
        </p:spPr>
      </p:pic>
    </p:spTree>
  </p:cSld>
  <p:clrMapOvr>
    <a:masterClrMapping/>
  </p:clrMapOvr>
  <p:transition spd="med">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936625"/>
            <a:ext cx="7715304" cy="5399088"/>
          </a:xfrm>
          <a:prstGeom prst="rect">
            <a:avLst/>
          </a:prstGeom>
          <a:noFill/>
          <a:ln w="9525">
            <a:noFill/>
            <a:miter lim="800000"/>
          </a:ln>
        </p:spPr>
        <p:txBody>
          <a:bodyPr/>
          <a:lstStyle/>
          <a:p>
            <a:pPr>
              <a:lnSpc>
                <a:spcPts val="3500"/>
              </a:lnSpc>
            </a:pP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   </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吾生梦幻间，何事绁尘羁。”梦幻，喻人生之短暂，反而见得生命之可珍惜。绁者，捆缚也。尘羁即尘网，谓尘世犹如罗网，指的是仕途。生命如此有限，弥可珍惜，不必把自己束缚在尘网中，失掉独立自由之人格。这种坚贞高洁的人格，正有如青松。这才是真正的主体品格。</a:t>
            </a:r>
          </a:p>
          <a:p>
            <a:pPr algn="just">
              <a:lnSpc>
                <a:spcPts val="3500"/>
              </a:lnSpc>
              <a:spcAft>
                <a:spcPts val="0"/>
              </a:spcAft>
            </a:pPr>
            <a:endPar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indent="266700">
              <a:lnSpc>
                <a:spcPts val="3500"/>
              </a:lnSpc>
            </a:pPr>
            <a:endParaRPr lang="zh-CN" altLang="en-US" sz="2400" b="1" dirty="0" smtClean="0">
              <a:solidFill>
                <a:srgbClr val="990033"/>
              </a:solidFill>
              <a:latin typeface="Times New Roman" panose="02020603050405020304"/>
              <a:ea typeface="宋体" panose="02010600030101010101" pitchFamily="2" charset="-122"/>
              <a:cs typeface="Times New Roman" panose="020206030504050203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smtClean="0">
                <a:solidFill>
                  <a:srgbClr val="C00000"/>
                </a:solidFill>
                <a:latin typeface="幼圆" panose="02010509060101010101" pitchFamily="49" charset="-122"/>
                <a:ea typeface="幼圆" panose="02010509060101010101" pitchFamily="49" charset="-122"/>
              </a:rPr>
              <a:t>专题八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936625"/>
            <a:ext cx="7929618" cy="5399088"/>
          </a:xfrm>
          <a:prstGeom prst="rect">
            <a:avLst/>
          </a:prstGeom>
          <a:noFill/>
          <a:ln w="9525">
            <a:noFill/>
            <a:miter lim="800000"/>
          </a:ln>
        </p:spPr>
        <p:txBody>
          <a:bodyPr/>
          <a:lstStyle/>
          <a:p>
            <a:pPr algn="just">
              <a:lnSpc>
                <a:spcPts val="3500"/>
              </a:lnSpc>
              <a:spcAft>
                <a:spcPts val="0"/>
              </a:spcAft>
            </a:pPr>
            <a:r>
              <a:rPr lang="en-US" sz="2400" b="1" kern="100" dirty="0" smtClean="0">
                <a:latin typeface="Times New Roman" panose="02020603050405020304"/>
                <a:cs typeface="Courier New" panose="02070309020205020404"/>
              </a:rPr>
              <a:t>2</a:t>
            </a:r>
            <a:r>
              <a:rPr lang="zh-CN" altLang="en-US" sz="2400" b="1" kern="100" dirty="0" smtClean="0">
                <a:latin typeface="Times New Roman" panose="02020603050405020304"/>
                <a:cs typeface="Times New Roman" panose="02020603050405020304"/>
              </a:rPr>
              <a:t>．阅读下面这首诗，回答问题。</a:t>
            </a:r>
            <a:r>
              <a:rPr lang="en-US" sz="2400" b="1" kern="100" dirty="0" smtClean="0">
                <a:latin typeface="Times New Roman" panose="02020603050405020304"/>
                <a:ea typeface="仿宋_GB2312" panose="02010609030101010101" charset="-122"/>
                <a:cs typeface="Courier New" panose="02070309020205020404"/>
              </a:rPr>
              <a:t>(11</a:t>
            </a: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dirty="0" smtClean="0">
                <a:latin typeface="Times New Roman" panose="02020603050405020304"/>
                <a:ea typeface="黑体" panose="02010600030101010101" charset="-122"/>
                <a:cs typeface="Times New Roman" panose="02020603050405020304"/>
              </a:rPr>
              <a:t>秋宿湘江遇雨</a:t>
            </a:r>
          </a:p>
          <a:p>
            <a:pPr indent="266700" algn="ctr">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谭用之</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en-US" sz="2400" b="1" kern="100" dirty="0" smtClean="0">
                <a:latin typeface="Times New Roman" panose="02020603050405020304"/>
                <a:ea typeface="楷体_GB2312" panose="02010609030101010101" pitchFamily="49" charset="-122"/>
                <a:cs typeface="Courier New" panose="02070309020205020404"/>
              </a:rPr>
              <a:t> </a:t>
            </a:r>
            <a:r>
              <a:rPr lang="zh-CN" altLang="en-US" sz="2400" b="1" kern="100" dirty="0" smtClean="0">
                <a:latin typeface="Times New Roman" panose="02020603050405020304"/>
                <a:ea typeface="楷体_GB2312" panose="02010609030101010101" pitchFamily="49" charset="-122"/>
                <a:cs typeface="Times New Roman" panose="02020603050405020304"/>
              </a:rPr>
              <a:t>湘上阴云锁梦魂，江边深夜舞刘琨</a:t>
            </a:r>
            <a:r>
              <a:rPr lang="en-US" sz="2400" b="1" kern="100" baseline="30000" dirty="0" smtClean="0">
                <a:latin typeface="Times New Roman" panose="02020603050405020304"/>
                <a:ea typeface="楷体_GB2312" panose="02010609030101010101" pitchFamily="49" charset="-122"/>
                <a:cs typeface="Courier New" panose="02070309020205020404"/>
              </a:rPr>
              <a:t>[</a:t>
            </a:r>
            <a:r>
              <a:rPr lang="zh-CN" altLang="en-US" sz="2400" b="1" kern="100" baseline="30000" dirty="0" smtClean="0">
                <a:latin typeface="黑体" panose="02010600030101010101" charset="-122"/>
                <a:ea typeface="黑体" panose="02010600030101010101" charset="-122"/>
                <a:cs typeface="Times New Roman" panose="02020603050405020304"/>
              </a:rPr>
              <a:t>注</a:t>
            </a:r>
            <a:r>
              <a:rPr lang="en-US" sz="2400" b="1" kern="100" baseline="30000" dirty="0" smtClean="0">
                <a:latin typeface="Times New Roman" panose="02020603050405020304"/>
                <a:ea typeface="楷体_GB2312" panose="02010609030101010101" pitchFamily="49" charset="-122"/>
                <a:cs typeface="Courier New" panose="02070309020205020404"/>
              </a:rPr>
              <a:t>]</a:t>
            </a:r>
            <a:r>
              <a:rPr lang="zh-CN" altLang="en-US" sz="2400" b="1" kern="100" dirty="0" smtClean="0">
                <a:latin typeface="Times New Roman" panose="02020603050405020304"/>
                <a:ea typeface="楷体_GB2312" panose="02010609030101010101" pitchFamily="49" charset="-122"/>
                <a:cs typeface="Times New Roman" panose="02020603050405020304"/>
              </a:rPr>
              <a:t>。</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宋体" panose="02010600030101010101" pitchFamily="2" charset="-122"/>
                <a:ea typeface="楷体_GB2312" panose="02010609030101010101" pitchFamily="49" charset="-122"/>
                <a:cs typeface="楷体_GB2312" panose="02010609030101010101" pitchFamily="49" charset="-122"/>
              </a:rPr>
              <a:t>秋风万里芙蓉国，暮雨千家薜荔村。</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宋体" panose="02010600030101010101" pitchFamily="2" charset="-122"/>
                <a:ea typeface="楷体_GB2312" panose="02010609030101010101" pitchFamily="49" charset="-122"/>
                <a:cs typeface="楷体_GB2312" panose="02010609030101010101" pitchFamily="49" charset="-122"/>
              </a:rPr>
              <a:t>乡思不堪悲橘柚，旅游谁肯重王孙。</a:t>
            </a:r>
            <a:endParaRPr lang="zh-CN" altLang="en-US" sz="2400" b="1" kern="100" dirty="0" smtClean="0">
              <a:latin typeface="宋体" panose="02010600030101010101" pitchFamily="2" charset="-122"/>
              <a:cs typeface="Courier New" panose="02070309020205020404"/>
            </a:endParaRPr>
          </a:p>
          <a:p>
            <a:pPr indent="266700" algn="ctr">
              <a:lnSpc>
                <a:spcPts val="3500"/>
              </a:lnSpc>
              <a:spcAft>
                <a:spcPts val="0"/>
              </a:spcAft>
            </a:pPr>
            <a:r>
              <a:rPr lang="zh-CN" altLang="en-US" sz="2400" b="1" kern="100" dirty="0" smtClean="0">
                <a:latin typeface="宋体" panose="02010600030101010101" pitchFamily="2" charset="-122"/>
                <a:ea typeface="楷体_GB2312" panose="02010609030101010101" pitchFamily="49" charset="-122"/>
                <a:cs typeface="楷体_GB2312" panose="02010609030101010101" pitchFamily="49" charset="-122"/>
              </a:rPr>
              <a:t>渔人相见不相问，长笛一声归岛门。</a:t>
            </a:r>
            <a:endParaRPr lang="zh-CN" altLang="en-US" sz="2400" b="1" kern="100" dirty="0" smtClean="0">
              <a:latin typeface="宋体" panose="02010600030101010101" pitchFamily="2" charset="-122"/>
              <a:cs typeface="Courier New" panose="02070309020205020404"/>
            </a:endParaRPr>
          </a:p>
          <a:p>
            <a:pPr>
              <a:lnSpc>
                <a:spcPts val="3500"/>
              </a:lnSpc>
            </a:pPr>
            <a:r>
              <a:rPr lang="en-US" sz="2400" b="1" dirty="0" smtClean="0">
                <a:latin typeface="Times New Roman" panose="02020603050405020304"/>
                <a:ea typeface="黑体" panose="02010600030101010101" charset="-122"/>
              </a:rPr>
              <a:t>      [</a:t>
            </a:r>
            <a:r>
              <a:rPr lang="zh-CN" altLang="en-US" sz="2400" b="1" dirty="0" smtClean="0">
                <a:latin typeface="Times New Roman" panose="02020603050405020304"/>
                <a:ea typeface="黑体" panose="02010600030101010101" charset="-122"/>
                <a:cs typeface="Times New Roman" panose="02020603050405020304"/>
              </a:rPr>
              <a:t>注</a:t>
            </a:r>
            <a:r>
              <a:rPr lang="en-US" sz="2400" b="1" dirty="0" smtClean="0">
                <a:latin typeface="Times New Roman" panose="02020603050405020304"/>
                <a:ea typeface="黑体" panose="02010600030101010101" charset="-122"/>
              </a:rPr>
              <a:t>]</a:t>
            </a:r>
            <a:r>
              <a:rPr lang="en-US" sz="2400" b="1" dirty="0" smtClean="0">
                <a:latin typeface="Times New Roman" panose="02020603050405020304"/>
                <a:ea typeface="仿宋_GB2312" panose="02010609030101010101" charset="-122"/>
              </a:rPr>
              <a:t> </a:t>
            </a:r>
            <a:r>
              <a:rPr lang="zh-CN" altLang="en-US" sz="2400" b="1" dirty="0" smtClean="0">
                <a:latin typeface="Times New Roman" panose="02020603050405020304"/>
                <a:ea typeface="仿宋_GB2312" panose="02010609030101010101" charset="-122"/>
                <a:cs typeface="Times New Roman" panose="02020603050405020304"/>
              </a:rPr>
              <a:t>刘琨，晋代人。当时北方被少数民族所统治，刘  </a:t>
            </a:r>
            <a:endParaRPr lang="en-US" altLang="zh-CN" sz="2400" b="1" dirty="0" smtClean="0">
              <a:latin typeface="Times New Roman" panose="02020603050405020304"/>
              <a:ea typeface="仿宋_GB2312" panose="02010609030101010101" charset="-122"/>
              <a:cs typeface="Times New Roman" panose="02020603050405020304"/>
            </a:endParaRPr>
          </a:p>
          <a:p>
            <a:pPr>
              <a:lnSpc>
                <a:spcPts val="3500"/>
              </a:lnSpc>
            </a:pPr>
            <a:r>
              <a:rPr lang="en-US" altLang="zh-CN" sz="2400" b="1" dirty="0" smtClean="0">
                <a:latin typeface="Times New Roman" panose="02020603050405020304"/>
                <a:ea typeface="仿宋_GB2312" panose="02010609030101010101" charset="-122"/>
                <a:cs typeface="Times New Roman" panose="02020603050405020304"/>
              </a:rPr>
              <a:t>      </a:t>
            </a:r>
            <a:r>
              <a:rPr lang="zh-CN" altLang="en-US" sz="2400" b="1" dirty="0" smtClean="0">
                <a:latin typeface="Times New Roman" panose="02020603050405020304"/>
                <a:ea typeface="仿宋_GB2312" panose="02010609030101010101" charset="-122"/>
                <a:cs typeface="Times New Roman" panose="02020603050405020304"/>
              </a:rPr>
              <a:t>琨和好友祖逖胸怀统一大志，为了报效国家，他们常</a:t>
            </a:r>
            <a:endParaRPr lang="en-US" altLang="zh-CN" sz="2400" b="1" dirty="0" smtClean="0">
              <a:latin typeface="Times New Roman" panose="02020603050405020304"/>
              <a:ea typeface="仿宋_GB2312" panose="02010609030101010101" charset="-122"/>
              <a:cs typeface="Times New Roman" panose="02020603050405020304"/>
            </a:endParaRPr>
          </a:p>
          <a:p>
            <a:pPr>
              <a:lnSpc>
                <a:spcPts val="3500"/>
              </a:lnSpc>
            </a:pPr>
            <a:r>
              <a:rPr lang="en-US" altLang="zh-CN" sz="2400" b="1" dirty="0" smtClean="0">
                <a:latin typeface="Times New Roman" panose="02020603050405020304"/>
                <a:ea typeface="仿宋_GB2312" panose="02010609030101010101" charset="-122"/>
                <a:cs typeface="Times New Roman" panose="02020603050405020304"/>
              </a:rPr>
              <a:t>      </a:t>
            </a:r>
            <a:r>
              <a:rPr lang="zh-CN" altLang="en-US" sz="2400" b="1" dirty="0" smtClean="0">
                <a:latin typeface="Times New Roman" panose="02020603050405020304"/>
                <a:ea typeface="仿宋_GB2312" panose="02010609030101010101" charset="-122"/>
                <a:cs typeface="Times New Roman" panose="02020603050405020304"/>
              </a:rPr>
              <a:t>常闻鸡鸣而起舞。</a:t>
            </a:r>
            <a:endParaRPr lang="en-US" altLang="zh-CN" sz="2400" b="1" dirty="0" smtClean="0">
              <a:latin typeface="Times New Roman" panose="02020603050405020304"/>
              <a:ea typeface="仿宋_GB2312" panose="02010609030101010101" charset="-122"/>
              <a:cs typeface="Times New Roman" panose="02020603050405020304"/>
            </a:endParaRPr>
          </a:p>
          <a:p>
            <a:pPr>
              <a:lnSpc>
                <a:spcPts val="3500"/>
              </a:lnSpc>
            </a:pPr>
            <a:endParaRPr lang="zh-CN" sz="2400" b="1" kern="100" dirty="0">
              <a:latin typeface="宋体" panose="02010600030101010101" pitchFamily="2" charset="-122"/>
              <a:cs typeface="Courier New" panose="020703090202050204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936625"/>
            <a:ext cx="7929618" cy="5399088"/>
          </a:xfrm>
          <a:prstGeom prst="rect">
            <a:avLst/>
          </a:prstGeom>
          <a:noFill/>
          <a:ln w="9525">
            <a:noFill/>
            <a:miter lim="800000"/>
          </a:ln>
        </p:spPr>
        <p:txBody>
          <a:bodyPr/>
          <a:lstStyle/>
          <a:p>
            <a:pPr>
              <a:lnSpc>
                <a:spcPts val="3500"/>
              </a:lnSpc>
            </a:pPr>
            <a:r>
              <a:rPr lang="en-US" altLang="zh-CN" sz="2400" b="1" dirty="0" smtClean="0"/>
              <a:t>(1)</a:t>
            </a:r>
            <a:r>
              <a:rPr lang="zh-CN" altLang="zh-CN" sz="2400" b="1" dirty="0" smtClean="0"/>
              <a:t>下列对本诗的理解，不正确的两项是</a:t>
            </a:r>
            <a:r>
              <a:rPr lang="en-US" altLang="zh-CN" sz="2400" b="1" dirty="0" smtClean="0"/>
              <a:t>(5</a:t>
            </a:r>
            <a:r>
              <a:rPr lang="zh-CN" altLang="zh-CN" sz="2400" b="1" dirty="0" smtClean="0"/>
              <a:t>分</a:t>
            </a:r>
            <a:r>
              <a:rPr lang="en-US" altLang="zh-CN" sz="2400" b="1" dirty="0" smtClean="0"/>
              <a:t>)(</a:t>
            </a:r>
            <a:r>
              <a:rPr lang="zh-CN" altLang="zh-CN" sz="2400" b="1" dirty="0" smtClean="0"/>
              <a:t>　　</a:t>
            </a:r>
            <a:r>
              <a:rPr lang="en-US" altLang="zh-CN" sz="2400" b="1" dirty="0" smtClean="0"/>
              <a:t>)</a:t>
            </a:r>
            <a:endParaRPr lang="zh-CN" altLang="zh-CN" sz="2400" b="1" dirty="0" smtClean="0"/>
          </a:p>
          <a:p>
            <a:pPr>
              <a:lnSpc>
                <a:spcPts val="3500"/>
              </a:lnSpc>
            </a:pPr>
            <a:r>
              <a:rPr lang="en-US" altLang="zh-CN" sz="2400" b="1" dirty="0" smtClean="0"/>
              <a:t>A</a:t>
            </a:r>
            <a:r>
              <a:rPr lang="zh-CN" altLang="zh-CN" sz="2400" b="1" dirty="0" smtClean="0"/>
              <a:t>．首句</a:t>
            </a:r>
            <a:r>
              <a:rPr lang="en-US" altLang="zh-CN" sz="2400" b="1" dirty="0" smtClean="0"/>
              <a:t>“</a:t>
            </a:r>
            <a:r>
              <a:rPr lang="zh-CN" altLang="zh-CN" sz="2400" b="1" dirty="0" smtClean="0"/>
              <a:t>锁</a:t>
            </a:r>
            <a:r>
              <a:rPr lang="en-US" altLang="zh-CN" sz="2400" b="1" dirty="0" smtClean="0"/>
              <a:t>”</a:t>
            </a:r>
            <a:r>
              <a:rPr lang="zh-CN" altLang="zh-CN" sz="2400" b="1" dirty="0" smtClean="0"/>
              <a:t>字有束缚、封住、笼罩的意思，写出了阴云笼罩、暮雨将临、孤舟受阻的情形，流露出诗人被困于此地的悠闲自在的心情。</a:t>
            </a:r>
          </a:p>
          <a:p>
            <a:pPr>
              <a:lnSpc>
                <a:spcPts val="3500"/>
              </a:lnSpc>
            </a:pPr>
            <a:r>
              <a:rPr lang="en-US" altLang="zh-CN" sz="2400" b="1" dirty="0" smtClean="0"/>
              <a:t>B</a:t>
            </a:r>
            <a:r>
              <a:rPr lang="zh-CN" altLang="zh-CN" sz="2400" b="1" dirty="0" smtClean="0"/>
              <a:t>．“江边深夜舞刘琨</a:t>
            </a:r>
            <a:r>
              <a:rPr lang="en-US" altLang="zh-CN" sz="2400" b="1" dirty="0" smtClean="0"/>
              <a:t>”</a:t>
            </a:r>
            <a:r>
              <a:rPr lang="zh-CN" altLang="zh-CN" sz="2400" b="1" dirty="0" smtClean="0"/>
              <a:t>一句用典，借刘琨闻鸡起舞的故事，表明自己奋发振作、立志救时的抱负和决心。</a:t>
            </a:r>
          </a:p>
          <a:p>
            <a:pPr>
              <a:lnSpc>
                <a:spcPts val="3500"/>
              </a:lnSpc>
            </a:pPr>
            <a:r>
              <a:rPr lang="en-US" altLang="zh-CN" sz="2400" b="1" dirty="0" smtClean="0"/>
              <a:t>C</a:t>
            </a:r>
            <a:r>
              <a:rPr lang="zh-CN" altLang="zh-CN" sz="2400" b="1" dirty="0" smtClean="0"/>
              <a:t>．第二联既对仗工整，又写景壮丽，壮丽之处主要表现在本来以“芙蓉国”和“薜荔村”就极言其多、其盛，再加上“万里”和“千家”的修饰，更显地域辽阔。</a:t>
            </a:r>
          </a:p>
          <a:p>
            <a:pPr>
              <a:lnSpc>
                <a:spcPts val="3500"/>
              </a:lnSpc>
            </a:pPr>
            <a:endParaRPr lang="zh-CN" sz="2400" b="1" kern="100" dirty="0">
              <a:latin typeface="宋体" panose="02010600030101010101" pitchFamily="2" charset="-122"/>
              <a:cs typeface="Courier New" panose="020703090202050204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936625"/>
            <a:ext cx="7929618" cy="5399088"/>
          </a:xfrm>
          <a:prstGeom prst="rect">
            <a:avLst/>
          </a:prstGeom>
          <a:noFill/>
          <a:ln w="9525">
            <a:noFill/>
            <a:miter lim="800000"/>
          </a:ln>
        </p:spPr>
        <p:txBody>
          <a:bodyPr/>
          <a:lstStyle/>
          <a:p>
            <a:pPr>
              <a:lnSpc>
                <a:spcPts val="3500"/>
              </a:lnSpc>
            </a:pPr>
            <a:r>
              <a:rPr lang="en-US" altLang="zh-CN" sz="2400" b="1" dirty="0" smtClean="0"/>
              <a:t>D</a:t>
            </a:r>
            <a:r>
              <a:rPr lang="zh-CN" altLang="zh-CN" sz="2400" b="1" dirty="0" smtClean="0"/>
              <a:t>．第四联虽然表面是以写景作结，实际是暗用屈原与渔父之事，表明自己理当超越屈原，一种世无知音的悲愤溢于言表。</a:t>
            </a:r>
          </a:p>
          <a:p>
            <a:pPr>
              <a:lnSpc>
                <a:spcPts val="3500"/>
              </a:lnSpc>
            </a:pPr>
            <a:r>
              <a:rPr lang="en-US" altLang="zh-CN" sz="2400" b="1" dirty="0" smtClean="0"/>
              <a:t>E</a:t>
            </a:r>
            <a:r>
              <a:rPr lang="zh-CN" altLang="zh-CN" sz="2400" b="1" dirty="0" smtClean="0"/>
              <a:t>．这首诗描绘了秋天湘江苍茫、寂寥的夜雨景色，全诗寓情于景，借景以抒情，二者融合无间，同时语言凝练，语意极为沉痛、悲凉。</a:t>
            </a:r>
          </a:p>
          <a:p>
            <a:pPr>
              <a:lnSpc>
                <a:spcPts val="3500"/>
              </a:lnSpc>
            </a:pPr>
            <a:endParaRPr lang="zh-CN" sz="2400" b="1" kern="100" dirty="0">
              <a:latin typeface="宋体" panose="02010600030101010101" pitchFamily="2" charset="-122"/>
              <a:cs typeface="Courier New" panose="020703090202050204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
        <p:nvSpPr>
          <p:cNvPr id="7" name="TextBox 6"/>
          <p:cNvSpPr txBox="1"/>
          <p:nvPr/>
        </p:nvSpPr>
        <p:spPr>
          <a:xfrm>
            <a:off x="755576" y="4149080"/>
            <a:ext cx="8208912" cy="2164695"/>
          </a:xfrm>
          <a:prstGeom prst="rect">
            <a:avLst/>
          </a:prstGeom>
          <a:noFill/>
        </p:spPr>
        <p:txBody>
          <a:bodyPr wrap="square" rtlCol="0">
            <a:spAutoFit/>
          </a:bodyPr>
          <a:lstStyle/>
          <a:p>
            <a:pPr>
              <a:lnSpc>
                <a:spcPts val="3500"/>
              </a:lnSpc>
            </a:pPr>
            <a:r>
              <a:rPr lang="en-US" altLang="zh-CN" sz="2400" b="1" dirty="0" smtClean="0">
                <a:solidFill>
                  <a:srgbClr val="990033"/>
                </a:solidFill>
              </a:rPr>
              <a:t>AD</a:t>
            </a:r>
            <a:r>
              <a:rPr lang="zh-CN" altLang="zh-CN" sz="2400" b="1" dirty="0" smtClean="0">
                <a:solidFill>
                  <a:srgbClr val="990033"/>
                </a:solidFill>
              </a:rPr>
              <a:t>　</a:t>
            </a:r>
            <a:r>
              <a:rPr lang="en-US" altLang="zh-CN" sz="2400" b="1" dirty="0" smtClean="0">
                <a:solidFill>
                  <a:srgbClr val="990033"/>
                </a:solidFill>
              </a:rPr>
              <a:t>[</a:t>
            </a:r>
            <a:r>
              <a:rPr lang="zh-CN" altLang="zh-CN" sz="2400" b="1" dirty="0" smtClean="0">
                <a:solidFill>
                  <a:srgbClr val="990033"/>
                </a:solidFill>
              </a:rPr>
              <a:t>解析</a:t>
            </a:r>
            <a:r>
              <a:rPr lang="en-US" altLang="zh-CN" sz="2400" b="1" dirty="0" smtClean="0">
                <a:solidFill>
                  <a:srgbClr val="990033"/>
                </a:solidFill>
              </a:rPr>
              <a:t>] A</a:t>
            </a:r>
            <a:r>
              <a:rPr lang="zh-CN" altLang="zh-CN" sz="2400" b="1" dirty="0" smtClean="0">
                <a:solidFill>
                  <a:srgbClr val="990033"/>
                </a:solidFill>
              </a:rPr>
              <a:t>项，</a:t>
            </a:r>
            <a:r>
              <a:rPr lang="en-US" altLang="zh-CN" sz="2400" b="1" dirty="0" smtClean="0">
                <a:solidFill>
                  <a:srgbClr val="990033"/>
                </a:solidFill>
              </a:rPr>
              <a:t>“</a:t>
            </a:r>
            <a:r>
              <a:rPr lang="zh-CN" altLang="zh-CN" sz="2400" b="1" dirty="0" smtClean="0">
                <a:solidFill>
                  <a:srgbClr val="990033"/>
                </a:solidFill>
              </a:rPr>
              <a:t>悠闲自在</a:t>
            </a:r>
            <a:r>
              <a:rPr lang="en-US" altLang="zh-CN" sz="2400" b="1" dirty="0" smtClean="0">
                <a:solidFill>
                  <a:srgbClr val="990033"/>
                </a:solidFill>
              </a:rPr>
              <a:t>”</a:t>
            </a:r>
            <a:r>
              <a:rPr lang="zh-CN" altLang="zh-CN" sz="2400" b="1" dirty="0" smtClean="0">
                <a:solidFill>
                  <a:srgbClr val="990033"/>
                </a:solidFill>
              </a:rPr>
              <a:t>不合文意，应为</a:t>
            </a:r>
            <a:r>
              <a:rPr lang="en-US" altLang="zh-CN" sz="2400" b="1" dirty="0" smtClean="0">
                <a:solidFill>
                  <a:srgbClr val="990033"/>
                </a:solidFill>
              </a:rPr>
              <a:t>“</a:t>
            </a:r>
            <a:r>
              <a:rPr lang="zh-CN" altLang="zh-CN" sz="2400" b="1" dirty="0" smtClean="0">
                <a:solidFill>
                  <a:srgbClr val="990033"/>
                </a:solidFill>
              </a:rPr>
              <a:t>无奈和怅惘</a:t>
            </a:r>
            <a:r>
              <a:rPr lang="en-US" altLang="zh-CN" sz="2400" b="1" dirty="0" smtClean="0">
                <a:solidFill>
                  <a:srgbClr val="990033"/>
                </a:solidFill>
              </a:rPr>
              <a:t>”</a:t>
            </a:r>
            <a:r>
              <a:rPr lang="zh-CN" altLang="zh-CN" sz="2400" b="1" dirty="0" smtClean="0">
                <a:solidFill>
                  <a:srgbClr val="990033"/>
                </a:solidFill>
              </a:rPr>
              <a:t>。</a:t>
            </a:r>
            <a:r>
              <a:rPr lang="en-US" altLang="zh-CN" sz="2400" b="1" dirty="0" smtClean="0">
                <a:solidFill>
                  <a:srgbClr val="990033"/>
                </a:solidFill>
              </a:rPr>
              <a:t>D</a:t>
            </a:r>
            <a:r>
              <a:rPr lang="zh-CN" altLang="zh-CN" sz="2400" b="1" dirty="0" smtClean="0">
                <a:solidFill>
                  <a:srgbClr val="990033"/>
                </a:solidFill>
              </a:rPr>
              <a:t>项，</a:t>
            </a:r>
            <a:r>
              <a:rPr lang="en-US" altLang="zh-CN" sz="2400" b="1" dirty="0" smtClean="0">
                <a:solidFill>
                  <a:srgbClr val="990033"/>
                </a:solidFill>
              </a:rPr>
              <a:t>“</a:t>
            </a:r>
            <a:r>
              <a:rPr lang="zh-CN" altLang="zh-CN" sz="2400" b="1" dirty="0" smtClean="0">
                <a:solidFill>
                  <a:srgbClr val="990033"/>
                </a:solidFill>
              </a:rPr>
              <a:t>表明自己理当超越屈原</a:t>
            </a:r>
            <a:r>
              <a:rPr lang="en-US" altLang="zh-CN" sz="2400" b="1" dirty="0" smtClean="0">
                <a:solidFill>
                  <a:srgbClr val="990033"/>
                </a:solidFill>
              </a:rPr>
              <a:t>”</a:t>
            </a:r>
            <a:r>
              <a:rPr lang="zh-CN" altLang="zh-CN" sz="2400" b="1" dirty="0" smtClean="0">
                <a:solidFill>
                  <a:srgbClr val="990033"/>
                </a:solidFill>
              </a:rPr>
              <a:t>分析错误，原诗的意思是</a:t>
            </a:r>
            <a:r>
              <a:rPr lang="en-US" altLang="zh-CN" sz="2400" b="1" dirty="0" smtClean="0">
                <a:solidFill>
                  <a:srgbClr val="990033"/>
                </a:solidFill>
              </a:rPr>
              <a:t>“</a:t>
            </a:r>
            <a:r>
              <a:rPr lang="zh-CN" altLang="zh-CN" sz="2400" b="1" dirty="0" smtClean="0">
                <a:solidFill>
                  <a:srgbClr val="990033"/>
                </a:solidFill>
              </a:rPr>
              <a:t>屈原虽然不被世人理解，但是尚有渔父与之对话，而自己竟然连屈原都不如</a:t>
            </a:r>
            <a:r>
              <a:rPr lang="en-US" altLang="zh-CN" sz="2400" b="1" dirty="0" smtClean="0">
                <a:solidFill>
                  <a:srgbClr val="990033"/>
                </a:solidFill>
              </a:rPr>
              <a:t>”</a:t>
            </a:r>
            <a:r>
              <a:rPr lang="zh-CN" altLang="zh-CN" sz="2400" b="1" dirty="0" smtClean="0">
                <a:solidFill>
                  <a:srgbClr val="990033"/>
                </a:solidFill>
              </a:rPr>
              <a:t>。</a:t>
            </a:r>
          </a:p>
          <a:p>
            <a:endParaRPr lang="zh-CN" alt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436691"/>
            <a:ext cx="7715304" cy="4135449"/>
          </a:xfrm>
          <a:prstGeom prst="rect">
            <a:avLst/>
          </a:prstGeom>
          <a:noFill/>
          <a:ln w="9525">
            <a:noFill/>
            <a:miter lim="800000"/>
          </a:ln>
        </p:spPr>
        <p:txBody>
          <a:bodyPr/>
          <a:lstStyle/>
          <a:p>
            <a:pPr indent="266700" algn="just">
              <a:lnSpc>
                <a:spcPts val="3500"/>
              </a:lnSpc>
              <a:spcAft>
                <a:spcPts val="0"/>
              </a:spcAft>
            </a:pPr>
            <a:r>
              <a:rPr lang="en-US" sz="2400" b="1" kern="100" dirty="0" smtClean="0">
                <a:latin typeface="Times New Roman" panose="02020603050405020304"/>
                <a:cs typeface="Courier New" panose="02070309020205020404"/>
              </a:rPr>
              <a:t>(2)</a:t>
            </a:r>
            <a:r>
              <a:rPr lang="zh-CN" altLang="en-US" sz="2400" b="1" kern="100" dirty="0" smtClean="0">
                <a:latin typeface="Times New Roman" panose="02020603050405020304"/>
                <a:cs typeface="Times New Roman" panose="02020603050405020304"/>
              </a:rPr>
              <a:t>诗的颈联抒发了作者怎样的感情？请简要分析。</a:t>
            </a:r>
            <a:r>
              <a:rPr lang="en-US" sz="2400" b="1" kern="100" dirty="0" smtClean="0">
                <a:latin typeface="Times New Roman" panose="02020603050405020304"/>
                <a:ea typeface="仿宋_GB2312" panose="02010609030101010101" charset="-122"/>
                <a:cs typeface="Courier New" panose="02070309020205020404"/>
              </a:rPr>
              <a:t>(6</a:t>
            </a:r>
          </a:p>
          <a:p>
            <a:pPr indent="266700" algn="just">
              <a:lnSpc>
                <a:spcPts val="3500"/>
              </a:lnSpc>
              <a:spcAft>
                <a:spcPts val="0"/>
              </a:spcAft>
            </a:pPr>
            <a:r>
              <a:rPr lang="zh-CN" altLang="en-US" sz="2400" b="1" kern="100" dirty="0" smtClean="0">
                <a:latin typeface="Times New Roman" panose="02020603050405020304"/>
                <a:ea typeface="仿宋_GB2312" panose="02010609030101010101" charset="-122"/>
                <a:cs typeface="Times New Roman" panose="02020603050405020304"/>
              </a:rPr>
              <a:t>分</a:t>
            </a:r>
            <a:r>
              <a:rPr lang="en-US" sz="2400" b="1" kern="100" dirty="0" smtClean="0">
                <a:latin typeface="Times New Roman" panose="02020603050405020304"/>
                <a:ea typeface="仿宋_GB2312" panose="02010609030101010101" charset="-122"/>
                <a:cs typeface="Courier New" panose="02070309020205020404"/>
              </a:rPr>
              <a:t>)</a:t>
            </a:r>
          </a:p>
          <a:p>
            <a:pPr indent="266700" algn="just">
              <a:spcAft>
                <a:spcPts val="0"/>
              </a:spcAft>
            </a:pPr>
            <a:endParaRPr lang="en-US" altLang="zh-CN" sz="2400" b="1" kern="100" dirty="0" smtClean="0">
              <a:latin typeface="宋体" panose="02010600030101010101" pitchFamily="2" charset="-122"/>
              <a:cs typeface="Courier New" panose="02070309020205020404"/>
            </a:endParaRPr>
          </a:p>
          <a:p>
            <a:pPr indent="266700" algn="just">
              <a:lnSpc>
                <a:spcPts val="3500"/>
              </a:lnSpc>
              <a:spcAft>
                <a:spcPts val="0"/>
              </a:spcAft>
            </a:pPr>
            <a:r>
              <a:rPr lang="en-US" altLang="en-US"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答案</a:t>
            </a:r>
            <a:r>
              <a:rPr lang="en-US" altLang="en-US"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诗的颈联抒发了作者的思乡之情和仕途不遇之</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悲。</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(2</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分</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乡思</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一词直接抒情，</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(1</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分</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王孙</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一词</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巧用典故、反诘，</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(2</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分</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在壮烈情怀中寄寓着诗人的愤</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慨与忧伤之情。</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(1</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分</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endParaRPr lang="zh-CN" altLang="en-US" sz="2400" b="1" dirty="0" smtClean="0">
              <a:solidFill>
                <a:srgbClr val="990033"/>
              </a:solidFill>
              <a:latin typeface="Times New Roman" panose="02020603050405020304"/>
              <a:ea typeface="宋体" panose="02010600030101010101" pitchFamily="2" charset="-122"/>
              <a:cs typeface="Times New Roman" panose="020206030504050203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smtClean="0">
                <a:solidFill>
                  <a:srgbClr val="C00000"/>
                </a:solidFill>
                <a:latin typeface="幼圆" panose="02010509060101010101" pitchFamily="49" charset="-122"/>
                <a:ea typeface="幼圆" panose="02010509060101010101" pitchFamily="49" charset="-122"/>
              </a:rPr>
              <a:t>专题八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anim calcmode="lin" valueType="num">
                                      <p:cBhvr additive="base">
                                        <p:cTn id="1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anim calcmode="lin" valueType="num">
                                      <p:cBhvr additive="base">
                                        <p:cTn id="1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 calcmode="lin" valueType="num">
                                      <p:cBhvr additive="base">
                                        <p:cTn id="1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785786" y="1150939"/>
            <a:ext cx="7929618" cy="5207019"/>
          </a:xfrm>
          <a:prstGeom prst="rect">
            <a:avLst/>
          </a:prstGeom>
          <a:noFill/>
          <a:ln w="9525">
            <a:noFill/>
            <a:miter lim="800000"/>
          </a:ln>
        </p:spPr>
        <p:txBody>
          <a:bodyPr/>
          <a:lstStyle/>
          <a:p>
            <a:pPr indent="266700" algn="just">
              <a:lnSpc>
                <a:spcPts val="3500"/>
              </a:lnSpc>
              <a:spcAft>
                <a:spcPts val="0"/>
              </a:spcAft>
            </a:pPr>
            <a:r>
              <a:rPr lang="en-US" altLang="en-US"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解析</a:t>
            </a:r>
            <a:r>
              <a:rPr lang="en-US" altLang="en-US"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本题考查考生鉴赏诗歌思想感情的能力。颈联着</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重于抒情。</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悲橘柚</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，是说橘柚引起了诗人的悲叹。</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原因是橘柚是南方特产，其味甘美，相传</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生于淮北则</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为枳</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，枳则味酸。湘江一带，正是橘柚之乡。诗人看</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见那累累硕果，不禁触景生情，羡慕其适得其所，而悲</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叹自己远离家乡、生不逢时，深感自己的境遇竟和那远</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离江南生长在淮北的枳相像，所以说</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乡思不堪悲橘</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柚</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王孙</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指游子。诗人以王孙自比，游宦他乡，</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羁旅湘江，虽抱济世之志，终感报国无门，就和那被遗</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弃的山野之人一样，无人看重，所以说</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旅游谁肯重王</a:t>
            </a:r>
            <a:endParaRPr lang="en-US" altLang="zh-CN" sz="2400" b="1" dirty="0" smtClean="0">
              <a:solidFill>
                <a:srgbClr val="990033"/>
              </a:solidFill>
              <a:latin typeface="Times New Roman" panose="02020603050405020304"/>
              <a:ea typeface="宋体" panose="02010600030101010101" pitchFamily="2"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孙</a:t>
            </a:r>
            <a:r>
              <a:rPr lang="en-US" altLang="en-US" sz="2400" b="1" dirty="0" smtClean="0">
                <a:solidFill>
                  <a:srgbClr val="990033"/>
                </a:solidFill>
                <a:latin typeface="Times New Roman" panose="02020603050405020304"/>
                <a:ea typeface="宋体" panose="02010600030101010101" pitchFamily="2" charset="-122"/>
                <a:cs typeface="Times New Roman" panose="02020603050405020304"/>
              </a:rPr>
              <a:t>”</a:t>
            </a:r>
            <a:r>
              <a:rPr lang="zh-CN" altLang="en-US" sz="2400" b="1" dirty="0" smtClean="0">
                <a:solidFill>
                  <a:srgbClr val="990033"/>
                </a:solidFill>
                <a:latin typeface="Times New Roman" panose="02020603050405020304"/>
                <a:ea typeface="宋体" panose="02010600030101010101" pitchFamily="2" charset="-122"/>
                <a:cs typeface="Times New Roman" panose="02020603050405020304"/>
              </a:rPr>
              <a:t>。</a:t>
            </a: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a:solidFill>
                  <a:srgbClr val="C00000"/>
                </a:solidFill>
                <a:latin typeface="幼圆" panose="02010509060101010101" pitchFamily="49" charset="-122"/>
                <a:ea typeface="幼圆" panose="02010509060101010101" pitchFamily="49" charset="-122"/>
              </a:rPr>
              <a:t>专</a:t>
            </a:r>
            <a:r>
              <a:rPr lang="zh-CN" altLang="en-US" sz="2200" b="1" dirty="0" smtClean="0">
                <a:solidFill>
                  <a:srgbClr val="C00000"/>
                </a:solidFill>
                <a:latin typeface="幼圆" panose="02010509060101010101" pitchFamily="49" charset="-122"/>
                <a:ea typeface="幼圆" panose="02010509060101010101" pitchFamily="49" charset="-122"/>
              </a:rPr>
              <a:t>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57224" y="1579567"/>
            <a:ext cx="7715304" cy="4349763"/>
          </a:xfrm>
          <a:prstGeom prst="rect">
            <a:avLst/>
          </a:prstGeom>
          <a:noFill/>
          <a:ln w="9525">
            <a:noFill/>
            <a:miter lim="800000"/>
          </a:ln>
        </p:spPr>
        <p:txBody>
          <a:bodyPr/>
          <a:lstStyle/>
          <a:p>
            <a:pPr indent="266700" algn="just">
              <a:lnSpc>
                <a:spcPts val="3500"/>
              </a:lnSpc>
              <a:spcAft>
                <a:spcPts val="0"/>
              </a:spcAft>
            </a:pPr>
            <a:r>
              <a:rPr lang="en-US" altLang="en-US"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原味翻译</a:t>
            </a:r>
            <a:r>
              <a:rPr lang="en-US" altLang="en-US" sz="2400" b="1" dirty="0" smtClean="0">
                <a:solidFill>
                  <a:srgbClr val="990033"/>
                </a:solidFill>
                <a:latin typeface="+mj-ea"/>
                <a:ea typeface="+mj-ea"/>
                <a:cs typeface="Times New Roman" panose="02020603050405020304"/>
              </a:rPr>
              <a:t>] </a:t>
            </a: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阴云笼罩，我泊舟停行，就宿在湘江。深</a:t>
            </a:r>
            <a:endPar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夜，我像刘琨一样起舞弄剑于江旁。万里秋风吹拂遍</a:t>
            </a:r>
            <a:endPar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地的芙蓉，暮雨浇淋着薜荔丛中的村庄。看到橘柚，</a:t>
            </a:r>
            <a:endPar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使我难以忍受对家乡的思念，身处异地，谁又会把一</a:t>
            </a:r>
            <a:endPar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个游子放在心上？就连渔夫见我也不寒暄相问，吹一</a:t>
            </a:r>
            <a:endPar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indent="266700" algn="just">
              <a:lnSpc>
                <a:spcPts val="3500"/>
              </a:lnSpc>
              <a:spcAft>
                <a:spcPts val="0"/>
              </a:spcAft>
            </a:pPr>
            <a:r>
              <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声长笛回到自己的岛上。</a:t>
            </a:r>
          </a:p>
          <a:p>
            <a:pPr indent="266700">
              <a:lnSpc>
                <a:spcPts val="3500"/>
              </a:lnSpc>
            </a:pPr>
            <a:endParaRPr lang="zh-CN" altLang="en-US" sz="2400" b="1" dirty="0" smtClean="0">
              <a:solidFill>
                <a:srgbClr val="990033"/>
              </a:solidFill>
              <a:latin typeface="Times New Roman" panose="02020603050405020304"/>
              <a:ea typeface="宋体" panose="02010600030101010101" pitchFamily="2" charset="-122"/>
              <a:cs typeface="Times New Roman" panose="020206030504050203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smtClean="0">
                <a:solidFill>
                  <a:srgbClr val="C00000"/>
                </a:solidFill>
                <a:latin typeface="幼圆" panose="02010509060101010101" pitchFamily="49" charset="-122"/>
                <a:ea typeface="幼圆" panose="02010509060101010101" pitchFamily="49" charset="-122"/>
              </a:rPr>
              <a:t>专题八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27584" y="1196752"/>
            <a:ext cx="7715304" cy="4349763"/>
          </a:xfrm>
          <a:prstGeom prst="rect">
            <a:avLst/>
          </a:prstGeom>
          <a:noFill/>
          <a:ln w="9525">
            <a:noFill/>
            <a:miter lim="800000"/>
          </a:ln>
        </p:spPr>
        <p:txBody>
          <a:bodyPr/>
          <a:lstStyle/>
          <a:p>
            <a:pPr indent="266700" algn="just">
              <a:lnSpc>
                <a:spcPts val="3500"/>
              </a:lnSpc>
              <a:spcAft>
                <a:spcPts val="0"/>
              </a:spcAft>
            </a:pPr>
            <a:r>
              <a:rPr lang="en-US" altLang="en-US" sz="2400" b="1" dirty="0" smtClean="0">
                <a:solidFill>
                  <a:srgbClr val="990033"/>
                </a:solidFill>
                <a:latin typeface="+mj-ea"/>
                <a:ea typeface="+mj-ea"/>
                <a:cs typeface="Times New Roman" panose="02020603050405020304"/>
              </a:rPr>
              <a:t>[</a:t>
            </a:r>
            <a:r>
              <a:rPr lang="zh-CN" altLang="en-US" sz="2400" b="1" dirty="0" smtClean="0">
                <a:solidFill>
                  <a:srgbClr val="990033"/>
                </a:solidFill>
                <a:latin typeface="+mj-ea"/>
                <a:ea typeface="+mj-ea"/>
                <a:cs typeface="Times New Roman" panose="02020603050405020304"/>
              </a:rPr>
              <a:t>诗歌赏析</a:t>
            </a:r>
            <a:r>
              <a:rPr lang="en-US" altLang="en-US" sz="2400" b="1" dirty="0" smtClean="0">
                <a:solidFill>
                  <a:srgbClr val="990033"/>
                </a:solidFill>
                <a:latin typeface="+mj-ea"/>
                <a:ea typeface="+mj-ea"/>
                <a:cs typeface="Times New Roman" panose="02020603050405020304"/>
              </a:rPr>
              <a:t>]</a:t>
            </a:r>
          </a:p>
          <a:p>
            <a:pPr indent="266700" algn="just">
              <a:lnSpc>
                <a:spcPts val="3500"/>
              </a:lnSpc>
              <a:spcAft>
                <a:spcPts val="0"/>
              </a:spcAft>
            </a:pP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这首诗通过描写湘江苍茫、寂寥的秋雨景色，抒发诗人的怀才不遇之感，语意极为沉痛、悲凉。诗歌一开篇便起得雄浑壮阔。</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湘上阴云锁梦魂</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，这一句不但形象地描绘出暴雨将至之时的那种风急浪高、阴云密布的景色，而且点明题意，交代因雨受阻、夜宿湘江的缘由。一个</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锁</a:t>
            </a:r>
            <a:r>
              <a:rPr lang="en-US"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a:t>
            </a: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字，流露出诗人被迫困于此地的无奈和怅惘。不过，由于整句取景壮阔，无奈怅惘之中并无衰飒之气，反倒更加激发了诗人的豪情壮志，所以接下来一句，诗人即用刘琨闻鸡起舞的故事，表明自己奋发振作、立志救时的抱负和决心。颔联则转为描写湘江的秋雨景色。</a:t>
            </a:r>
            <a:endPar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indent="266700">
              <a:lnSpc>
                <a:spcPts val="3500"/>
              </a:lnSpc>
            </a:pPr>
            <a:endParaRPr lang="zh-CN" altLang="en-US" sz="2400" b="1" dirty="0" smtClean="0">
              <a:solidFill>
                <a:srgbClr val="990033"/>
              </a:solidFill>
              <a:latin typeface="Times New Roman" panose="02020603050405020304"/>
              <a:ea typeface="宋体" panose="02010600030101010101" pitchFamily="2" charset="-122"/>
              <a:cs typeface="Times New Roman" panose="020206030504050203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smtClean="0">
                <a:solidFill>
                  <a:srgbClr val="C00000"/>
                </a:solidFill>
                <a:latin typeface="幼圆" panose="02010509060101010101" pitchFamily="49" charset="-122"/>
                <a:ea typeface="幼圆" panose="02010509060101010101" pitchFamily="49" charset="-122"/>
              </a:rPr>
              <a:t>专题八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27584" y="1268760"/>
            <a:ext cx="7715304" cy="4349763"/>
          </a:xfrm>
          <a:prstGeom prst="rect">
            <a:avLst/>
          </a:prstGeom>
          <a:noFill/>
          <a:ln w="9525">
            <a:noFill/>
            <a:miter lim="800000"/>
          </a:ln>
        </p:spPr>
        <p:txBody>
          <a:bodyPr/>
          <a:lstStyle/>
          <a:p>
            <a:pPr indent="266700" algn="just">
              <a:lnSpc>
                <a:spcPts val="3500"/>
              </a:lnSpc>
              <a:spcAft>
                <a:spcPts val="0"/>
              </a:spcAft>
            </a:pP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这两句既对仗工整，又写景壮丽。秋风暮雨之中，诗人眺望远方，只见湘江两岸，尽是花枝繁密的芙蓉和随风摇曳的薜荔，煞是美丽。“芙蓉国”和“薜荔村”，本已极言其多、其盛，再加上“万里”和“千家”的修饰语，则更加显得地域辽阔，展现出一片广阔无边的花海和绿色原野。颈联由写景转入抒情。其中“乡思不堪悲橘柚”一句，主要抒发诗人的思乡之情和生不逢时之</a:t>
            </a:r>
          </a:p>
          <a:p>
            <a:pPr indent="266700" algn="just">
              <a:lnSpc>
                <a:spcPts val="3500"/>
              </a:lnSpc>
              <a:spcAft>
                <a:spcPts val="0"/>
              </a:spcAft>
            </a:pPr>
            <a:endPar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indent="266700">
              <a:lnSpc>
                <a:spcPts val="3500"/>
              </a:lnSpc>
            </a:pPr>
            <a:endParaRPr lang="zh-CN" altLang="en-US" sz="2400" b="1" dirty="0" smtClean="0">
              <a:solidFill>
                <a:srgbClr val="990033"/>
              </a:solidFill>
              <a:latin typeface="Times New Roman" panose="02020603050405020304"/>
              <a:ea typeface="宋体" panose="02010600030101010101" pitchFamily="2" charset="-122"/>
              <a:cs typeface="Times New Roman" panose="020206030504050203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smtClean="0">
                <a:solidFill>
                  <a:srgbClr val="C00000"/>
                </a:solidFill>
                <a:latin typeface="幼圆" panose="02010509060101010101" pitchFamily="49" charset="-122"/>
                <a:ea typeface="幼圆" panose="02010509060101010101" pitchFamily="49" charset="-122"/>
              </a:rPr>
              <a:t>专题八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anose="02010509060101010101" pitchFamily="49" charset="-122"/>
                <a:ea typeface="幼圆" panose="02010509060101010101" pitchFamily="49" charset="-122"/>
              </a:rPr>
              <a:t>返回目录</a:t>
            </a:r>
          </a:p>
        </p:txBody>
      </p:sp>
      <p:sp>
        <p:nvSpPr>
          <p:cNvPr id="5" name="Rectangle 2"/>
          <p:cNvSpPr>
            <a:spLocks noChangeArrowheads="1"/>
          </p:cNvSpPr>
          <p:nvPr/>
        </p:nvSpPr>
        <p:spPr bwMode="auto">
          <a:xfrm>
            <a:off x="827584" y="1268760"/>
            <a:ext cx="7715304" cy="4349763"/>
          </a:xfrm>
          <a:prstGeom prst="rect">
            <a:avLst/>
          </a:prstGeom>
          <a:noFill/>
          <a:ln w="9525">
            <a:noFill/>
            <a:miter lim="800000"/>
          </a:ln>
        </p:spPr>
        <p:txBody>
          <a:bodyPr/>
          <a:lstStyle/>
          <a:p>
            <a:pPr indent="266700" algn="just">
              <a:lnSpc>
                <a:spcPts val="3500"/>
              </a:lnSpc>
              <a:spcAft>
                <a:spcPts val="0"/>
              </a:spcAft>
            </a:pPr>
            <a:r>
              <a:rPr lang="zh-CN" altLang="zh-CN"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rPr>
              <a:t>悲。尾联则以写景作结。“渔人”两句，暗用屈原与渔父之事。屈原虽然不被世人理解，但是尚有渔父与之对话，而自己竟然连屈原都不如，一种世无知音的悲愤溢于言表，令人感慨万千。此诗写景抒情，章法严密。一方面情景分明，二者相间写来；另一方面又能融情入景，表现出由雄壮到悲愤的巨大变化，因此极易打动人心。</a:t>
            </a:r>
          </a:p>
          <a:p>
            <a:pPr indent="266700" algn="just">
              <a:lnSpc>
                <a:spcPts val="3500"/>
              </a:lnSpc>
              <a:spcAft>
                <a:spcPts val="0"/>
              </a:spcAft>
            </a:pPr>
            <a:endParaRPr lang="zh-CN" altLang="en-US" sz="2400" b="1" dirty="0" smtClean="0">
              <a:solidFill>
                <a:srgbClr val="990033"/>
              </a:solidFill>
              <a:latin typeface="楷体_GB2312" panose="02010609030101010101" pitchFamily="49" charset="-122"/>
              <a:ea typeface="楷体_GB2312" panose="02010609030101010101" pitchFamily="49" charset="-122"/>
              <a:cs typeface="Times New Roman" panose="02020603050405020304"/>
            </a:endParaRPr>
          </a:p>
          <a:p>
            <a:pPr indent="266700">
              <a:lnSpc>
                <a:spcPts val="3500"/>
              </a:lnSpc>
            </a:pPr>
            <a:endParaRPr lang="zh-CN" altLang="en-US" sz="2400" b="1" dirty="0" smtClean="0">
              <a:solidFill>
                <a:srgbClr val="990033"/>
              </a:solidFill>
              <a:latin typeface="Times New Roman" panose="02020603050405020304"/>
              <a:ea typeface="宋体" panose="02010600030101010101" pitchFamily="2" charset="-122"/>
              <a:cs typeface="Times New Roman" panose="02020603050405020304"/>
            </a:endParaRPr>
          </a:p>
        </p:txBody>
      </p:sp>
      <p:sp>
        <p:nvSpPr>
          <p:cNvPr id="117767" name="标题 1"/>
          <p:cNvSpPr/>
          <p:nvPr/>
        </p:nvSpPr>
        <p:spPr bwMode="auto">
          <a:xfrm>
            <a:off x="611188" y="166688"/>
            <a:ext cx="6697662" cy="476250"/>
          </a:xfrm>
          <a:prstGeom prst="rect">
            <a:avLst/>
          </a:prstGeom>
          <a:noFill/>
          <a:ln w="9525">
            <a:noFill/>
            <a:miter lim="800000"/>
          </a:ln>
        </p:spPr>
        <p:txBody>
          <a:bodyPr anchor="ctr"/>
          <a:lstStyle/>
          <a:p>
            <a:r>
              <a:rPr lang="zh-CN" altLang="en-US" sz="2200" b="1" dirty="0" smtClean="0">
                <a:solidFill>
                  <a:srgbClr val="C00000"/>
                </a:solidFill>
                <a:latin typeface="幼圆" panose="02010509060101010101" pitchFamily="49" charset="-122"/>
                <a:ea typeface="幼圆" panose="02010509060101010101" pitchFamily="49" charset="-122"/>
              </a:rPr>
              <a:t>专题八　古代诗歌鉴赏</a:t>
            </a:r>
            <a:endParaRPr lang="zh-CN" altLang="en-US" sz="2200" b="1" dirty="0">
              <a:solidFill>
                <a:srgbClr val="C00000"/>
              </a:solidFill>
              <a:latin typeface="幼圆" panose="02010509060101010101" pitchFamily="49" charset="-122"/>
              <a:ea typeface="幼圆" panose="0201050906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p:nvPr/>
        </p:nvSpPr>
        <p:spPr bwMode="auto">
          <a:xfrm>
            <a:off x="71406" y="4856182"/>
            <a:ext cx="431800" cy="1287462"/>
          </a:xfrm>
          <a:prstGeom prst="rect">
            <a:avLst/>
          </a:prstGeom>
          <a:noFill/>
          <a:ln w="9525">
            <a:noFill/>
            <a:miter lim="800000"/>
          </a:ln>
        </p:spPr>
        <p:txBody>
          <a:bodyPr/>
          <a:lstStyle/>
          <a:p>
            <a:pPr>
              <a:lnSpc>
                <a:spcPts val="2700"/>
              </a:lnSpc>
              <a:buFont typeface="Arial" panose="020B0604020202020204" pitchFamily="34" charset="0"/>
              <a:buNone/>
            </a:pPr>
            <a:r>
              <a:rPr lang="zh-CN" altLang="en-US" sz="2400" b="1" dirty="0">
                <a:solidFill>
                  <a:schemeClr val="bg1"/>
                </a:solidFill>
                <a:ea typeface="幼圆" panose="02010509060101010101" pitchFamily="49" charset="-122"/>
              </a:rPr>
              <a:t>专题对练</a:t>
            </a:r>
          </a:p>
        </p:txBody>
      </p:sp>
    </p:spTree>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TotalTime>
  <Words>25265</Words>
  <Application>Microsoft Office PowerPoint</Application>
  <PresentationFormat>全屏显示(4:3)</PresentationFormat>
  <Paragraphs>2683</Paragraphs>
  <Slides>396</Slides>
  <Notes>0</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396</vt:i4>
      </vt:variant>
    </vt:vector>
  </HeadingPairs>
  <TitlesOfParts>
    <vt:vector size="400" baseType="lpstr">
      <vt:lpstr>Office 主题​​</vt:lpstr>
      <vt:lpstr>Document</vt:lpstr>
      <vt:lpstr>Microsoft Office Word 97 - 2003 文档</vt:lpstr>
      <vt:lpstr>Microsoft Word 97 - 2003 Document</vt:lpstr>
      <vt:lpstr>幻灯片 1</vt:lpstr>
      <vt:lpstr>幻灯片 2</vt:lpstr>
      <vt:lpstr>幻灯片 3</vt:lpstr>
      <vt:lpstr>幻灯片 4</vt:lpstr>
      <vt:lpstr>幻灯片 5</vt:lpstr>
      <vt:lpstr>幻灯片 6</vt:lpstr>
      <vt:lpstr>幻灯片 7</vt:lpstr>
      <vt:lpstr>幻灯片 8</vt:lpstr>
      <vt:lpstr>幻灯片 9</vt:lpstr>
      <vt:lpstr>专题八　古代诗歌鉴赏</vt:lpstr>
      <vt:lpstr>专题八　古代诗歌鉴赏</vt:lpstr>
      <vt:lpstr>专题八　古代诗歌鉴赏</vt:lpstr>
      <vt:lpstr>专题八　古代诗歌鉴赏</vt:lpstr>
      <vt:lpstr>专题八　古代诗歌鉴赏</vt:lpstr>
      <vt:lpstr>专题八　古代诗歌鉴赏</vt:lpstr>
      <vt:lpstr>专题八　古代诗歌鉴赏</vt:lpstr>
      <vt:lpstr>专题八　古代诗歌鉴赏</vt:lpstr>
      <vt:lpstr>专题八　古代诗歌鉴赏</vt:lpstr>
      <vt:lpstr>专题八　古代诗歌鉴赏</vt:lpstr>
      <vt:lpstr>专题八　古代诗歌鉴赏</vt:lpstr>
      <vt:lpstr>专题八　古代诗歌鉴赏</vt:lpstr>
      <vt:lpstr>专题八　古代诗歌鉴赏</vt:lpstr>
      <vt:lpstr>专题八　古代诗歌鉴赏</vt:lpstr>
      <vt:lpstr>专题八　古代诗歌鉴赏</vt:lpstr>
      <vt:lpstr>专题八　古代诗歌鉴赏</vt:lpstr>
      <vt:lpstr>专题八　古代诗歌鉴赏</vt:lpstr>
      <vt:lpstr>专题八　古代诗歌鉴赏</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幻灯片 122</vt:lpstr>
      <vt:lpstr>幻灯片 123</vt:lpstr>
      <vt:lpstr>幻灯片 124</vt:lpstr>
      <vt:lpstr>幻灯片 125</vt:lpstr>
      <vt:lpstr>幻灯片 126</vt:lpstr>
      <vt:lpstr>幻灯片 127</vt:lpstr>
      <vt:lpstr>幻灯片 128</vt:lpstr>
      <vt:lpstr>幻灯片 129</vt:lpstr>
      <vt:lpstr>幻灯片 130</vt:lpstr>
      <vt:lpstr>幻灯片 131</vt:lpstr>
      <vt:lpstr>幻灯片 132</vt:lpstr>
      <vt:lpstr>幻灯片 133</vt:lpstr>
      <vt:lpstr>幻灯片 134</vt:lpstr>
      <vt:lpstr>幻灯片 135</vt:lpstr>
      <vt:lpstr>幻灯片 136</vt:lpstr>
      <vt:lpstr>幻灯片 137</vt:lpstr>
      <vt:lpstr>幻灯片 138</vt:lpstr>
      <vt:lpstr>幻灯片 139</vt:lpstr>
      <vt:lpstr>幻灯片 140</vt:lpstr>
      <vt:lpstr>幻灯片 141</vt:lpstr>
      <vt:lpstr>幻灯片 142</vt:lpstr>
      <vt:lpstr>幻灯片 143</vt:lpstr>
      <vt:lpstr>幻灯片 144</vt:lpstr>
      <vt:lpstr>幻灯片 145</vt:lpstr>
      <vt:lpstr>幻灯片 146</vt:lpstr>
      <vt:lpstr>幻灯片 147</vt:lpstr>
      <vt:lpstr>幻灯片 148</vt:lpstr>
      <vt:lpstr>幻灯片 149</vt:lpstr>
      <vt:lpstr>幻灯片 150</vt:lpstr>
      <vt:lpstr>幻灯片 151</vt:lpstr>
      <vt:lpstr>幻灯片 152</vt:lpstr>
      <vt:lpstr>幻灯片 153</vt:lpstr>
      <vt:lpstr>幻灯片 154</vt:lpstr>
      <vt:lpstr>幻灯片 155</vt:lpstr>
      <vt:lpstr>幻灯片 156</vt:lpstr>
      <vt:lpstr>幻灯片 157</vt:lpstr>
      <vt:lpstr>幻灯片 158</vt:lpstr>
      <vt:lpstr>幻灯片 159</vt:lpstr>
      <vt:lpstr>幻灯片 160</vt:lpstr>
      <vt:lpstr>幻灯片 161</vt:lpstr>
      <vt:lpstr>幻灯片 162</vt:lpstr>
      <vt:lpstr>幻灯片 163</vt:lpstr>
      <vt:lpstr>幻灯片 164</vt:lpstr>
      <vt:lpstr>幻灯片 165</vt:lpstr>
      <vt:lpstr>幻灯片 166</vt:lpstr>
      <vt:lpstr>幻灯片 167</vt:lpstr>
      <vt:lpstr>幻灯片 168</vt:lpstr>
      <vt:lpstr>幻灯片 169</vt:lpstr>
      <vt:lpstr>幻灯片 170</vt:lpstr>
      <vt:lpstr>幻灯片 171</vt:lpstr>
      <vt:lpstr>幻灯片 172</vt:lpstr>
      <vt:lpstr>幻灯片 173</vt:lpstr>
      <vt:lpstr>幻灯片 174</vt:lpstr>
      <vt:lpstr>幻灯片 175</vt:lpstr>
      <vt:lpstr>幻灯片 176</vt:lpstr>
      <vt:lpstr>幻灯片 177</vt:lpstr>
      <vt:lpstr>幻灯片 178</vt:lpstr>
      <vt:lpstr>幻灯片 179</vt:lpstr>
      <vt:lpstr>幻灯片 180</vt:lpstr>
      <vt:lpstr>幻灯片 181</vt:lpstr>
      <vt:lpstr>幻灯片 182</vt:lpstr>
      <vt:lpstr>幻灯片 183</vt:lpstr>
      <vt:lpstr>幻灯片 184</vt:lpstr>
      <vt:lpstr>幻灯片 185</vt:lpstr>
      <vt:lpstr>幻灯片 186</vt:lpstr>
      <vt:lpstr>幻灯片 187</vt:lpstr>
      <vt:lpstr>幻灯片 188</vt:lpstr>
      <vt:lpstr>幻灯片 189</vt:lpstr>
      <vt:lpstr>幻灯片 190</vt:lpstr>
      <vt:lpstr>幻灯片 191</vt:lpstr>
      <vt:lpstr>幻灯片 192</vt:lpstr>
      <vt:lpstr>幻灯片 193</vt:lpstr>
      <vt:lpstr>幻灯片 194</vt:lpstr>
      <vt:lpstr>幻灯片 195</vt:lpstr>
      <vt:lpstr>幻灯片 196</vt:lpstr>
      <vt:lpstr>幻灯片 197</vt:lpstr>
      <vt:lpstr>幻灯片 198</vt:lpstr>
      <vt:lpstr>幻灯片 199</vt:lpstr>
      <vt:lpstr>幻灯片 200</vt:lpstr>
      <vt:lpstr>幻灯片 201</vt:lpstr>
      <vt:lpstr>幻灯片 202</vt:lpstr>
      <vt:lpstr>幻灯片 203</vt:lpstr>
      <vt:lpstr>幻灯片 204</vt:lpstr>
      <vt:lpstr>幻灯片 205</vt:lpstr>
      <vt:lpstr>幻灯片 206</vt:lpstr>
      <vt:lpstr>幻灯片 207</vt:lpstr>
      <vt:lpstr>幻灯片 208</vt:lpstr>
      <vt:lpstr>幻灯片 209</vt:lpstr>
      <vt:lpstr>幻灯片 210</vt:lpstr>
      <vt:lpstr>幻灯片 211</vt:lpstr>
      <vt:lpstr>幻灯片 212</vt:lpstr>
      <vt:lpstr>幻灯片 213</vt:lpstr>
      <vt:lpstr>幻灯片 214</vt:lpstr>
      <vt:lpstr>幻灯片 215</vt:lpstr>
      <vt:lpstr>幻灯片 216</vt:lpstr>
      <vt:lpstr>专题九　文言文阅读</vt:lpstr>
      <vt:lpstr>专题九　文言文阅读</vt:lpstr>
      <vt:lpstr>专题九　文言文阅读</vt:lpstr>
      <vt:lpstr>专题九　文言文阅读</vt:lpstr>
      <vt:lpstr>专题九　文言文阅读</vt:lpstr>
      <vt:lpstr>专题九　文言文阅读</vt:lpstr>
      <vt:lpstr>专题九　文言文阅读</vt:lpstr>
      <vt:lpstr>专题九　文言文阅读</vt:lpstr>
      <vt:lpstr>专题九　文言文阅读</vt:lpstr>
      <vt:lpstr>专题九　文言文阅读</vt:lpstr>
      <vt:lpstr>专题九　文言文阅读</vt:lpstr>
      <vt:lpstr>专题九　文言文阅读</vt:lpstr>
      <vt:lpstr>专题九　文言文阅读</vt:lpstr>
      <vt:lpstr>专题九　文言文阅读</vt:lpstr>
      <vt:lpstr>专题九　文言文阅读</vt:lpstr>
      <vt:lpstr>专题九　文言文阅读</vt:lpstr>
      <vt:lpstr>专题九　文言文阅读</vt:lpstr>
      <vt:lpstr>专题九　文言文阅读</vt:lpstr>
      <vt:lpstr>专题九　文言文阅读</vt:lpstr>
      <vt:lpstr>专题九　文言文阅读</vt:lpstr>
      <vt:lpstr>专题九　文言文阅读</vt:lpstr>
      <vt:lpstr>幻灯片 238</vt:lpstr>
      <vt:lpstr>幻灯片 239</vt:lpstr>
      <vt:lpstr>幻灯片 240</vt:lpstr>
      <vt:lpstr>幻灯片 241</vt:lpstr>
      <vt:lpstr>幻灯片 242</vt:lpstr>
      <vt:lpstr>幻灯片 243</vt:lpstr>
      <vt:lpstr>幻灯片 244</vt:lpstr>
      <vt:lpstr>幻灯片 245</vt:lpstr>
      <vt:lpstr>幻灯片 246</vt:lpstr>
      <vt:lpstr>幻灯片 247</vt:lpstr>
      <vt:lpstr>幻灯片 248</vt:lpstr>
      <vt:lpstr>幻灯片 249</vt:lpstr>
      <vt:lpstr>幻灯片 250</vt:lpstr>
      <vt:lpstr>幻灯片 251</vt:lpstr>
      <vt:lpstr>幻灯片 252</vt:lpstr>
      <vt:lpstr>幻灯片 253</vt:lpstr>
      <vt:lpstr>幻灯片 254</vt:lpstr>
      <vt:lpstr>幻灯片 255</vt:lpstr>
      <vt:lpstr>幻灯片 256</vt:lpstr>
      <vt:lpstr>幻灯片 257</vt:lpstr>
      <vt:lpstr>幻灯片 258</vt:lpstr>
      <vt:lpstr>幻灯片 259</vt:lpstr>
      <vt:lpstr>幻灯片 260</vt:lpstr>
      <vt:lpstr>幻灯片 261</vt:lpstr>
      <vt:lpstr>幻灯片 262</vt:lpstr>
      <vt:lpstr>幻灯片 263</vt:lpstr>
      <vt:lpstr>幻灯片 264</vt:lpstr>
      <vt:lpstr>幻灯片 265</vt:lpstr>
      <vt:lpstr>幻灯片 266</vt:lpstr>
      <vt:lpstr>幻灯片 267</vt:lpstr>
      <vt:lpstr>幻灯片 268</vt:lpstr>
      <vt:lpstr>幻灯片 269</vt:lpstr>
      <vt:lpstr>幻灯片 270</vt:lpstr>
      <vt:lpstr>幻灯片 271</vt:lpstr>
      <vt:lpstr>幻灯片 272</vt:lpstr>
      <vt:lpstr>幻灯片 273</vt:lpstr>
      <vt:lpstr>幻灯片 274</vt:lpstr>
      <vt:lpstr>幻灯片 275</vt:lpstr>
      <vt:lpstr>幻灯片 276</vt:lpstr>
      <vt:lpstr>幻灯片 277</vt:lpstr>
      <vt:lpstr>幻灯片 278</vt:lpstr>
      <vt:lpstr>幻灯片 279</vt:lpstr>
      <vt:lpstr>幻灯片 280</vt:lpstr>
      <vt:lpstr>幻灯片 281</vt:lpstr>
      <vt:lpstr>幻灯片 282</vt:lpstr>
      <vt:lpstr>幻灯片 283</vt:lpstr>
      <vt:lpstr>幻灯片 284</vt:lpstr>
      <vt:lpstr>幻灯片 285</vt:lpstr>
      <vt:lpstr>幻灯片 286</vt:lpstr>
      <vt:lpstr>幻灯片 287</vt:lpstr>
      <vt:lpstr>幻灯片 288</vt:lpstr>
      <vt:lpstr>幻灯片 289</vt:lpstr>
      <vt:lpstr>幻灯片 290</vt:lpstr>
      <vt:lpstr>幻灯片 291</vt:lpstr>
      <vt:lpstr>幻灯片 292</vt:lpstr>
      <vt:lpstr>幻灯片 293</vt:lpstr>
      <vt:lpstr>幻灯片 294</vt:lpstr>
      <vt:lpstr>幻灯片 295</vt:lpstr>
      <vt:lpstr>幻灯片 296</vt:lpstr>
      <vt:lpstr>幻灯片 297</vt:lpstr>
      <vt:lpstr>幻灯片 298</vt:lpstr>
      <vt:lpstr>幻灯片 299</vt:lpstr>
      <vt:lpstr>幻灯片 300</vt:lpstr>
      <vt:lpstr>幻灯片 301</vt:lpstr>
      <vt:lpstr>幻灯片 302</vt:lpstr>
      <vt:lpstr>幻灯片 303</vt:lpstr>
      <vt:lpstr>幻灯片 304</vt:lpstr>
      <vt:lpstr>幻灯片 305</vt:lpstr>
      <vt:lpstr>幻灯片 306</vt:lpstr>
      <vt:lpstr>幻灯片 307</vt:lpstr>
      <vt:lpstr>幻灯片 308</vt:lpstr>
      <vt:lpstr>幻灯片 309</vt:lpstr>
      <vt:lpstr>幻灯片 310</vt:lpstr>
      <vt:lpstr>幻灯片 311</vt:lpstr>
      <vt:lpstr>幻灯片 312</vt:lpstr>
      <vt:lpstr>幻灯片 313</vt:lpstr>
      <vt:lpstr>幻灯片 314</vt:lpstr>
      <vt:lpstr>幻灯片 315</vt:lpstr>
      <vt:lpstr>幻灯片 316</vt:lpstr>
      <vt:lpstr>幻灯片 317</vt:lpstr>
      <vt:lpstr>幻灯片 318</vt:lpstr>
      <vt:lpstr>幻灯片 319</vt:lpstr>
      <vt:lpstr>幻灯片 320</vt:lpstr>
      <vt:lpstr>幻灯片 321</vt:lpstr>
      <vt:lpstr>幻灯片 322</vt:lpstr>
      <vt:lpstr>幻灯片 323</vt:lpstr>
      <vt:lpstr>幻灯片 324</vt:lpstr>
      <vt:lpstr>幻灯片 325</vt:lpstr>
      <vt:lpstr>幻灯片 326</vt:lpstr>
      <vt:lpstr>幻灯片 327</vt:lpstr>
      <vt:lpstr>幻灯片 328</vt:lpstr>
      <vt:lpstr>幻灯片 329</vt:lpstr>
      <vt:lpstr>幻灯片 330</vt:lpstr>
      <vt:lpstr>幻灯片 331</vt:lpstr>
      <vt:lpstr>幻灯片 332</vt:lpstr>
      <vt:lpstr>幻灯片 333</vt:lpstr>
      <vt:lpstr>幻灯片 334</vt:lpstr>
      <vt:lpstr>幻灯片 335</vt:lpstr>
      <vt:lpstr>幻灯片 336</vt:lpstr>
      <vt:lpstr>幻灯片 337</vt:lpstr>
      <vt:lpstr>幻灯片 338</vt:lpstr>
      <vt:lpstr>幻灯片 339</vt:lpstr>
      <vt:lpstr>幻灯片 340</vt:lpstr>
      <vt:lpstr>幻灯片 341</vt:lpstr>
      <vt:lpstr>幻灯片 342</vt:lpstr>
      <vt:lpstr>幻灯片 343</vt:lpstr>
      <vt:lpstr>幻灯片 344</vt:lpstr>
      <vt:lpstr>幻灯片 345</vt:lpstr>
      <vt:lpstr>幻灯片 346</vt:lpstr>
      <vt:lpstr>幻灯片 347</vt:lpstr>
      <vt:lpstr>幻灯片 348</vt:lpstr>
      <vt:lpstr>幻灯片 349</vt:lpstr>
      <vt:lpstr>幻灯片 350</vt:lpstr>
      <vt:lpstr>幻灯片 351</vt:lpstr>
      <vt:lpstr>幻灯片 352</vt:lpstr>
      <vt:lpstr>幻灯片 353</vt:lpstr>
      <vt:lpstr>幻灯片 354</vt:lpstr>
      <vt:lpstr>幻灯片 355</vt:lpstr>
      <vt:lpstr>幻灯片 356</vt:lpstr>
      <vt:lpstr>幻灯片 357</vt:lpstr>
      <vt:lpstr>幻灯片 358</vt:lpstr>
      <vt:lpstr>幻灯片 359</vt:lpstr>
      <vt:lpstr>幻灯片 360</vt:lpstr>
      <vt:lpstr>幻灯片 361</vt:lpstr>
      <vt:lpstr>幻灯片 362</vt:lpstr>
      <vt:lpstr>幻灯片 363</vt:lpstr>
      <vt:lpstr>幻灯片 364</vt:lpstr>
      <vt:lpstr>幻灯片 365</vt:lpstr>
      <vt:lpstr>幻灯片 366</vt:lpstr>
      <vt:lpstr>幻灯片 367</vt:lpstr>
      <vt:lpstr>幻灯片 368</vt:lpstr>
      <vt:lpstr>幻灯片 369</vt:lpstr>
      <vt:lpstr>幻灯片 370</vt:lpstr>
      <vt:lpstr>幻灯片 371</vt:lpstr>
      <vt:lpstr>幻灯片 372</vt:lpstr>
      <vt:lpstr>幻灯片 373</vt:lpstr>
      <vt:lpstr>幻灯片 374</vt:lpstr>
      <vt:lpstr>幻灯片 375</vt:lpstr>
      <vt:lpstr>幻灯片 376</vt:lpstr>
      <vt:lpstr>幻灯片 377</vt:lpstr>
      <vt:lpstr>幻灯片 378</vt:lpstr>
      <vt:lpstr>幻灯片 379</vt:lpstr>
      <vt:lpstr>幻灯片 380</vt:lpstr>
      <vt:lpstr>幻灯片 381</vt:lpstr>
      <vt:lpstr>幻灯片 382</vt:lpstr>
      <vt:lpstr>幻灯片 383</vt:lpstr>
      <vt:lpstr>幻灯片 384</vt:lpstr>
      <vt:lpstr>幻灯片 385</vt:lpstr>
      <vt:lpstr>幻灯片 386</vt:lpstr>
      <vt:lpstr>幻灯片 387</vt:lpstr>
      <vt:lpstr>幻灯片 388</vt:lpstr>
      <vt:lpstr>幻灯片 389</vt:lpstr>
      <vt:lpstr>幻灯片 390</vt:lpstr>
      <vt:lpstr>幻灯片 391</vt:lpstr>
      <vt:lpstr>幻灯片 392</vt:lpstr>
      <vt:lpstr>幻灯片 393</vt:lpstr>
      <vt:lpstr>幻灯片 394</vt:lpstr>
      <vt:lpstr>幻灯片 395</vt:lpstr>
      <vt:lpstr>幻灯片 396</vt:lpstr>
    </vt:vector>
  </TitlesOfParts>
  <Company>china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765</cp:revision>
  <dcterms:created xsi:type="dcterms:W3CDTF">2012-12-07T08:03:00Z</dcterms:created>
  <dcterms:modified xsi:type="dcterms:W3CDTF">2016-12-07T07:47:21Z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2052-10.1.0.6029</vt:lpwstr>
  </property>
</Properties>
</file>